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18" r:id="rId4"/>
    <p:sldId id="261" r:id="rId5"/>
    <p:sldId id="278" r:id="rId6"/>
    <p:sldId id="279" r:id="rId7"/>
    <p:sldId id="290" r:id="rId8"/>
    <p:sldId id="280" r:id="rId9"/>
    <p:sldId id="281" r:id="rId10"/>
    <p:sldId id="282" r:id="rId11"/>
    <p:sldId id="283" r:id="rId12"/>
    <p:sldId id="284" r:id="rId13"/>
    <p:sldId id="285" r:id="rId14"/>
    <p:sldId id="286" r:id="rId15"/>
    <p:sldId id="287" r:id="rId16"/>
    <p:sldId id="288" r:id="rId17"/>
    <p:sldId id="291" r:id="rId18"/>
    <p:sldId id="293" r:id="rId19"/>
    <p:sldId id="292" r:id="rId20"/>
    <p:sldId id="294" r:id="rId21"/>
    <p:sldId id="298" r:id="rId22"/>
    <p:sldId id="299" r:id="rId23"/>
    <p:sldId id="307" r:id="rId24"/>
    <p:sldId id="308" r:id="rId25"/>
    <p:sldId id="301" r:id="rId26"/>
    <p:sldId id="302" r:id="rId27"/>
    <p:sldId id="303" r:id="rId28"/>
    <p:sldId id="315" r:id="rId29"/>
    <p:sldId id="316" r:id="rId30"/>
    <p:sldId id="317" r:id="rId31"/>
    <p:sldId id="311" r:id="rId32"/>
    <p:sldId id="304" r:id="rId33"/>
    <p:sldId id="305" r:id="rId34"/>
    <p:sldId id="295" r:id="rId35"/>
    <p:sldId id="300" r:id="rId36"/>
    <p:sldId id="306" r:id="rId37"/>
    <p:sldId id="309" r:id="rId38"/>
    <p:sldId id="310" r:id="rId39"/>
    <p:sldId id="313" r:id="rId40"/>
    <p:sldId id="319" r:id="rId41"/>
    <p:sldId id="320" r:id="rId42"/>
    <p:sldId id="324" r:id="rId43"/>
    <p:sldId id="321" r:id="rId44"/>
    <p:sldId id="322" r:id="rId45"/>
    <p:sldId id="323" r:id="rId46"/>
    <p:sldId id="25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ns, Jeannine" initials="EJ" lastIdx="1" clrIdx="0">
    <p:extLst>
      <p:ext uri="{19B8F6BF-5375-455C-9EA6-DF929625EA0E}">
        <p15:presenceInfo xmlns:p15="http://schemas.microsoft.com/office/powerpoint/2012/main" userId="S-1-5-21-148055195-1896420979-943750798-45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4D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snapToObjects="1">
      <p:cViewPr varScale="1">
        <p:scale>
          <a:sx n="63" d="100"/>
          <a:sy n="63"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1T10:15:01.395" idx="1">
    <p:pos x="5483" y="2079"/>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85CEE-9474-7A43-BDE6-E30E1F0296EE}"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93879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85CEE-9474-7A43-BDE6-E30E1F0296EE}"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92658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85CEE-9474-7A43-BDE6-E30E1F0296EE}"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83590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85CEE-9474-7A43-BDE6-E30E1F0296EE}"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6238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885CEE-9474-7A43-BDE6-E30E1F0296EE}"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250468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85CEE-9474-7A43-BDE6-E30E1F0296EE}"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301594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85CEE-9474-7A43-BDE6-E30E1F0296EE}"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385417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85CEE-9474-7A43-BDE6-E30E1F0296EE}"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328310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85CEE-9474-7A43-BDE6-E30E1F0296EE}"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384597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D885CEE-9474-7A43-BDE6-E30E1F0296EE}"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307699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D885CEE-9474-7A43-BDE6-E30E1F0296EE}"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DFB64-14C0-C945-8186-CB2AE7B04736}" type="slidenum">
              <a:rPr lang="en-US" smtClean="0"/>
              <a:t>‹#›</a:t>
            </a:fld>
            <a:endParaRPr lang="en-US"/>
          </a:p>
        </p:txBody>
      </p:sp>
    </p:spTree>
    <p:extLst>
      <p:ext uri="{BB962C8B-B14F-4D97-AF65-F5344CB8AC3E}">
        <p14:creationId xmlns:p14="http://schemas.microsoft.com/office/powerpoint/2010/main" val="304308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85CEE-9474-7A43-BDE6-E30E1F0296EE}" type="datetimeFigureOut">
              <a:rPr lang="en-US" smtClean="0"/>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DFB64-14C0-C945-8186-CB2AE7B04736}" type="slidenum">
              <a:rPr lang="en-US" smtClean="0"/>
              <a:t>‹#›</a:t>
            </a:fld>
            <a:endParaRPr lang="en-US"/>
          </a:p>
        </p:txBody>
      </p:sp>
    </p:spTree>
    <p:extLst>
      <p:ext uri="{BB962C8B-B14F-4D97-AF65-F5344CB8AC3E}">
        <p14:creationId xmlns:p14="http://schemas.microsoft.com/office/powerpoint/2010/main" val="17142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hyperlink" Target="https://www.nj.gov/labor/earnedsick/"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payroll@wpunj.edu" TargetMode="Externa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033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195262" y="2069171"/>
            <a:ext cx="8753475" cy="4048125"/>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32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550024" y="2260120"/>
            <a:ext cx="8050203" cy="2250685"/>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47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1793666" y="1716568"/>
            <a:ext cx="6246154" cy="4380670"/>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150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990779" y="1638974"/>
            <a:ext cx="7162441" cy="4915261"/>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40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601239" y="1689926"/>
            <a:ext cx="7941522" cy="4705799"/>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26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442643" y="1751163"/>
            <a:ext cx="8109782" cy="2463829"/>
          </a:xfrm>
          <a:prstGeom prst="rect">
            <a:avLst/>
          </a:prstGeom>
        </p:spPr>
      </p:pic>
      <p:pic>
        <p:nvPicPr>
          <p:cNvPr id="5" name="Picture 4"/>
          <p:cNvPicPr>
            <a:picLocks noChangeAspect="1"/>
          </p:cNvPicPr>
          <p:nvPr/>
        </p:nvPicPr>
        <p:blipFill>
          <a:blip r:embed="rId4"/>
          <a:stretch>
            <a:fillRect/>
          </a:stretch>
        </p:blipFill>
        <p:spPr>
          <a:xfrm>
            <a:off x="733937" y="4140273"/>
            <a:ext cx="7527193" cy="2255808"/>
          </a:xfrm>
          <a:prstGeom prst="rect">
            <a:avLst/>
          </a:prstGeom>
        </p:spPr>
      </p:pic>
      <p:sp>
        <p:nvSpPr>
          <p:cNvPr id="6"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83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855783" y="2015545"/>
            <a:ext cx="7432433" cy="4610861"/>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370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Rectangle 4"/>
          <p:cNvSpPr/>
          <p:nvPr/>
        </p:nvSpPr>
        <p:spPr>
          <a:xfrm>
            <a:off x="0" y="2200871"/>
            <a:ext cx="9144000" cy="646331"/>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IMPORTANT</a:t>
            </a:r>
            <a:r>
              <a:rPr lang="en-US" dirty="0">
                <a:latin typeface="Times New Roman" panose="02020603050405020304" pitchFamily="18" charset="0"/>
                <a:cs typeface="Times New Roman" panose="02020603050405020304" pitchFamily="18" charset="0"/>
              </a:rPr>
              <a:t> ** Verify this is an approved FWS position. After confirming with the Financial Aid Office, select “Yes”.</a:t>
            </a:r>
          </a:p>
        </p:txBody>
      </p:sp>
      <p:sp>
        <p:nvSpPr>
          <p:cNvPr id="13" name="Rectangle 12"/>
          <p:cNvSpPr/>
          <p:nvPr/>
        </p:nvSpPr>
        <p:spPr>
          <a:xfrm>
            <a:off x="0" y="4748490"/>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Federal Work Study Position Number is 11290N</a:t>
            </a:r>
            <a:endParaRPr lang="en-US"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2302040" y="5442972"/>
            <a:ext cx="4538707" cy="964385"/>
            <a:chOff x="1205272" y="5208378"/>
            <a:chExt cx="5678607" cy="1256402"/>
          </a:xfrm>
        </p:grpSpPr>
        <p:pic>
          <p:nvPicPr>
            <p:cNvPr id="12" name="Picture 11"/>
            <p:cNvPicPr>
              <a:picLocks noChangeAspect="1"/>
            </p:cNvPicPr>
            <p:nvPr/>
          </p:nvPicPr>
          <p:blipFill>
            <a:blip r:embed="rId3"/>
            <a:stretch>
              <a:fillRect/>
            </a:stretch>
          </p:blipFill>
          <p:spPr>
            <a:xfrm>
              <a:off x="1205272" y="5208378"/>
              <a:ext cx="5678607" cy="1256402"/>
            </a:xfrm>
            <a:prstGeom prst="rect">
              <a:avLst/>
            </a:prstGeom>
          </p:spPr>
        </p:pic>
        <p:sp>
          <p:nvSpPr>
            <p:cNvPr id="14" name="TextBox 13"/>
            <p:cNvSpPr txBox="1"/>
            <p:nvPr/>
          </p:nvSpPr>
          <p:spPr>
            <a:xfrm>
              <a:off x="1205272" y="5208378"/>
              <a:ext cx="2512713" cy="369332"/>
            </a:xfrm>
            <a:prstGeom prst="rect">
              <a:avLst/>
            </a:prstGeom>
            <a:solidFill>
              <a:schemeClr val="bg1"/>
            </a:solidFill>
          </p:spPr>
          <p:txBody>
            <a:bodyPr wrap="square" rtlCol="0">
              <a:spAutoFit/>
            </a:bodyPr>
            <a:lstStyle/>
            <a:p>
              <a:endParaRPr lang="en-US" dirty="0"/>
            </a:p>
          </p:txBody>
        </p:sp>
      </p:grpSp>
      <p:sp>
        <p:nvSpPr>
          <p:cNvPr id="10" name="Title 1"/>
          <p:cNvSpPr txBox="1">
            <a:spLocks/>
          </p:cNvSpPr>
          <p:nvPr/>
        </p:nvSpPr>
        <p:spPr>
          <a:xfrm>
            <a:off x="276045" y="363480"/>
            <a:ext cx="8867955" cy="10947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endParaRPr lang="en-US" sz="2800" b="1" dirty="0" smtClean="0">
              <a:latin typeface="Times New Roman" panose="02020603050405020304" pitchFamily="18" charset="0"/>
              <a:cs typeface="Times New Roman" panose="02020603050405020304" pitchFamily="18" charset="0"/>
            </a:endParaRPr>
          </a:p>
          <a:p>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FEDERAL WORK STUDY </a:t>
            </a:r>
            <a:r>
              <a:rPr lang="en-US" sz="2800" b="1" dirty="0" smtClean="0">
                <a:latin typeface="Times New Roman" panose="02020603050405020304" pitchFamily="18" charset="0"/>
                <a:cs typeface="Times New Roman" panose="02020603050405020304" pitchFamily="18" charset="0"/>
              </a:rPr>
              <a:t>POSITIONS</a:t>
            </a:r>
            <a:endParaRPr lang="en-US" sz="2800" b="1"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0" y="1493888"/>
            <a:ext cx="9144000" cy="5089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5"/>
                </a:solidFill>
                <a:latin typeface="Times New Roman" panose="02020603050405020304" pitchFamily="18" charset="0"/>
                <a:cs typeface="Times New Roman" panose="02020603050405020304" pitchFamily="18" charset="0"/>
              </a:rPr>
              <a:t>Complete previous steps, except </a:t>
            </a:r>
            <a:r>
              <a:rPr lang="en-US" sz="2400" b="1" u="sng" dirty="0" smtClean="0">
                <a:solidFill>
                  <a:schemeClr val="accent5"/>
                </a:solidFill>
                <a:latin typeface="Times New Roman" panose="02020603050405020304" pitchFamily="18" charset="0"/>
                <a:cs typeface="Times New Roman" panose="02020603050405020304" pitchFamily="18" charset="0"/>
              </a:rPr>
              <a:t>please also follow the below</a:t>
            </a:r>
            <a:r>
              <a:rPr lang="en-US" sz="2400" b="1" dirty="0" smtClean="0">
                <a:solidFill>
                  <a:schemeClr val="accent5"/>
                </a:solidFill>
                <a:latin typeface="Times New Roman" panose="02020603050405020304" pitchFamily="18" charset="0"/>
                <a:cs typeface="Times New Roman" panose="02020603050405020304" pitchFamily="18" charset="0"/>
              </a:rPr>
              <a:t>:</a:t>
            </a:r>
            <a:endParaRPr lang="en-US" sz="2400" b="1" dirty="0">
              <a:solidFill>
                <a:schemeClr val="accent5"/>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3306200" y="2720302"/>
            <a:ext cx="5130215" cy="1814431"/>
          </a:xfrm>
          <a:prstGeom prst="rect">
            <a:avLst/>
          </a:prstGeom>
        </p:spPr>
      </p:pic>
    </p:spTree>
    <p:extLst>
      <p:ext uri="{BB962C8B-B14F-4D97-AF65-F5344CB8AC3E}">
        <p14:creationId xmlns:p14="http://schemas.microsoft.com/office/powerpoint/2010/main" val="3080625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grpSp>
        <p:nvGrpSpPr>
          <p:cNvPr id="6" name="Group 5"/>
          <p:cNvGrpSpPr/>
          <p:nvPr/>
        </p:nvGrpSpPr>
        <p:grpSpPr>
          <a:xfrm>
            <a:off x="94892" y="1602337"/>
            <a:ext cx="9049108" cy="5157553"/>
            <a:chOff x="651295" y="1602337"/>
            <a:chExt cx="7893168" cy="5157553"/>
          </a:xfrm>
        </p:grpSpPr>
        <p:sp>
          <p:nvSpPr>
            <p:cNvPr id="13" name="Rectangle 12"/>
            <p:cNvSpPr/>
            <p:nvPr/>
          </p:nvSpPr>
          <p:spPr>
            <a:xfrm>
              <a:off x="651295" y="1602337"/>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3. </a:t>
              </a:r>
              <a:endParaRPr lang="en-US" dirty="0"/>
            </a:p>
          </p:txBody>
        </p:sp>
        <p:pic>
          <p:nvPicPr>
            <p:cNvPr id="4" name="Picture 3"/>
            <p:cNvPicPr>
              <a:picLocks noChangeAspect="1"/>
            </p:cNvPicPr>
            <p:nvPr/>
          </p:nvPicPr>
          <p:blipFill>
            <a:blip r:embed="rId3"/>
            <a:stretch>
              <a:fillRect/>
            </a:stretch>
          </p:blipFill>
          <p:spPr>
            <a:xfrm>
              <a:off x="900561" y="1662722"/>
              <a:ext cx="5672767" cy="5097168"/>
            </a:xfrm>
            <a:prstGeom prst="rect">
              <a:avLst/>
            </a:prstGeom>
          </p:spPr>
        </p:pic>
      </p:grpSp>
      <p:sp>
        <p:nvSpPr>
          <p:cNvPr id="7"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endParaRPr lang="en-US" sz="2800" b="1" dirty="0" smtClean="0">
              <a:latin typeface="Times New Roman" panose="02020603050405020304" pitchFamily="18" charset="0"/>
              <a:cs typeface="Times New Roman" panose="02020603050405020304" pitchFamily="18" charset="0"/>
            </a:endParaRPr>
          </a:p>
          <a:p>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FEDERAL WORK STUDY </a:t>
            </a:r>
            <a:r>
              <a:rPr lang="en-US" sz="2800" b="1" dirty="0" smtClean="0">
                <a:latin typeface="Times New Roman" panose="02020603050405020304" pitchFamily="18" charset="0"/>
                <a:cs typeface="Times New Roman" panose="02020603050405020304" pitchFamily="18" charset="0"/>
              </a:rPr>
              <a:t>POSITIONS</a:t>
            </a:r>
            <a:endParaRPr lang="en-US"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602147" y="5463251"/>
            <a:ext cx="2025569" cy="1477328"/>
          </a:xfrm>
          <a:prstGeom prst="rect">
            <a:avLst/>
          </a:prstGeom>
          <a:noFill/>
        </p:spPr>
        <p:txBody>
          <a:bodyPr wrap="square" rtlCol="0">
            <a:spAutoFit/>
          </a:bodyPr>
          <a:lstStyle/>
          <a:p>
            <a:r>
              <a:rPr lang="en-US" dirty="0" smtClean="0"/>
              <a:t>Job Related skills i.e. if you are looking for accounting help, etc.</a:t>
            </a:r>
            <a:endParaRPr lang="en-US" dirty="0"/>
          </a:p>
        </p:txBody>
      </p:sp>
    </p:spTree>
    <p:extLst>
      <p:ext uri="{BB962C8B-B14F-4D97-AF65-F5344CB8AC3E}">
        <p14:creationId xmlns:p14="http://schemas.microsoft.com/office/powerpoint/2010/main" val="99761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Questions?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81362" y="2041451"/>
            <a:ext cx="2581275" cy="2257425"/>
          </a:xfrm>
          <a:prstGeom prst="rect">
            <a:avLst/>
          </a:prstGeom>
        </p:spPr>
      </p:pic>
    </p:spTree>
    <p:extLst>
      <p:ext uri="{BB962C8B-B14F-4D97-AF65-F5344CB8AC3E}">
        <p14:creationId xmlns:p14="http://schemas.microsoft.com/office/powerpoint/2010/main" val="67521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rgbClr val="E54D09"/>
                </a:solidFill>
                <a:latin typeface="Times New Roman" panose="02020603050405020304" pitchFamily="18" charset="0"/>
                <a:cs typeface="Times New Roman" panose="02020603050405020304" pitchFamily="18" charset="0"/>
              </a:rPr>
              <a:t>BEFORE YOU BEGIN</a:t>
            </a:r>
          </a:p>
        </p:txBody>
      </p:sp>
      <p:sp>
        <p:nvSpPr>
          <p:cNvPr id="3" name="Title 1"/>
          <p:cNvSpPr txBox="1">
            <a:spLocks/>
          </p:cNvSpPr>
          <p:nvPr/>
        </p:nvSpPr>
        <p:spPr>
          <a:xfrm>
            <a:off x="2751827" y="2380890"/>
            <a:ext cx="6172198" cy="2570670"/>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Students </a:t>
            </a:r>
            <a:r>
              <a:rPr lang="en-US" b="1" dirty="0">
                <a:solidFill>
                  <a:srgbClr val="FF0000"/>
                </a:solidFill>
                <a:latin typeface="Times New Roman" panose="02020603050405020304" pitchFamily="18" charset="0"/>
                <a:cs typeface="Times New Roman" panose="02020603050405020304" pitchFamily="18" charset="0"/>
              </a:rPr>
              <a:t>cannot</a:t>
            </a:r>
            <a:r>
              <a:rPr lang="en-US" b="1" dirty="0">
                <a:latin typeface="Times New Roman" panose="02020603050405020304" pitchFamily="18" charset="0"/>
                <a:cs typeface="Times New Roman" panose="02020603050405020304" pitchFamily="18" charset="0"/>
              </a:rPr>
              <a:t> be hired without first ensuring availability of funds.</a:t>
            </a:r>
          </a:p>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l"/>
            <a:r>
              <a:rPr lang="en-US" sz="2400" dirty="0" smtClean="0">
                <a:latin typeface="Times New Roman" panose="02020603050405020304" pitchFamily="18" charset="0"/>
                <a:cs typeface="Times New Roman" panose="02020603050405020304" pitchFamily="18" charset="0"/>
              </a:rPr>
              <a:t>Questions </a:t>
            </a:r>
            <a:r>
              <a:rPr lang="en-US" sz="2400" dirty="0">
                <a:latin typeface="Times New Roman" panose="02020603050405020304" pitchFamily="18" charset="0"/>
                <a:cs typeface="Times New Roman" panose="02020603050405020304" pitchFamily="18" charset="0"/>
              </a:rPr>
              <a:t>regarding </a:t>
            </a:r>
            <a:r>
              <a:rPr lang="en-US" sz="2400" dirty="0" smtClean="0">
                <a:latin typeface="Times New Roman" panose="02020603050405020304" pitchFamily="18" charset="0"/>
                <a:cs typeface="Times New Roman" panose="02020603050405020304" pitchFamily="18" charset="0"/>
              </a:rPr>
              <a:t>availability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funds: contact </a:t>
            </a:r>
            <a:r>
              <a:rPr lang="en-US" sz="2400" dirty="0">
                <a:latin typeface="Times New Roman" panose="02020603050405020304" pitchFamily="18" charset="0"/>
                <a:cs typeface="Times New Roman" panose="02020603050405020304" pitchFamily="18" charset="0"/>
              </a:rPr>
              <a:t>Alene </a:t>
            </a:r>
            <a:r>
              <a:rPr lang="en-US" sz="2400" dirty="0" smtClean="0">
                <a:latin typeface="Times New Roman" panose="02020603050405020304" pitchFamily="18" charset="0"/>
                <a:cs typeface="Times New Roman" panose="02020603050405020304" pitchFamily="18" charset="0"/>
              </a:rPr>
              <a:t>Ortiz</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3300" dirty="0">
                <a:latin typeface="Times New Roman" panose="02020603050405020304" pitchFamily="18" charset="0"/>
                <a:cs typeface="Times New Roman" panose="02020603050405020304" pitchFamily="18" charset="0"/>
              </a:rPr>
              <a:t> </a:t>
            </a:r>
          </a:p>
          <a:p>
            <a:pPr algn="l"/>
            <a:r>
              <a:rPr lang="en-US" sz="2400" dirty="0">
                <a:latin typeface="Times New Roman" panose="02020603050405020304" pitchFamily="18" charset="0"/>
                <a:cs typeface="Times New Roman" panose="02020603050405020304" pitchFamily="18" charset="0"/>
              </a:rPr>
              <a:t>Q</a:t>
            </a:r>
            <a:r>
              <a:rPr lang="en-US" sz="2400" dirty="0" smtClean="0">
                <a:latin typeface="Times New Roman" panose="02020603050405020304" pitchFamily="18" charset="0"/>
                <a:cs typeface="Times New Roman" panose="02020603050405020304" pitchFamily="18" charset="0"/>
              </a:rPr>
              <a:t>uestions </a:t>
            </a:r>
            <a:r>
              <a:rPr lang="en-US" sz="2400" dirty="0">
                <a:latin typeface="Times New Roman" panose="02020603050405020304" pitchFamily="18" charset="0"/>
                <a:cs typeface="Times New Roman" panose="02020603050405020304" pitchFamily="18" charset="0"/>
              </a:rPr>
              <a:t>regarding </a:t>
            </a:r>
            <a:r>
              <a:rPr lang="en-US" sz="2400" dirty="0" smtClean="0">
                <a:latin typeface="Times New Roman" panose="02020603050405020304" pitchFamily="18" charset="0"/>
                <a:cs typeface="Times New Roman" panose="02020603050405020304" pitchFamily="18" charset="0"/>
              </a:rPr>
              <a:t>Federal </a:t>
            </a:r>
            <a:r>
              <a:rPr lang="en-US" sz="2400" dirty="0">
                <a:latin typeface="Times New Roman" panose="02020603050405020304" pitchFamily="18" charset="0"/>
                <a:cs typeface="Times New Roman" panose="02020603050405020304" pitchFamily="18" charset="0"/>
              </a:rPr>
              <a:t>Work Study </a:t>
            </a:r>
            <a:r>
              <a:rPr lang="en-US" sz="2400" dirty="0" smtClean="0">
                <a:latin typeface="Times New Roman" panose="02020603050405020304" pitchFamily="18" charset="0"/>
                <a:cs typeface="Times New Roman" panose="02020603050405020304" pitchFamily="18" charset="0"/>
              </a:rPr>
              <a:t>Positions: </a:t>
            </a:r>
            <a:r>
              <a:rPr lang="en-US" sz="2400" dirty="0">
                <a:latin typeface="Times New Roman" panose="02020603050405020304" pitchFamily="18" charset="0"/>
                <a:cs typeface="Times New Roman" panose="02020603050405020304" pitchFamily="18" charset="0"/>
              </a:rPr>
              <a:t>contact Zoya </a:t>
            </a:r>
            <a:r>
              <a:rPr lang="en-US" sz="2400" dirty="0" smtClean="0">
                <a:latin typeface="Times New Roman" panose="02020603050405020304" pitchFamily="18" charset="0"/>
                <a:cs typeface="Times New Roman" panose="02020603050405020304" pitchFamily="18" charset="0"/>
              </a:rPr>
              <a:t>Barry-Chastanet</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67420" y="2567906"/>
            <a:ext cx="2212674" cy="2383654"/>
          </a:xfrm>
          <a:prstGeom prst="rect">
            <a:avLst/>
          </a:prstGeom>
        </p:spPr>
      </p:pic>
    </p:spTree>
    <p:extLst>
      <p:ext uri="{BB962C8B-B14F-4D97-AF65-F5344CB8AC3E}">
        <p14:creationId xmlns:p14="http://schemas.microsoft.com/office/powerpoint/2010/main" val="3953171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 </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REVIEWING APPLICANTS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18485" y="1424352"/>
            <a:ext cx="8507029" cy="4951561"/>
          </a:xfrm>
          <a:prstGeom prst="rect">
            <a:avLst/>
          </a:prstGeom>
        </p:spPr>
      </p:pic>
    </p:spTree>
    <p:extLst>
      <p:ext uri="{BB962C8B-B14F-4D97-AF65-F5344CB8AC3E}">
        <p14:creationId xmlns:p14="http://schemas.microsoft.com/office/powerpoint/2010/main" val="1855691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 </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REVIEWING </a:t>
            </a:r>
            <a:r>
              <a:rPr lang="en-US" sz="2800" b="1" dirty="0">
                <a:latin typeface="Times New Roman" panose="02020603050405020304" pitchFamily="18" charset="0"/>
                <a:cs typeface="Times New Roman" panose="02020603050405020304" pitchFamily="18" charset="0"/>
              </a:rPr>
              <a:t>APPLICANTS Cont.</a:t>
            </a:r>
          </a:p>
        </p:txBody>
      </p:sp>
      <p:pic>
        <p:nvPicPr>
          <p:cNvPr id="2" name="Picture 1"/>
          <p:cNvPicPr>
            <a:picLocks noChangeAspect="1"/>
          </p:cNvPicPr>
          <p:nvPr/>
        </p:nvPicPr>
        <p:blipFill>
          <a:blip r:embed="rId3"/>
          <a:stretch>
            <a:fillRect/>
          </a:stretch>
        </p:blipFill>
        <p:spPr>
          <a:xfrm>
            <a:off x="795337" y="1460988"/>
            <a:ext cx="7553325" cy="4762500"/>
          </a:xfrm>
          <a:prstGeom prst="rect">
            <a:avLst/>
          </a:prstGeom>
        </p:spPr>
      </p:pic>
    </p:spTree>
    <p:extLst>
      <p:ext uri="{BB962C8B-B14F-4D97-AF65-F5344CB8AC3E}">
        <p14:creationId xmlns:p14="http://schemas.microsoft.com/office/powerpoint/2010/main" val="1343454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 </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REVIEWING </a:t>
            </a:r>
            <a:r>
              <a:rPr lang="en-US" sz="2800" b="1" dirty="0">
                <a:latin typeface="Times New Roman" panose="02020603050405020304" pitchFamily="18" charset="0"/>
                <a:cs typeface="Times New Roman" panose="02020603050405020304" pitchFamily="18" charset="0"/>
              </a:rPr>
              <a:t>APPLICANTS Cont.</a:t>
            </a:r>
          </a:p>
        </p:txBody>
      </p:sp>
      <p:pic>
        <p:nvPicPr>
          <p:cNvPr id="2" name="Picture 1"/>
          <p:cNvPicPr>
            <a:picLocks noChangeAspect="1"/>
          </p:cNvPicPr>
          <p:nvPr/>
        </p:nvPicPr>
        <p:blipFill>
          <a:blip r:embed="rId3"/>
          <a:stretch>
            <a:fillRect/>
          </a:stretch>
        </p:blipFill>
        <p:spPr>
          <a:xfrm>
            <a:off x="274026" y="1362809"/>
            <a:ext cx="8623201" cy="4782156"/>
          </a:xfrm>
          <a:prstGeom prst="rect">
            <a:avLst/>
          </a:prstGeom>
        </p:spPr>
      </p:pic>
    </p:spTree>
    <p:extLst>
      <p:ext uri="{BB962C8B-B14F-4D97-AF65-F5344CB8AC3E}">
        <p14:creationId xmlns:p14="http://schemas.microsoft.com/office/powerpoint/2010/main" val="3056880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2908489"/>
          </a:xfrm>
          <a:prstGeom prst="rect">
            <a:avLst/>
          </a:prstGeom>
        </p:spPr>
        <p:txBody>
          <a:bodyPr wrap="square">
            <a:spAutoFit/>
          </a:bodyPr>
          <a:lstStyle/>
          <a:p>
            <a:pPr marL="533400" marR="5080" indent="-521334">
              <a:lnSpc>
                <a:spcPct val="100000"/>
              </a:lnSpc>
            </a:pPr>
            <a:r>
              <a:rPr lang="en-US" spc="-40" dirty="0">
                <a:cs typeface="Calibri"/>
              </a:rPr>
              <a:t>At </a:t>
            </a:r>
            <a:r>
              <a:rPr lang="en-US" spc="-10" dirty="0">
                <a:cs typeface="Calibri"/>
              </a:rPr>
              <a:t>the </a:t>
            </a:r>
            <a:r>
              <a:rPr lang="en-US" spc="-35" dirty="0">
                <a:cs typeface="Calibri"/>
              </a:rPr>
              <a:t>interview, </a:t>
            </a:r>
            <a:r>
              <a:rPr lang="en-US" spc="-10" dirty="0">
                <a:cs typeface="Calibri"/>
              </a:rPr>
              <a:t>supervisors will </a:t>
            </a:r>
            <a:r>
              <a:rPr lang="en-US" spc="-15" dirty="0">
                <a:cs typeface="Calibri"/>
              </a:rPr>
              <a:t>present </a:t>
            </a:r>
            <a:r>
              <a:rPr lang="en-US" spc="-10" dirty="0">
                <a:cs typeface="Calibri"/>
              </a:rPr>
              <a:t>the </a:t>
            </a:r>
            <a:r>
              <a:rPr lang="en-US" spc="-15" dirty="0">
                <a:cs typeface="Calibri"/>
              </a:rPr>
              <a:t>students  </a:t>
            </a:r>
            <a:r>
              <a:rPr lang="en-US" spc="-5" dirty="0">
                <a:cs typeface="Calibri"/>
              </a:rPr>
              <a:t>with </a:t>
            </a:r>
            <a:r>
              <a:rPr lang="en-US" spc="-10" dirty="0">
                <a:cs typeface="Calibri"/>
              </a:rPr>
              <a:t>the </a:t>
            </a:r>
            <a:r>
              <a:rPr lang="en-US" spc="-15" dirty="0">
                <a:cs typeface="Calibri"/>
              </a:rPr>
              <a:t>complete </a:t>
            </a:r>
            <a:r>
              <a:rPr lang="en-US" spc="-5" dirty="0">
                <a:cs typeface="Calibri"/>
              </a:rPr>
              <a:t>job </a:t>
            </a:r>
            <a:r>
              <a:rPr lang="en-US" spc="-10" dirty="0">
                <a:cs typeface="Calibri"/>
              </a:rPr>
              <a:t>description </a:t>
            </a:r>
            <a:r>
              <a:rPr lang="en-US" spc="-5" dirty="0">
                <a:cs typeface="Calibri"/>
              </a:rPr>
              <a:t>and</a:t>
            </a:r>
            <a:r>
              <a:rPr lang="en-US" spc="165" dirty="0">
                <a:cs typeface="Calibri"/>
              </a:rPr>
              <a:t> </a:t>
            </a:r>
            <a:r>
              <a:rPr lang="en-US" spc="-10" dirty="0">
                <a:cs typeface="Calibri"/>
              </a:rPr>
              <a:t>discuss:</a:t>
            </a:r>
            <a:endParaRPr lang="en-US" dirty="0">
              <a:cs typeface="Calibri"/>
            </a:endParaRPr>
          </a:p>
          <a:p>
            <a:pPr marL="605155" indent="-286385">
              <a:lnSpc>
                <a:spcPct val="100000"/>
              </a:lnSpc>
              <a:spcBef>
                <a:spcPts val="600"/>
              </a:spcBef>
              <a:buFont typeface="Arial"/>
              <a:buChar char="•"/>
              <a:tabLst>
                <a:tab pos="605790" algn="l"/>
              </a:tabLst>
            </a:pPr>
            <a:r>
              <a:rPr lang="en-US" sz="1600" spc="-5" dirty="0">
                <a:cs typeface="Calibri"/>
              </a:rPr>
              <a:t>The function of </a:t>
            </a:r>
            <a:r>
              <a:rPr lang="en-US" sz="1600" dirty="0">
                <a:cs typeface="Calibri"/>
              </a:rPr>
              <a:t>the</a:t>
            </a:r>
            <a:r>
              <a:rPr lang="en-US" sz="1600" spc="-40" dirty="0">
                <a:cs typeface="Calibri"/>
              </a:rPr>
              <a:t> </a:t>
            </a:r>
            <a:r>
              <a:rPr lang="en-US" sz="1600" spc="-5" dirty="0">
                <a:cs typeface="Calibri"/>
              </a:rPr>
              <a:t>department</a:t>
            </a:r>
            <a:endParaRPr lang="en-US" sz="1600" dirty="0">
              <a:cs typeface="Calibri"/>
            </a:endParaRPr>
          </a:p>
          <a:p>
            <a:pPr marL="605155" marR="313055" indent="-286385">
              <a:lnSpc>
                <a:spcPct val="100000"/>
              </a:lnSpc>
              <a:spcBef>
                <a:spcPts val="575"/>
              </a:spcBef>
              <a:buFont typeface="Arial"/>
              <a:buChar char="•"/>
              <a:tabLst>
                <a:tab pos="605790" algn="l"/>
              </a:tabLst>
            </a:pPr>
            <a:r>
              <a:rPr lang="en-US" sz="1600" dirty="0">
                <a:cs typeface="Calibri"/>
              </a:rPr>
              <a:t>Specific </a:t>
            </a:r>
            <a:r>
              <a:rPr lang="en-US" sz="1600" spc="-5" dirty="0">
                <a:cs typeface="Calibri"/>
              </a:rPr>
              <a:t>responsibilities and </a:t>
            </a:r>
            <a:r>
              <a:rPr lang="en-US" sz="1600" spc="-15" dirty="0">
                <a:cs typeface="Calibri"/>
              </a:rPr>
              <a:t>tasks </a:t>
            </a:r>
            <a:r>
              <a:rPr lang="en-US" sz="1600" spc="-10" dirty="0">
                <a:cs typeface="Calibri"/>
              </a:rPr>
              <a:t>that </a:t>
            </a:r>
            <a:r>
              <a:rPr lang="en-US" sz="1600" spc="-20" dirty="0">
                <a:cs typeface="Calibri"/>
              </a:rPr>
              <a:t>involve </a:t>
            </a:r>
            <a:r>
              <a:rPr lang="en-US" sz="1600" dirty="0">
                <a:cs typeface="Calibri"/>
              </a:rPr>
              <a:t>a </a:t>
            </a:r>
            <a:r>
              <a:rPr lang="en-US" sz="1600" spc="-10" dirty="0">
                <a:cs typeface="Calibri"/>
              </a:rPr>
              <a:t>student  </a:t>
            </a:r>
            <a:r>
              <a:rPr lang="en-US" sz="1600" spc="-5" dirty="0">
                <a:cs typeface="Calibri"/>
              </a:rPr>
              <a:t>employee</a:t>
            </a:r>
            <a:endParaRPr lang="en-US" sz="1600" dirty="0">
              <a:cs typeface="Calibri"/>
            </a:endParaRPr>
          </a:p>
          <a:p>
            <a:pPr marL="605155" marR="569595" indent="-286385">
              <a:lnSpc>
                <a:spcPct val="100000"/>
              </a:lnSpc>
              <a:spcBef>
                <a:spcPts val="575"/>
              </a:spcBef>
              <a:buFont typeface="Arial"/>
              <a:buChar char="•"/>
              <a:tabLst>
                <a:tab pos="605790" algn="l"/>
              </a:tabLst>
            </a:pPr>
            <a:r>
              <a:rPr lang="en-US" sz="1600" dirty="0">
                <a:cs typeface="Calibri"/>
              </a:rPr>
              <a:t>Needed </a:t>
            </a:r>
            <a:r>
              <a:rPr lang="en-US" sz="1600" spc="-5" dirty="0">
                <a:cs typeface="Calibri"/>
              </a:rPr>
              <a:t>or desired schedule </a:t>
            </a:r>
            <a:r>
              <a:rPr lang="en-US" sz="1600" spc="-15" dirty="0">
                <a:cs typeface="Calibri"/>
              </a:rPr>
              <a:t>(weekend </a:t>
            </a:r>
            <a:r>
              <a:rPr lang="en-US" sz="1600" spc="-10" dirty="0">
                <a:cs typeface="Calibri"/>
              </a:rPr>
              <a:t>hours, </a:t>
            </a:r>
            <a:r>
              <a:rPr lang="en-US" sz="1600" spc="-5" dirty="0">
                <a:cs typeface="Calibri"/>
              </a:rPr>
              <a:t>specific  </a:t>
            </a:r>
            <a:r>
              <a:rPr lang="en-US" sz="1600" spc="-15" dirty="0">
                <a:cs typeface="Calibri"/>
              </a:rPr>
              <a:t>hours </a:t>
            </a:r>
            <a:r>
              <a:rPr lang="en-US" sz="1600" spc="-5" dirty="0">
                <a:cs typeface="Calibri"/>
              </a:rPr>
              <a:t>during </a:t>
            </a:r>
            <a:r>
              <a:rPr lang="en-US" sz="1600" dirty="0">
                <a:cs typeface="Calibri"/>
              </a:rPr>
              <a:t>the </a:t>
            </a:r>
            <a:r>
              <a:rPr lang="en-US" sz="1600" spc="-55" dirty="0">
                <a:cs typeface="Calibri"/>
              </a:rPr>
              <a:t>day,</a:t>
            </a:r>
            <a:r>
              <a:rPr lang="en-US" sz="1600" spc="-65" dirty="0">
                <a:cs typeface="Calibri"/>
              </a:rPr>
              <a:t> </a:t>
            </a:r>
            <a:r>
              <a:rPr lang="en-US" sz="1600" spc="-10" dirty="0">
                <a:cs typeface="Calibri"/>
              </a:rPr>
              <a:t>etc.)</a:t>
            </a:r>
            <a:endParaRPr lang="en-US" sz="1600" dirty="0">
              <a:cs typeface="Calibri"/>
            </a:endParaRPr>
          </a:p>
          <a:p>
            <a:pPr marL="605155" indent="-286385">
              <a:lnSpc>
                <a:spcPct val="100000"/>
              </a:lnSpc>
              <a:spcBef>
                <a:spcPts val="575"/>
              </a:spcBef>
              <a:buFont typeface="Arial"/>
              <a:buChar char="•"/>
              <a:tabLst>
                <a:tab pos="605790" algn="l"/>
              </a:tabLst>
            </a:pPr>
            <a:r>
              <a:rPr lang="en-US" sz="1600" spc="-30" dirty="0">
                <a:cs typeface="Calibri"/>
              </a:rPr>
              <a:t>Type </a:t>
            </a:r>
            <a:r>
              <a:rPr lang="en-US" sz="1600" spc="-5" dirty="0">
                <a:cs typeface="Calibri"/>
              </a:rPr>
              <a:t>of supervision and </a:t>
            </a:r>
            <a:r>
              <a:rPr lang="en-US" sz="1600" spc="-10" dirty="0">
                <a:cs typeface="Calibri"/>
              </a:rPr>
              <a:t>training</a:t>
            </a:r>
            <a:r>
              <a:rPr lang="en-US" sz="1600" spc="25" dirty="0">
                <a:cs typeface="Calibri"/>
              </a:rPr>
              <a:t> </a:t>
            </a:r>
            <a:r>
              <a:rPr lang="en-US" sz="1600" spc="-10" dirty="0">
                <a:cs typeface="Calibri"/>
              </a:rPr>
              <a:t>available</a:t>
            </a:r>
            <a:endParaRPr lang="en-US" sz="1600" dirty="0">
              <a:cs typeface="Calibri"/>
            </a:endParaRPr>
          </a:p>
          <a:p>
            <a:pPr marL="605155" indent="-286385">
              <a:lnSpc>
                <a:spcPct val="100000"/>
              </a:lnSpc>
              <a:spcBef>
                <a:spcPts val="575"/>
              </a:spcBef>
              <a:buFont typeface="Arial"/>
              <a:buChar char="•"/>
              <a:tabLst>
                <a:tab pos="605790" algn="l"/>
              </a:tabLst>
            </a:pPr>
            <a:r>
              <a:rPr lang="en-US" sz="1600" spc="-10" dirty="0">
                <a:cs typeface="Calibri"/>
              </a:rPr>
              <a:t>General expectations </a:t>
            </a:r>
            <a:r>
              <a:rPr lang="en-US" sz="1600" spc="-5" dirty="0">
                <a:cs typeface="Calibri"/>
              </a:rPr>
              <a:t>of</a:t>
            </a:r>
            <a:r>
              <a:rPr lang="en-US" sz="1600" spc="-50" dirty="0">
                <a:cs typeface="Calibri"/>
              </a:rPr>
              <a:t> </a:t>
            </a:r>
            <a:r>
              <a:rPr lang="en-US" sz="1600" spc="-5" dirty="0">
                <a:cs typeface="Calibri"/>
              </a:rPr>
              <a:t>employees</a:t>
            </a:r>
            <a:endParaRPr lang="en-US" sz="1600" dirty="0">
              <a:cs typeface="Calibri"/>
            </a:endParaRPr>
          </a:p>
          <a:p>
            <a:pPr marL="605155" indent="-286385">
              <a:lnSpc>
                <a:spcPct val="100000"/>
              </a:lnSpc>
              <a:spcBef>
                <a:spcPts val="575"/>
              </a:spcBef>
              <a:buFont typeface="Arial"/>
              <a:buChar char="•"/>
              <a:tabLst>
                <a:tab pos="605790" algn="l"/>
              </a:tabLst>
            </a:pPr>
            <a:r>
              <a:rPr lang="en-US" sz="1600" dirty="0">
                <a:cs typeface="Calibri"/>
              </a:rPr>
              <a:t>Skills </a:t>
            </a:r>
            <a:r>
              <a:rPr lang="en-US" sz="1600" spc="-10" dirty="0">
                <a:cs typeface="Calibri"/>
              </a:rPr>
              <a:t>students would </a:t>
            </a:r>
            <a:r>
              <a:rPr lang="en-US" sz="1600" spc="-5" dirty="0">
                <a:cs typeface="Calibri"/>
              </a:rPr>
              <a:t>bring </a:t>
            </a:r>
            <a:r>
              <a:rPr lang="en-US" sz="1600" spc="-15" dirty="0">
                <a:cs typeface="Calibri"/>
              </a:rPr>
              <a:t>to </a:t>
            </a:r>
            <a:r>
              <a:rPr lang="en-US" sz="1600" dirty="0">
                <a:cs typeface="Calibri"/>
              </a:rPr>
              <a:t>the</a:t>
            </a:r>
            <a:r>
              <a:rPr lang="en-US" sz="1600" spc="-65" dirty="0">
                <a:cs typeface="Calibri"/>
              </a:rPr>
              <a:t> </a:t>
            </a:r>
            <a:r>
              <a:rPr lang="en-US" sz="1600" spc="-5" dirty="0">
                <a:cs typeface="Calibri"/>
              </a:rPr>
              <a:t>job</a:t>
            </a:r>
            <a:endParaRPr lang="en-US" sz="1600" dirty="0">
              <a:cs typeface="Calibri"/>
            </a:endParaRPr>
          </a:p>
          <a:p>
            <a:pPr marL="605155" indent="-286385">
              <a:lnSpc>
                <a:spcPct val="100000"/>
              </a:lnSpc>
              <a:spcBef>
                <a:spcPts val="575"/>
              </a:spcBef>
              <a:buFont typeface="Arial"/>
              <a:buChar char="•"/>
              <a:tabLst>
                <a:tab pos="605790" algn="l"/>
              </a:tabLst>
            </a:pPr>
            <a:r>
              <a:rPr lang="en-US" sz="1600" spc="-10" dirty="0">
                <a:cs typeface="Calibri"/>
              </a:rPr>
              <a:t>Student’s </a:t>
            </a:r>
            <a:r>
              <a:rPr lang="en-US" sz="1600" spc="-5" dirty="0">
                <a:cs typeface="Calibri"/>
              </a:rPr>
              <a:t>experience </a:t>
            </a:r>
            <a:r>
              <a:rPr lang="en-US" sz="1600" dirty="0">
                <a:cs typeface="Calibri"/>
              </a:rPr>
              <a:t>with </a:t>
            </a:r>
            <a:r>
              <a:rPr lang="en-US" sz="1600" spc="-5" dirty="0">
                <a:cs typeface="Calibri"/>
              </a:rPr>
              <a:t>positions of </a:t>
            </a:r>
            <a:r>
              <a:rPr lang="en-US" sz="1600" dirty="0">
                <a:cs typeface="Calibri"/>
              </a:rPr>
              <a:t>this</a:t>
            </a:r>
            <a:r>
              <a:rPr lang="en-US" sz="1600" spc="-95" dirty="0">
                <a:cs typeface="Calibri"/>
              </a:rPr>
              <a:t> </a:t>
            </a:r>
            <a:r>
              <a:rPr lang="en-US" sz="1600" spc="-5" dirty="0">
                <a:cs typeface="Calibri"/>
              </a:rPr>
              <a:t>type</a:t>
            </a:r>
            <a:endParaRPr lang="en-US" sz="1600" dirty="0">
              <a:cs typeface="Calibri"/>
            </a:endParaRPr>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REVIEWING APPLICANTS Cont.</a:t>
            </a:r>
          </a:p>
          <a:p>
            <a:r>
              <a:rPr lang="en-US" sz="2800" u="heavy" dirty="0">
                <a:solidFill>
                  <a:srgbClr val="FFC000"/>
                </a:solidFill>
              </a:rPr>
              <a:t>The </a:t>
            </a:r>
            <a:r>
              <a:rPr lang="en-US" sz="2800" u="heavy" spc="-10" dirty="0">
                <a:solidFill>
                  <a:srgbClr val="FFC000"/>
                </a:solidFill>
              </a:rPr>
              <a:t>Interviewing</a:t>
            </a:r>
            <a:r>
              <a:rPr lang="en-US" sz="2800" u="heavy" spc="-15" dirty="0">
                <a:solidFill>
                  <a:srgbClr val="FFC000"/>
                </a:solidFill>
              </a:rPr>
              <a:t> </a:t>
            </a:r>
            <a:r>
              <a:rPr lang="en-US" sz="2800" u="heavy" spc="-10" dirty="0">
                <a:solidFill>
                  <a:srgbClr val="FFC000"/>
                </a:solidFill>
              </a:rPr>
              <a:t>Process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441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05877" y="2406316"/>
            <a:ext cx="9144000" cy="28964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REVIEWING APPLICANTS Cont.</a:t>
            </a:r>
          </a:p>
          <a:p>
            <a:r>
              <a:rPr lang="en-US" sz="2800" u="heavy" dirty="0">
                <a:solidFill>
                  <a:srgbClr val="FFC000"/>
                </a:solidFill>
              </a:rPr>
              <a:t>The </a:t>
            </a:r>
            <a:r>
              <a:rPr lang="en-US" sz="2800" u="heavy" spc="-10" dirty="0">
                <a:solidFill>
                  <a:srgbClr val="FFC000"/>
                </a:solidFill>
              </a:rPr>
              <a:t>Interviewing</a:t>
            </a:r>
            <a:r>
              <a:rPr lang="en-US" sz="2800" u="heavy" spc="-15" dirty="0">
                <a:solidFill>
                  <a:srgbClr val="FFC000"/>
                </a:solidFill>
              </a:rPr>
              <a:t> </a:t>
            </a:r>
            <a:r>
              <a:rPr lang="en-US" sz="2800" u="heavy" spc="-10" dirty="0">
                <a:solidFill>
                  <a:srgbClr val="FFC000"/>
                </a:solidFill>
              </a:rPr>
              <a:t>Process</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213181" y="1689926"/>
            <a:ext cx="2929392" cy="369332"/>
          </a:xfrm>
          <a:prstGeom prst="rect">
            <a:avLst/>
          </a:prstGeom>
        </p:spPr>
        <p:txBody>
          <a:bodyPr wrap="none">
            <a:spAutoFit/>
          </a:bodyPr>
          <a:lstStyle/>
          <a:p>
            <a:r>
              <a:rPr lang="en-US" b="1" spc="-10" dirty="0">
                <a:solidFill>
                  <a:srgbClr val="FBC215"/>
                </a:solidFill>
                <a:cs typeface="Calibri"/>
              </a:rPr>
              <a:t>Example Interview</a:t>
            </a:r>
            <a:r>
              <a:rPr lang="en-US" b="1" spc="-70" dirty="0">
                <a:solidFill>
                  <a:srgbClr val="FBC215"/>
                </a:solidFill>
                <a:cs typeface="Calibri"/>
              </a:rPr>
              <a:t> </a:t>
            </a:r>
            <a:r>
              <a:rPr lang="en-US" b="1" spc="-10" dirty="0">
                <a:solidFill>
                  <a:srgbClr val="FBC215"/>
                </a:solidFill>
                <a:cs typeface="Calibri"/>
              </a:rPr>
              <a:t>Questions</a:t>
            </a:r>
            <a:endParaRPr lang="en-US" dirty="0"/>
          </a:p>
        </p:txBody>
      </p:sp>
      <p:sp>
        <p:nvSpPr>
          <p:cNvPr id="4" name="Rectangle 3"/>
          <p:cNvSpPr/>
          <p:nvPr/>
        </p:nvSpPr>
        <p:spPr>
          <a:xfrm>
            <a:off x="572703" y="2649807"/>
            <a:ext cx="4572000" cy="2905924"/>
          </a:xfrm>
          <a:prstGeom prst="rect">
            <a:avLst/>
          </a:prstGeom>
        </p:spPr>
        <p:txBody>
          <a:bodyPr>
            <a:spAutoFit/>
          </a:bodyPr>
          <a:lstStyle/>
          <a:p>
            <a:pPr marL="355600" indent="-342900">
              <a:lnSpc>
                <a:spcPct val="100000"/>
              </a:lnSpc>
              <a:buFont typeface="Arial"/>
              <a:buChar char="•"/>
              <a:tabLst>
                <a:tab pos="356235" algn="l"/>
              </a:tabLst>
            </a:pPr>
            <a:r>
              <a:rPr lang="en-US" spc="-50" dirty="0">
                <a:cs typeface="Calibri"/>
              </a:rPr>
              <a:t>Tell </a:t>
            </a:r>
            <a:r>
              <a:rPr lang="en-US" dirty="0">
                <a:cs typeface="Calibri"/>
              </a:rPr>
              <a:t>me about</a:t>
            </a:r>
            <a:r>
              <a:rPr lang="en-US" spc="-20" dirty="0">
                <a:cs typeface="Calibri"/>
              </a:rPr>
              <a:t> </a:t>
            </a:r>
            <a:r>
              <a:rPr lang="en-US" spc="-10" dirty="0">
                <a:cs typeface="Calibri"/>
              </a:rPr>
              <a:t>yourself</a:t>
            </a:r>
            <a:endParaRPr lang="en-US" dirty="0">
              <a:cs typeface="Calibri"/>
            </a:endParaRPr>
          </a:p>
          <a:p>
            <a:pPr marL="355600" marR="378460" indent="-342900">
              <a:lnSpc>
                <a:spcPct val="100000"/>
              </a:lnSpc>
              <a:spcBef>
                <a:spcPts val="480"/>
              </a:spcBef>
              <a:buFont typeface="Arial"/>
              <a:buChar char="•"/>
              <a:tabLst>
                <a:tab pos="356235" algn="l"/>
              </a:tabLst>
            </a:pPr>
            <a:r>
              <a:rPr lang="en-US" spc="-10" dirty="0">
                <a:cs typeface="Calibri"/>
              </a:rPr>
              <a:t>Why are you </a:t>
            </a:r>
            <a:r>
              <a:rPr lang="en-US" spc="-15" dirty="0">
                <a:cs typeface="Calibri"/>
              </a:rPr>
              <a:t>interested </a:t>
            </a:r>
            <a:r>
              <a:rPr lang="en-US" spc="-5" dirty="0">
                <a:cs typeface="Calibri"/>
              </a:rPr>
              <a:t>in </a:t>
            </a:r>
            <a:r>
              <a:rPr lang="en-US" dirty="0">
                <a:cs typeface="Calibri"/>
              </a:rPr>
              <a:t>this  </a:t>
            </a:r>
            <a:r>
              <a:rPr lang="en-US" spc="-10" dirty="0">
                <a:cs typeface="Calibri"/>
              </a:rPr>
              <a:t>work </a:t>
            </a:r>
            <a:r>
              <a:rPr lang="en-US" spc="-5" dirty="0">
                <a:cs typeface="Calibri"/>
              </a:rPr>
              <a:t>study</a:t>
            </a:r>
            <a:r>
              <a:rPr lang="en-US" spc="-60" dirty="0">
                <a:cs typeface="Calibri"/>
              </a:rPr>
              <a:t> </a:t>
            </a:r>
            <a:r>
              <a:rPr lang="en-US" spc="-5" dirty="0">
                <a:cs typeface="Calibri"/>
              </a:rPr>
              <a:t>position?</a:t>
            </a:r>
            <a:endParaRPr lang="en-US" dirty="0">
              <a:cs typeface="Calibri"/>
            </a:endParaRPr>
          </a:p>
          <a:p>
            <a:pPr marL="355600" marR="389255" indent="-342900">
              <a:lnSpc>
                <a:spcPct val="100000"/>
              </a:lnSpc>
              <a:spcBef>
                <a:spcPts val="480"/>
              </a:spcBef>
              <a:buFont typeface="Arial"/>
              <a:buChar char="•"/>
              <a:tabLst>
                <a:tab pos="356235" algn="l"/>
              </a:tabLst>
            </a:pPr>
            <a:r>
              <a:rPr lang="en-US" spc="-10" dirty="0">
                <a:cs typeface="Calibri"/>
              </a:rPr>
              <a:t>Why </a:t>
            </a:r>
            <a:r>
              <a:rPr lang="en-US" dirty="0">
                <a:cs typeface="Calibri"/>
              </a:rPr>
              <a:t>did </a:t>
            </a:r>
            <a:r>
              <a:rPr lang="en-US" spc="-10" dirty="0">
                <a:cs typeface="Calibri"/>
              </a:rPr>
              <a:t>you </a:t>
            </a:r>
            <a:r>
              <a:rPr lang="en-US" spc="-5" dirty="0">
                <a:cs typeface="Calibri"/>
              </a:rPr>
              <a:t>choose WPUNJ?  </a:t>
            </a:r>
            <a:r>
              <a:rPr lang="en-US" dirty="0">
                <a:cs typeface="Calibri"/>
              </a:rPr>
              <a:t>Major?</a:t>
            </a:r>
          </a:p>
          <a:p>
            <a:pPr marL="354965" indent="-342265">
              <a:lnSpc>
                <a:spcPct val="100000"/>
              </a:lnSpc>
              <a:spcBef>
                <a:spcPts val="480"/>
              </a:spcBef>
              <a:buFont typeface="Arial"/>
              <a:buChar char="•"/>
              <a:tabLst>
                <a:tab pos="355600" algn="l"/>
              </a:tabLst>
            </a:pPr>
            <a:r>
              <a:rPr lang="en-US" spc="-5" dirty="0">
                <a:cs typeface="Calibri"/>
              </a:rPr>
              <a:t>What is your </a:t>
            </a:r>
            <a:r>
              <a:rPr lang="en-US" spc="-15" dirty="0">
                <a:cs typeface="Calibri"/>
              </a:rPr>
              <a:t>Greatest</a:t>
            </a:r>
            <a:r>
              <a:rPr lang="en-US" spc="-30" dirty="0">
                <a:cs typeface="Calibri"/>
              </a:rPr>
              <a:t> </a:t>
            </a:r>
            <a:r>
              <a:rPr lang="en-US" spc="-10" dirty="0">
                <a:cs typeface="Calibri"/>
              </a:rPr>
              <a:t>Strength</a:t>
            </a:r>
            <a:endParaRPr lang="en-US" dirty="0">
              <a:cs typeface="Calibri"/>
            </a:endParaRPr>
          </a:p>
          <a:p>
            <a:pPr marL="354965" indent="-342265">
              <a:lnSpc>
                <a:spcPct val="100000"/>
              </a:lnSpc>
              <a:spcBef>
                <a:spcPts val="480"/>
              </a:spcBef>
              <a:buFont typeface="Arial"/>
              <a:buChar char="•"/>
              <a:tabLst>
                <a:tab pos="355600" algn="l"/>
              </a:tabLst>
            </a:pPr>
            <a:r>
              <a:rPr lang="en-US" spc="-5" dirty="0">
                <a:cs typeface="Calibri"/>
              </a:rPr>
              <a:t>What is your </a:t>
            </a:r>
            <a:r>
              <a:rPr lang="en-US" spc="-15" dirty="0">
                <a:cs typeface="Calibri"/>
              </a:rPr>
              <a:t>Greatest</a:t>
            </a:r>
            <a:r>
              <a:rPr lang="en-US" spc="-45" dirty="0">
                <a:cs typeface="Calibri"/>
              </a:rPr>
              <a:t> </a:t>
            </a:r>
            <a:r>
              <a:rPr lang="en-US" spc="-10" dirty="0">
                <a:cs typeface="Calibri"/>
              </a:rPr>
              <a:t>Weakness?</a:t>
            </a:r>
            <a:endParaRPr lang="en-US" dirty="0">
              <a:cs typeface="Calibri"/>
            </a:endParaRPr>
          </a:p>
          <a:p>
            <a:pPr marL="354965" marR="704850" indent="-342265" algn="just">
              <a:lnSpc>
                <a:spcPct val="100000"/>
              </a:lnSpc>
              <a:spcBef>
                <a:spcPts val="480"/>
              </a:spcBef>
              <a:buFont typeface="Arial"/>
              <a:buChar char="•"/>
              <a:tabLst>
                <a:tab pos="355600" algn="l"/>
              </a:tabLst>
            </a:pPr>
            <a:r>
              <a:rPr lang="en-US" spc="-5" dirty="0">
                <a:cs typeface="Calibri"/>
              </a:rPr>
              <a:t>What qualifications </a:t>
            </a:r>
            <a:r>
              <a:rPr lang="en-US" dirty="0">
                <a:cs typeface="Calibri"/>
              </a:rPr>
              <a:t>do</a:t>
            </a:r>
            <a:r>
              <a:rPr lang="en-US" spc="-65" dirty="0">
                <a:cs typeface="Calibri"/>
              </a:rPr>
              <a:t> </a:t>
            </a:r>
            <a:r>
              <a:rPr lang="en-US" spc="-10" dirty="0">
                <a:cs typeface="Calibri"/>
              </a:rPr>
              <a:t>you  </a:t>
            </a:r>
            <a:r>
              <a:rPr lang="en-US" spc="-5" dirty="0">
                <a:cs typeface="Calibri"/>
              </a:rPr>
              <a:t>possess that will </a:t>
            </a:r>
            <a:r>
              <a:rPr lang="en-US" spc="-15" dirty="0">
                <a:cs typeface="Calibri"/>
              </a:rPr>
              <a:t>make </a:t>
            </a:r>
            <a:r>
              <a:rPr lang="en-US" spc="-10" dirty="0">
                <a:cs typeface="Calibri"/>
              </a:rPr>
              <a:t>you  </a:t>
            </a:r>
            <a:r>
              <a:rPr lang="en-US" spc="-5" dirty="0">
                <a:cs typeface="Calibri"/>
              </a:rPr>
              <a:t>successful in </a:t>
            </a:r>
            <a:r>
              <a:rPr lang="en-US" dirty="0">
                <a:cs typeface="Calibri"/>
              </a:rPr>
              <a:t>this</a:t>
            </a:r>
            <a:r>
              <a:rPr lang="en-US" spc="-10" dirty="0">
                <a:cs typeface="Calibri"/>
              </a:rPr>
              <a:t> </a:t>
            </a:r>
            <a:r>
              <a:rPr lang="en-US" spc="-5" dirty="0">
                <a:cs typeface="Calibri"/>
              </a:rPr>
              <a:t>position?</a:t>
            </a:r>
            <a:endParaRPr lang="en-US" dirty="0">
              <a:cs typeface="Calibri"/>
            </a:endParaRPr>
          </a:p>
        </p:txBody>
      </p:sp>
      <p:sp>
        <p:nvSpPr>
          <p:cNvPr id="7" name="Rectangle 6"/>
          <p:cNvSpPr/>
          <p:nvPr/>
        </p:nvSpPr>
        <p:spPr>
          <a:xfrm>
            <a:off x="4572000" y="2802067"/>
            <a:ext cx="4215864" cy="2500685"/>
          </a:xfrm>
          <a:prstGeom prst="rect">
            <a:avLst/>
          </a:prstGeom>
        </p:spPr>
        <p:txBody>
          <a:bodyPr wrap="square">
            <a:spAutoFit/>
          </a:bodyPr>
          <a:lstStyle/>
          <a:p>
            <a:pPr marL="354965" marR="220345" indent="-342265">
              <a:lnSpc>
                <a:spcPct val="100000"/>
              </a:lnSpc>
              <a:buFont typeface="Arial"/>
              <a:buChar char="•"/>
              <a:tabLst>
                <a:tab pos="355600" algn="l"/>
              </a:tabLst>
            </a:pPr>
            <a:r>
              <a:rPr lang="en-US" spc="-50" dirty="0">
                <a:cs typeface="Calibri"/>
              </a:rPr>
              <a:t>Tell </a:t>
            </a:r>
            <a:r>
              <a:rPr lang="en-US" dirty="0">
                <a:cs typeface="Calibri"/>
              </a:rPr>
              <a:t>me about a </a:t>
            </a:r>
            <a:r>
              <a:rPr lang="en-US" spc="-5" dirty="0">
                <a:cs typeface="Calibri"/>
              </a:rPr>
              <a:t>time </a:t>
            </a:r>
            <a:r>
              <a:rPr lang="en-US" spc="-10" dirty="0">
                <a:cs typeface="Calibri"/>
              </a:rPr>
              <a:t>you </a:t>
            </a:r>
            <a:r>
              <a:rPr lang="en-US" spc="-15" dirty="0">
                <a:cs typeface="Calibri"/>
              </a:rPr>
              <a:t>were  </a:t>
            </a:r>
            <a:r>
              <a:rPr lang="en-US" dirty="0">
                <a:cs typeface="Calibri"/>
              </a:rPr>
              <a:t>part </a:t>
            </a:r>
            <a:r>
              <a:rPr lang="en-US" spc="-5" dirty="0">
                <a:cs typeface="Calibri"/>
              </a:rPr>
              <a:t>of </a:t>
            </a:r>
            <a:r>
              <a:rPr lang="en-US" dirty="0">
                <a:cs typeface="Calibri"/>
              </a:rPr>
              <a:t>a</a:t>
            </a:r>
            <a:r>
              <a:rPr lang="en-US" spc="-95" dirty="0">
                <a:cs typeface="Calibri"/>
              </a:rPr>
              <a:t> </a:t>
            </a:r>
            <a:r>
              <a:rPr lang="en-US" spc="-5" dirty="0">
                <a:cs typeface="Calibri"/>
              </a:rPr>
              <a:t>team?</a:t>
            </a:r>
            <a:endParaRPr lang="en-US" dirty="0">
              <a:cs typeface="Calibri"/>
            </a:endParaRPr>
          </a:p>
          <a:p>
            <a:pPr marL="354965" marR="16510" indent="-342265" algn="just">
              <a:lnSpc>
                <a:spcPct val="100000"/>
              </a:lnSpc>
              <a:spcBef>
                <a:spcPts val="480"/>
              </a:spcBef>
              <a:buFont typeface="Arial"/>
              <a:buChar char="•"/>
              <a:tabLst>
                <a:tab pos="355600" algn="l"/>
              </a:tabLst>
            </a:pPr>
            <a:r>
              <a:rPr lang="en-US" spc="-50" dirty="0">
                <a:cs typeface="Calibri"/>
              </a:rPr>
              <a:t>Tell </a:t>
            </a:r>
            <a:r>
              <a:rPr lang="en-US" dirty="0">
                <a:cs typeface="Calibri"/>
              </a:rPr>
              <a:t>me about a </a:t>
            </a:r>
            <a:r>
              <a:rPr lang="en-US" spc="-5" dirty="0">
                <a:cs typeface="Calibri"/>
              </a:rPr>
              <a:t>time </a:t>
            </a:r>
            <a:r>
              <a:rPr lang="en-US" spc="-10" dirty="0">
                <a:cs typeface="Calibri"/>
              </a:rPr>
              <a:t>you </a:t>
            </a:r>
            <a:r>
              <a:rPr lang="en-US" dirty="0">
                <a:cs typeface="Calibri"/>
              </a:rPr>
              <a:t>had </a:t>
            </a:r>
            <a:r>
              <a:rPr lang="en-US" spc="-15" dirty="0">
                <a:cs typeface="Calibri"/>
              </a:rPr>
              <a:t>to  </a:t>
            </a:r>
            <a:r>
              <a:rPr lang="en-US" spc="-20" dirty="0">
                <a:cs typeface="Calibri"/>
              </a:rPr>
              <a:t>make </a:t>
            </a:r>
            <a:r>
              <a:rPr lang="en-US" dirty="0">
                <a:cs typeface="Calibri"/>
              </a:rPr>
              <a:t>a quick </a:t>
            </a:r>
            <a:r>
              <a:rPr lang="en-US" spc="-5" dirty="0">
                <a:cs typeface="Calibri"/>
              </a:rPr>
              <a:t>decision. </a:t>
            </a:r>
            <a:r>
              <a:rPr lang="en-US" spc="-10" dirty="0">
                <a:cs typeface="Calibri"/>
              </a:rPr>
              <a:t>What </a:t>
            </a:r>
            <a:r>
              <a:rPr lang="en-US" dirty="0">
                <a:cs typeface="Calibri"/>
              </a:rPr>
              <a:t>did  </a:t>
            </a:r>
            <a:r>
              <a:rPr lang="en-US" spc="-10" dirty="0">
                <a:cs typeface="Calibri"/>
              </a:rPr>
              <a:t>you</a:t>
            </a:r>
            <a:r>
              <a:rPr lang="en-US" spc="-100" dirty="0">
                <a:cs typeface="Calibri"/>
              </a:rPr>
              <a:t> </a:t>
            </a:r>
            <a:r>
              <a:rPr lang="en-US" spc="-5" dirty="0">
                <a:cs typeface="Calibri"/>
              </a:rPr>
              <a:t>do?</a:t>
            </a:r>
            <a:endParaRPr lang="en-US" dirty="0">
              <a:cs typeface="Calibri"/>
            </a:endParaRPr>
          </a:p>
          <a:p>
            <a:pPr marL="354965" marR="109855" indent="-342265" algn="just">
              <a:lnSpc>
                <a:spcPct val="100000"/>
              </a:lnSpc>
              <a:spcBef>
                <a:spcPts val="475"/>
              </a:spcBef>
              <a:buFont typeface="Arial"/>
              <a:buChar char="•"/>
              <a:tabLst>
                <a:tab pos="355600" algn="l"/>
              </a:tabLst>
            </a:pPr>
            <a:r>
              <a:rPr lang="en-US" spc="-50" dirty="0">
                <a:cs typeface="Calibri"/>
              </a:rPr>
              <a:t>Tell </a:t>
            </a:r>
            <a:r>
              <a:rPr lang="en-US" dirty="0">
                <a:cs typeface="Calibri"/>
              </a:rPr>
              <a:t>me about a </a:t>
            </a:r>
            <a:r>
              <a:rPr lang="en-US" spc="-10" dirty="0">
                <a:cs typeface="Calibri"/>
              </a:rPr>
              <a:t>recent problem  you encountered </a:t>
            </a:r>
            <a:r>
              <a:rPr lang="en-US" dirty="0">
                <a:cs typeface="Calibri"/>
              </a:rPr>
              <a:t>and </a:t>
            </a:r>
            <a:r>
              <a:rPr lang="en-US" spc="-5" dirty="0">
                <a:cs typeface="Calibri"/>
              </a:rPr>
              <a:t>how </a:t>
            </a:r>
            <a:r>
              <a:rPr lang="en-US" spc="-10" dirty="0">
                <a:cs typeface="Calibri"/>
              </a:rPr>
              <a:t>you  solved</a:t>
            </a:r>
            <a:r>
              <a:rPr lang="en-US" spc="-65" dirty="0">
                <a:cs typeface="Calibri"/>
              </a:rPr>
              <a:t> </a:t>
            </a:r>
            <a:r>
              <a:rPr lang="en-US" spc="-5" dirty="0">
                <a:cs typeface="Calibri"/>
              </a:rPr>
              <a:t>it?</a:t>
            </a:r>
            <a:endParaRPr lang="en-US" dirty="0">
              <a:cs typeface="Calibri"/>
            </a:endParaRPr>
          </a:p>
          <a:p>
            <a:pPr marL="354965" marR="5080" indent="-342265" algn="just">
              <a:lnSpc>
                <a:spcPct val="100000"/>
              </a:lnSpc>
              <a:spcBef>
                <a:spcPts val="475"/>
              </a:spcBef>
              <a:buFont typeface="Arial"/>
              <a:buChar char="•"/>
              <a:tabLst>
                <a:tab pos="355600" algn="l"/>
              </a:tabLst>
            </a:pPr>
            <a:r>
              <a:rPr lang="en-US" spc="-10" dirty="0">
                <a:cs typeface="Calibri"/>
              </a:rPr>
              <a:t>What courses </a:t>
            </a:r>
            <a:r>
              <a:rPr lang="en-US" spc="-20" dirty="0">
                <a:cs typeface="Calibri"/>
              </a:rPr>
              <a:t>have </a:t>
            </a:r>
            <a:r>
              <a:rPr lang="en-US" spc="-10" dirty="0">
                <a:cs typeface="Calibri"/>
              </a:rPr>
              <a:t>you </a:t>
            </a:r>
            <a:r>
              <a:rPr lang="en-US" spc="-15" dirty="0">
                <a:cs typeface="Calibri"/>
              </a:rPr>
              <a:t>liked </a:t>
            </a:r>
            <a:r>
              <a:rPr lang="en-US" dirty="0">
                <a:cs typeface="Calibri"/>
              </a:rPr>
              <a:t>the  </a:t>
            </a:r>
            <a:r>
              <a:rPr lang="en-US" spc="-10" dirty="0">
                <a:cs typeface="Calibri"/>
              </a:rPr>
              <a:t>best?</a:t>
            </a:r>
            <a:endParaRPr lang="en-US" dirty="0">
              <a:cs typeface="Calibri"/>
            </a:endParaRPr>
          </a:p>
          <a:p>
            <a:pPr marL="355600" indent="-342900">
              <a:lnSpc>
                <a:spcPct val="100000"/>
              </a:lnSpc>
              <a:buFont typeface="Arial"/>
              <a:buChar char="•"/>
              <a:tabLst>
                <a:tab pos="356235" algn="l"/>
              </a:tabLst>
            </a:pPr>
            <a:endParaRPr lang="en-US" dirty="0">
              <a:cs typeface="Calibri"/>
            </a:endParaRPr>
          </a:p>
        </p:txBody>
      </p:sp>
    </p:spTree>
    <p:extLst>
      <p:ext uri="{BB962C8B-B14F-4D97-AF65-F5344CB8AC3E}">
        <p14:creationId xmlns:p14="http://schemas.microsoft.com/office/powerpoint/2010/main" val="1044170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 </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25416" y="1453698"/>
            <a:ext cx="8061384"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To hire an applicant that has fully submitted the application, select the Green Arrow under the Interview Column to begin the hiring process. </a:t>
            </a:r>
            <a:r>
              <a:rPr lang="en-US" i="1" dirty="0" smtClean="0">
                <a:latin typeface="Times New Roman" panose="02020603050405020304" pitchFamily="18" charset="0"/>
                <a:cs typeface="Times New Roman" panose="02020603050405020304" pitchFamily="18" charset="0"/>
              </a:rPr>
              <a:t>Please note you can also use the Bulk Actions to select several applicants at once.</a:t>
            </a:r>
            <a:endParaRPr lang="en-US" i="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510099" y="2711030"/>
            <a:ext cx="8123801" cy="780420"/>
          </a:xfrm>
          <a:prstGeom prst="rect">
            <a:avLst/>
          </a:prstGeom>
        </p:spPr>
      </p:pic>
      <p:sp>
        <p:nvSpPr>
          <p:cNvPr id="9" name="Freeform 8"/>
          <p:cNvSpPr>
            <a:spLocks/>
          </p:cNvSpPr>
          <p:nvPr/>
        </p:nvSpPr>
        <p:spPr bwMode="auto">
          <a:xfrm>
            <a:off x="7211587" y="3231192"/>
            <a:ext cx="500380" cy="662940"/>
          </a:xfrm>
          <a:custGeom>
            <a:avLst/>
            <a:gdLst>
              <a:gd name="T0" fmla="+- 0 7079 6292"/>
              <a:gd name="T1" fmla="*/ T0 w 788"/>
              <a:gd name="T2" fmla="+- 0 4133 3829"/>
              <a:gd name="T3" fmla="*/ 4133 h 1044"/>
              <a:gd name="T4" fmla="+- 0 6986 6292"/>
              <a:gd name="T5" fmla="*/ T4 w 788"/>
              <a:gd name="T6" fmla="+- 0 4073 3829"/>
              <a:gd name="T7" fmla="*/ 4073 h 1044"/>
              <a:gd name="T8" fmla="+- 0 6477 6292"/>
              <a:gd name="T9" fmla="*/ T8 w 788"/>
              <a:gd name="T10" fmla="+- 0 4872 3829"/>
              <a:gd name="T11" fmla="*/ 4872 h 1044"/>
              <a:gd name="T12" fmla="+- 0 6292 6292"/>
              <a:gd name="T13" fmla="*/ T12 w 788"/>
              <a:gd name="T14" fmla="+- 0 4754 3829"/>
              <a:gd name="T15" fmla="*/ 4754 h 1044"/>
              <a:gd name="T16" fmla="+- 0 6801 6292"/>
              <a:gd name="T17" fmla="*/ T16 w 788"/>
              <a:gd name="T18" fmla="+- 0 3955 3829"/>
              <a:gd name="T19" fmla="*/ 3955 h 1044"/>
              <a:gd name="T20" fmla="+- 0 6708 6292"/>
              <a:gd name="T21" fmla="*/ T20 w 788"/>
              <a:gd name="T22" fmla="+- 0 3896 3829"/>
              <a:gd name="T23" fmla="*/ 3896 h 1044"/>
              <a:gd name="T24" fmla="+- 0 7012 6292"/>
              <a:gd name="T25" fmla="*/ T24 w 788"/>
              <a:gd name="T26" fmla="+- 0 3829 3829"/>
              <a:gd name="T27" fmla="*/ 3829 h 1044"/>
              <a:gd name="T28" fmla="+- 0 7079 6292"/>
              <a:gd name="T29" fmla="*/ T28 w 788"/>
              <a:gd name="T30" fmla="+- 0 4133 3829"/>
              <a:gd name="T31" fmla="*/ 4133 h 104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1044">
                <a:moveTo>
                  <a:pt x="787" y="304"/>
                </a:moveTo>
                <a:lnTo>
                  <a:pt x="694" y="244"/>
                </a:lnTo>
                <a:lnTo>
                  <a:pt x="185" y="1043"/>
                </a:lnTo>
                <a:lnTo>
                  <a:pt x="0" y="925"/>
                </a:lnTo>
                <a:lnTo>
                  <a:pt x="509" y="126"/>
                </a:lnTo>
                <a:lnTo>
                  <a:pt x="416" y="67"/>
                </a:lnTo>
                <a:lnTo>
                  <a:pt x="720" y="0"/>
                </a:lnTo>
                <a:lnTo>
                  <a:pt x="787" y="304"/>
                </a:lnTo>
                <a:close/>
              </a:path>
            </a:pathLst>
          </a:custGeom>
          <a:solidFill>
            <a:srgbClr val="FFFF00"/>
          </a:solidFill>
          <a:ln w="28575">
            <a:solidFill>
              <a:srgbClr val="C55A11"/>
            </a:solidFill>
            <a:round/>
            <a:headEnd/>
            <a:tailEnd/>
          </a:ln>
          <a:extLst/>
        </p:spPr>
        <p:txBody>
          <a:bodyPr rot="0" vert="horz" wrap="square" lIns="91440" tIns="45720" rIns="91440" bIns="45720" anchor="t" anchorCtr="0" upright="1">
            <a:noAutofit/>
          </a:bodyPr>
          <a:lstStyle/>
          <a:p>
            <a:endParaRPr lang="en-US"/>
          </a:p>
        </p:txBody>
      </p:sp>
      <p:sp>
        <p:nvSpPr>
          <p:cNvPr id="12" name="TextBox 11"/>
          <p:cNvSpPr txBox="1"/>
          <p:nvPr/>
        </p:nvSpPr>
        <p:spPr>
          <a:xfrm>
            <a:off x="414068" y="3624554"/>
            <a:ext cx="806138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the pop up dialog box, select Qualified Proceed and Save</a:t>
            </a:r>
            <a:endParaRPr lang="en-US" i="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3099668" y="4263883"/>
            <a:ext cx="3207364" cy="2443706"/>
          </a:xfrm>
          <a:prstGeom prst="rect">
            <a:avLst/>
          </a:prstGeom>
        </p:spPr>
      </p:pic>
    </p:spTree>
    <p:extLst>
      <p:ext uri="{BB962C8B-B14F-4D97-AF65-F5344CB8AC3E}">
        <p14:creationId xmlns:p14="http://schemas.microsoft.com/office/powerpoint/2010/main" val="1606228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369332"/>
          </a:xfrm>
          <a:prstGeom prst="rect">
            <a:avLst/>
          </a:prstGeom>
        </p:spPr>
        <p:txBody>
          <a:bodyPr wrap="square">
            <a:spAutoFit/>
          </a:bodyPr>
          <a:lstStyle/>
          <a:p>
            <a:pPr lvl="0"/>
            <a:r>
              <a:rPr lang="en-US" dirty="0" smtClean="0">
                <a:solidFill>
                  <a:srgbClr val="FF0000"/>
                </a:solidFill>
                <a:latin typeface="Times New Roman" panose="02020603050405020304" pitchFamily="18" charset="0"/>
                <a:ea typeface="Times New Roman" panose="02020603050405020304" pitchFamily="18" charset="0"/>
              </a:rPr>
              <a:t> </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25416" y="1453698"/>
            <a:ext cx="806138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Click on the Green Arrow under the STUDENT HRAF Column</a:t>
            </a:r>
            <a:endParaRPr lang="en-US"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87960" y="2190473"/>
            <a:ext cx="8298840" cy="763635"/>
          </a:xfrm>
          <a:prstGeom prst="rect">
            <a:avLst/>
          </a:prstGeom>
        </p:spPr>
      </p:pic>
      <p:sp>
        <p:nvSpPr>
          <p:cNvPr id="9" name="Freeform 8"/>
          <p:cNvSpPr>
            <a:spLocks/>
          </p:cNvSpPr>
          <p:nvPr/>
        </p:nvSpPr>
        <p:spPr bwMode="auto">
          <a:xfrm>
            <a:off x="5598447" y="2622638"/>
            <a:ext cx="500380" cy="662940"/>
          </a:xfrm>
          <a:custGeom>
            <a:avLst/>
            <a:gdLst>
              <a:gd name="T0" fmla="+- 0 7079 6292"/>
              <a:gd name="T1" fmla="*/ T0 w 788"/>
              <a:gd name="T2" fmla="+- 0 4133 3829"/>
              <a:gd name="T3" fmla="*/ 4133 h 1044"/>
              <a:gd name="T4" fmla="+- 0 6986 6292"/>
              <a:gd name="T5" fmla="*/ T4 w 788"/>
              <a:gd name="T6" fmla="+- 0 4073 3829"/>
              <a:gd name="T7" fmla="*/ 4073 h 1044"/>
              <a:gd name="T8" fmla="+- 0 6477 6292"/>
              <a:gd name="T9" fmla="*/ T8 w 788"/>
              <a:gd name="T10" fmla="+- 0 4872 3829"/>
              <a:gd name="T11" fmla="*/ 4872 h 1044"/>
              <a:gd name="T12" fmla="+- 0 6292 6292"/>
              <a:gd name="T13" fmla="*/ T12 w 788"/>
              <a:gd name="T14" fmla="+- 0 4754 3829"/>
              <a:gd name="T15" fmla="*/ 4754 h 1044"/>
              <a:gd name="T16" fmla="+- 0 6801 6292"/>
              <a:gd name="T17" fmla="*/ T16 w 788"/>
              <a:gd name="T18" fmla="+- 0 3955 3829"/>
              <a:gd name="T19" fmla="*/ 3955 h 1044"/>
              <a:gd name="T20" fmla="+- 0 6708 6292"/>
              <a:gd name="T21" fmla="*/ T20 w 788"/>
              <a:gd name="T22" fmla="+- 0 3896 3829"/>
              <a:gd name="T23" fmla="*/ 3896 h 1044"/>
              <a:gd name="T24" fmla="+- 0 7012 6292"/>
              <a:gd name="T25" fmla="*/ T24 w 788"/>
              <a:gd name="T26" fmla="+- 0 3829 3829"/>
              <a:gd name="T27" fmla="*/ 3829 h 1044"/>
              <a:gd name="T28" fmla="+- 0 7079 6292"/>
              <a:gd name="T29" fmla="*/ T28 w 788"/>
              <a:gd name="T30" fmla="+- 0 4133 3829"/>
              <a:gd name="T31" fmla="*/ 4133 h 104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1044">
                <a:moveTo>
                  <a:pt x="787" y="304"/>
                </a:moveTo>
                <a:lnTo>
                  <a:pt x="694" y="244"/>
                </a:lnTo>
                <a:lnTo>
                  <a:pt x="185" y="1043"/>
                </a:lnTo>
                <a:lnTo>
                  <a:pt x="0" y="925"/>
                </a:lnTo>
                <a:lnTo>
                  <a:pt x="509" y="126"/>
                </a:lnTo>
                <a:lnTo>
                  <a:pt x="416" y="67"/>
                </a:lnTo>
                <a:lnTo>
                  <a:pt x="720" y="0"/>
                </a:lnTo>
                <a:lnTo>
                  <a:pt x="787" y="304"/>
                </a:lnTo>
                <a:close/>
              </a:path>
            </a:pathLst>
          </a:custGeom>
          <a:solidFill>
            <a:srgbClr val="FFFF00"/>
          </a:solidFill>
          <a:ln w="28575">
            <a:solidFill>
              <a:srgbClr val="C55A11"/>
            </a:solidFill>
            <a:round/>
            <a:headEnd/>
            <a:tailEnd/>
          </a:ln>
          <a:extLst/>
        </p:spPr>
        <p:txBody>
          <a:bodyPr rot="0" vert="horz" wrap="square" lIns="91440" tIns="45720" rIns="91440" bIns="45720" anchor="t" anchorCtr="0" upright="1">
            <a:noAutofit/>
          </a:bodyPr>
          <a:lstStyle/>
          <a:p>
            <a:endParaRPr lang="en-US"/>
          </a:p>
        </p:txBody>
      </p:sp>
      <p:pic>
        <p:nvPicPr>
          <p:cNvPr id="4" name="Picture 3"/>
          <p:cNvPicPr>
            <a:picLocks noChangeAspect="1"/>
          </p:cNvPicPr>
          <p:nvPr/>
        </p:nvPicPr>
        <p:blipFill>
          <a:blip r:embed="rId4"/>
          <a:stretch>
            <a:fillRect/>
          </a:stretch>
        </p:blipFill>
        <p:spPr>
          <a:xfrm>
            <a:off x="89913" y="4266896"/>
            <a:ext cx="8596887" cy="2123747"/>
          </a:xfrm>
          <a:prstGeom prst="rect">
            <a:avLst/>
          </a:prstGeom>
        </p:spPr>
      </p:pic>
      <p:sp>
        <p:nvSpPr>
          <p:cNvPr id="14" name="TextBox 13"/>
          <p:cNvSpPr txBox="1"/>
          <p:nvPr/>
        </p:nvSpPr>
        <p:spPr>
          <a:xfrm>
            <a:off x="225725" y="3467288"/>
            <a:ext cx="806138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Click “START” under the Action Column:</a:t>
            </a:r>
            <a:endParaRPr lang="en-US" i="1" dirty="0">
              <a:latin typeface="Times New Roman" panose="02020603050405020304" pitchFamily="18" charset="0"/>
              <a:cs typeface="Times New Roman" panose="02020603050405020304" pitchFamily="18" charset="0"/>
            </a:endParaRPr>
          </a:p>
        </p:txBody>
      </p:sp>
      <p:sp>
        <p:nvSpPr>
          <p:cNvPr id="15" name="Freeform 14"/>
          <p:cNvSpPr>
            <a:spLocks/>
          </p:cNvSpPr>
          <p:nvPr/>
        </p:nvSpPr>
        <p:spPr bwMode="auto">
          <a:xfrm rot="10521837">
            <a:off x="6052772" y="5454536"/>
            <a:ext cx="500380" cy="662940"/>
          </a:xfrm>
          <a:custGeom>
            <a:avLst/>
            <a:gdLst>
              <a:gd name="T0" fmla="+- 0 7079 6292"/>
              <a:gd name="T1" fmla="*/ T0 w 788"/>
              <a:gd name="T2" fmla="+- 0 4133 3829"/>
              <a:gd name="T3" fmla="*/ 4133 h 1044"/>
              <a:gd name="T4" fmla="+- 0 6986 6292"/>
              <a:gd name="T5" fmla="*/ T4 w 788"/>
              <a:gd name="T6" fmla="+- 0 4073 3829"/>
              <a:gd name="T7" fmla="*/ 4073 h 1044"/>
              <a:gd name="T8" fmla="+- 0 6477 6292"/>
              <a:gd name="T9" fmla="*/ T8 w 788"/>
              <a:gd name="T10" fmla="+- 0 4872 3829"/>
              <a:gd name="T11" fmla="*/ 4872 h 1044"/>
              <a:gd name="T12" fmla="+- 0 6292 6292"/>
              <a:gd name="T13" fmla="*/ T12 w 788"/>
              <a:gd name="T14" fmla="+- 0 4754 3829"/>
              <a:gd name="T15" fmla="*/ 4754 h 1044"/>
              <a:gd name="T16" fmla="+- 0 6801 6292"/>
              <a:gd name="T17" fmla="*/ T16 w 788"/>
              <a:gd name="T18" fmla="+- 0 3955 3829"/>
              <a:gd name="T19" fmla="*/ 3955 h 1044"/>
              <a:gd name="T20" fmla="+- 0 6708 6292"/>
              <a:gd name="T21" fmla="*/ T20 w 788"/>
              <a:gd name="T22" fmla="+- 0 3896 3829"/>
              <a:gd name="T23" fmla="*/ 3896 h 1044"/>
              <a:gd name="T24" fmla="+- 0 7012 6292"/>
              <a:gd name="T25" fmla="*/ T24 w 788"/>
              <a:gd name="T26" fmla="+- 0 3829 3829"/>
              <a:gd name="T27" fmla="*/ 3829 h 1044"/>
              <a:gd name="T28" fmla="+- 0 7079 6292"/>
              <a:gd name="T29" fmla="*/ T28 w 788"/>
              <a:gd name="T30" fmla="+- 0 4133 3829"/>
              <a:gd name="T31" fmla="*/ 4133 h 104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88" h="1044">
                <a:moveTo>
                  <a:pt x="787" y="304"/>
                </a:moveTo>
                <a:lnTo>
                  <a:pt x="694" y="244"/>
                </a:lnTo>
                <a:lnTo>
                  <a:pt x="185" y="1043"/>
                </a:lnTo>
                <a:lnTo>
                  <a:pt x="0" y="925"/>
                </a:lnTo>
                <a:lnTo>
                  <a:pt x="509" y="126"/>
                </a:lnTo>
                <a:lnTo>
                  <a:pt x="416" y="67"/>
                </a:lnTo>
                <a:lnTo>
                  <a:pt x="720" y="0"/>
                </a:lnTo>
                <a:lnTo>
                  <a:pt x="787" y="304"/>
                </a:lnTo>
                <a:close/>
              </a:path>
            </a:pathLst>
          </a:custGeom>
          <a:solidFill>
            <a:srgbClr val="FFFF00"/>
          </a:solidFill>
          <a:ln w="28575">
            <a:solidFill>
              <a:srgbClr val="C55A11"/>
            </a:solidFill>
            <a:round/>
            <a:headEnd/>
            <a:tailEnd/>
          </a:ln>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78350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646331"/>
          </a:xfrm>
          <a:prstGeom prst="rect">
            <a:avLst/>
          </a:prstGeom>
        </p:spPr>
        <p:txBody>
          <a:bodyPr wrap="square">
            <a:spAutoFit/>
          </a:bodyPr>
          <a:lstStyle/>
          <a:p>
            <a:pPr lvl="0"/>
            <a:r>
              <a:rPr lang="en-US" dirty="0" smtClean="0"/>
              <a:t>The first step is to verify with the Budget Office or the Financial Aid Office that your department has the funds to hire a student(s). Complete required fields.</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22230" y="3069330"/>
            <a:ext cx="7531325" cy="1664446"/>
          </a:xfrm>
          <a:prstGeom prst="rect">
            <a:avLst/>
          </a:prstGeom>
        </p:spPr>
      </p:pic>
    </p:spTree>
    <p:extLst>
      <p:ext uri="{BB962C8B-B14F-4D97-AF65-F5344CB8AC3E}">
        <p14:creationId xmlns:p14="http://schemas.microsoft.com/office/powerpoint/2010/main" val="1933966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646331"/>
          </a:xfrm>
          <a:prstGeom prst="rect">
            <a:avLst/>
          </a:prstGeom>
        </p:spPr>
        <p:txBody>
          <a:bodyPr wrap="square">
            <a:spAutoFit/>
          </a:bodyPr>
          <a:lstStyle/>
          <a:p>
            <a:pPr lvl="0"/>
            <a:r>
              <a:rPr lang="en-US" dirty="0" smtClean="0"/>
              <a:t>The “Supervisor Name” should be the person responsible for completing the Time Sheets:</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25416" y="3562662"/>
            <a:ext cx="7703985" cy="1920661"/>
          </a:xfrm>
          <a:prstGeom prst="rect">
            <a:avLst/>
          </a:prstGeom>
        </p:spPr>
      </p:pic>
    </p:spTree>
    <p:extLst>
      <p:ext uri="{BB962C8B-B14F-4D97-AF65-F5344CB8AC3E}">
        <p14:creationId xmlns:p14="http://schemas.microsoft.com/office/powerpoint/2010/main" val="226012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2140800"/>
            <a:ext cx="7893168" cy="369332"/>
          </a:xfrm>
          <a:prstGeom prst="rect">
            <a:avLst/>
          </a:prstGeom>
        </p:spPr>
        <p:txBody>
          <a:bodyPr wrap="square">
            <a:spAutoFit/>
          </a:bodyPr>
          <a:lstStyle/>
          <a:p>
            <a:pPr lvl="0"/>
            <a:r>
              <a:rPr lang="en-US" dirty="0" smtClean="0"/>
              <a:t>The below will be automatically populated by the Position Posting:</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46491" y="2961006"/>
            <a:ext cx="8844506" cy="2187478"/>
          </a:xfrm>
          <a:prstGeom prst="rect">
            <a:avLst/>
          </a:prstGeom>
        </p:spPr>
      </p:pic>
    </p:spTree>
    <p:extLst>
      <p:ext uri="{BB962C8B-B14F-4D97-AF65-F5344CB8AC3E}">
        <p14:creationId xmlns:p14="http://schemas.microsoft.com/office/powerpoint/2010/main" val="321472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E54D09"/>
                </a:solidFill>
                <a:latin typeface="Times New Roman" panose="02020603050405020304" pitchFamily="18" charset="0"/>
                <a:cs typeface="Times New Roman" panose="02020603050405020304" pitchFamily="18" charset="0"/>
              </a:rPr>
              <a:t>HIRE TOUCH ADMIN SITE</a:t>
            </a:r>
            <a:endParaRPr lang="en-US" b="1" dirty="0">
              <a:solidFill>
                <a:srgbClr val="E54D09"/>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556274" y="3503153"/>
            <a:ext cx="4031447" cy="1980247"/>
          </a:xfrm>
          <a:prstGeom prst="rect">
            <a:avLst/>
          </a:prstGeom>
        </p:spPr>
      </p:pic>
      <p:pic>
        <p:nvPicPr>
          <p:cNvPr id="6" name="Picture 5"/>
          <p:cNvPicPr>
            <a:picLocks noChangeAspect="1"/>
          </p:cNvPicPr>
          <p:nvPr/>
        </p:nvPicPr>
        <p:blipFill>
          <a:blip r:embed="rId4"/>
          <a:stretch>
            <a:fillRect/>
          </a:stretch>
        </p:blipFill>
        <p:spPr>
          <a:xfrm>
            <a:off x="2692716" y="2423160"/>
            <a:ext cx="3758565" cy="972664"/>
          </a:xfrm>
          <a:prstGeom prst="rect">
            <a:avLst/>
          </a:prstGeom>
        </p:spPr>
      </p:pic>
    </p:spTree>
    <p:extLst>
      <p:ext uri="{BB962C8B-B14F-4D97-AF65-F5344CB8AC3E}">
        <p14:creationId xmlns:p14="http://schemas.microsoft.com/office/powerpoint/2010/main" val="2838154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796397"/>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72142" y="4372932"/>
            <a:ext cx="8130540" cy="1643531"/>
          </a:xfrm>
          <a:prstGeom prst="rect">
            <a:avLst/>
          </a:prstGeom>
        </p:spPr>
      </p:pic>
      <p:pic>
        <p:nvPicPr>
          <p:cNvPr id="7" name="Picture 6"/>
          <p:cNvPicPr>
            <a:picLocks noChangeAspect="1"/>
          </p:cNvPicPr>
          <p:nvPr/>
        </p:nvPicPr>
        <p:blipFill>
          <a:blip r:embed="rId4"/>
          <a:stretch>
            <a:fillRect/>
          </a:stretch>
        </p:blipFill>
        <p:spPr>
          <a:xfrm>
            <a:off x="564712" y="2047733"/>
            <a:ext cx="2029345" cy="1377514"/>
          </a:xfrm>
          <a:prstGeom prst="rect">
            <a:avLst/>
          </a:prstGeom>
        </p:spPr>
      </p:pic>
      <p:sp>
        <p:nvSpPr>
          <p:cNvPr id="8" name="Rectangle 7"/>
          <p:cNvSpPr/>
          <p:nvPr/>
        </p:nvSpPr>
        <p:spPr>
          <a:xfrm>
            <a:off x="3570137" y="1348689"/>
            <a:ext cx="5152444" cy="954107"/>
          </a:xfrm>
          <a:prstGeom prst="rect">
            <a:avLst/>
          </a:prstGeom>
        </p:spPr>
        <p:txBody>
          <a:bodyPr wrap="square">
            <a:spAutoFit/>
          </a:bodyPr>
          <a:lstStyle/>
          <a:p>
            <a:pPr marL="285750" lvl="0" indent="-285750">
              <a:buFont typeface="Arial" panose="020B0604020202020204" pitchFamily="34" charset="0"/>
              <a:buChar char="•"/>
            </a:pPr>
            <a:r>
              <a:rPr lang="en-US" sz="1400" dirty="0" smtClean="0"/>
              <a:t>Please be sure when entering the Start and End Date for the </a:t>
            </a:r>
            <a:r>
              <a:rPr lang="en-US" sz="1400" dirty="0"/>
              <a:t>H</a:t>
            </a:r>
            <a:r>
              <a:rPr lang="en-US" sz="1400" dirty="0" smtClean="0"/>
              <a:t>RAF it must fall within the current Fiscal Year</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smtClean="0"/>
              <a:t>Please refer to the payroll schedule published on our website</a:t>
            </a:r>
            <a:endParaRPr lang="en-US" sz="1400" dirty="0"/>
          </a:p>
        </p:txBody>
      </p:sp>
      <p:sp>
        <p:nvSpPr>
          <p:cNvPr id="9" name="Rectangle 8"/>
          <p:cNvSpPr/>
          <p:nvPr/>
        </p:nvSpPr>
        <p:spPr>
          <a:xfrm>
            <a:off x="3570137" y="2310205"/>
            <a:ext cx="5152444" cy="2246769"/>
          </a:xfrm>
          <a:prstGeom prst="rect">
            <a:avLst/>
          </a:prstGeom>
        </p:spPr>
        <p:txBody>
          <a:bodyPr wrap="square">
            <a:spAutoFit/>
          </a:bodyPr>
          <a:lstStyle/>
          <a:p>
            <a:pPr lvl="0"/>
            <a:r>
              <a:rPr lang="en-US" sz="1400" dirty="0" smtClean="0"/>
              <a:t>Hourly Rate of Pay:</a:t>
            </a:r>
          </a:p>
          <a:p>
            <a:pPr marL="285750" lvl="0" indent="-285750">
              <a:buFont typeface="Arial" panose="020B0604020202020204" pitchFamily="34" charset="0"/>
              <a:buChar char="•"/>
            </a:pPr>
            <a:r>
              <a:rPr lang="en-US" sz="1400" dirty="0" smtClean="0"/>
              <a:t>FWS: Determined by Financial Aid</a:t>
            </a:r>
          </a:p>
          <a:p>
            <a:pPr marL="285750" lvl="0" indent="-285750">
              <a:buFont typeface="Arial" panose="020B0604020202020204" pitchFamily="34" charset="0"/>
              <a:buChar char="•"/>
            </a:pPr>
            <a:r>
              <a:rPr lang="en-US" sz="1400" dirty="0" smtClean="0"/>
              <a:t>Non-FWS: Coordinate with the Budget Office</a:t>
            </a:r>
          </a:p>
          <a:p>
            <a:pPr marL="285750" lvl="0" indent="-285750">
              <a:buFont typeface="Arial" panose="020B0604020202020204" pitchFamily="34" charset="0"/>
              <a:buChar char="•"/>
            </a:pPr>
            <a:endParaRPr lang="en-US" sz="1400" dirty="0"/>
          </a:p>
          <a:p>
            <a:pPr lvl="0"/>
            <a:r>
              <a:rPr lang="en-US" sz="1400" dirty="0" smtClean="0"/>
              <a:t>*** Please note that the State Minimum Wage will be increasing twice in this Fiscal Year: </a:t>
            </a:r>
          </a:p>
          <a:p>
            <a:pPr lvl="0"/>
            <a:r>
              <a:rPr lang="en-US" sz="1400" dirty="0"/>
              <a:t>	</a:t>
            </a:r>
            <a:r>
              <a:rPr lang="en-US" sz="1400" dirty="0" smtClean="0"/>
              <a:t>1. July 1, 2019 </a:t>
            </a:r>
          </a:p>
          <a:p>
            <a:pPr lvl="0"/>
            <a:r>
              <a:rPr lang="en-US" sz="1400" dirty="0" smtClean="0"/>
              <a:t>	2. January, 2020</a:t>
            </a:r>
          </a:p>
          <a:p>
            <a:pPr lvl="0"/>
            <a:r>
              <a:rPr lang="en-US" sz="1400" dirty="0" smtClean="0"/>
              <a:t>The minimum wage will continue to increase each January until the minimum wage hits $15.00 per hour</a:t>
            </a:r>
            <a:endParaRPr lang="en-US" sz="1400" dirty="0"/>
          </a:p>
        </p:txBody>
      </p:sp>
    </p:spTree>
    <p:extLst>
      <p:ext uri="{BB962C8B-B14F-4D97-AF65-F5344CB8AC3E}">
        <p14:creationId xmlns:p14="http://schemas.microsoft.com/office/powerpoint/2010/main" val="483353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78169" y="3669175"/>
            <a:ext cx="7343333" cy="2294550"/>
          </a:xfrm>
          <a:prstGeom prst="rect">
            <a:avLst/>
          </a:prstGeom>
        </p:spPr>
      </p:pic>
      <p:sp>
        <p:nvSpPr>
          <p:cNvPr id="6" name="TextBox 5"/>
          <p:cNvSpPr txBox="1"/>
          <p:nvPr/>
        </p:nvSpPr>
        <p:spPr>
          <a:xfrm>
            <a:off x="405517" y="1439186"/>
            <a:ext cx="8298135" cy="1477328"/>
          </a:xfrm>
          <a:prstGeom prst="rect">
            <a:avLst/>
          </a:prstGeom>
          <a:noFill/>
        </p:spPr>
        <p:txBody>
          <a:bodyPr wrap="square" rtlCol="0">
            <a:spAutoFit/>
          </a:bodyPr>
          <a:lstStyle/>
          <a:p>
            <a:pPr algn="ctr"/>
            <a:r>
              <a:rPr lang="en-US" dirty="0" smtClean="0"/>
              <a:t>ENSURE FOAP IS ACCURATE:</a:t>
            </a:r>
          </a:p>
          <a:p>
            <a:endParaRPr lang="en-US" dirty="0"/>
          </a:p>
          <a:p>
            <a:r>
              <a:rPr lang="en-US" dirty="0" smtClean="0"/>
              <a:t>Federal Work Study: Financial Aid will enter the FOAP</a:t>
            </a:r>
          </a:p>
          <a:p>
            <a:endParaRPr lang="en-US" dirty="0"/>
          </a:p>
          <a:p>
            <a:r>
              <a:rPr lang="en-US" dirty="0" smtClean="0"/>
              <a:t>Non-Federal Work Study: Use the Lookup (in Blue) to locate your FOAP</a:t>
            </a:r>
            <a:endParaRPr lang="en-US" dirty="0"/>
          </a:p>
        </p:txBody>
      </p:sp>
      <p:sp>
        <p:nvSpPr>
          <p:cNvPr id="7" name="TextBox 6"/>
          <p:cNvSpPr txBox="1"/>
          <p:nvPr/>
        </p:nvSpPr>
        <p:spPr>
          <a:xfrm>
            <a:off x="4440910" y="4786132"/>
            <a:ext cx="2145085" cy="646331"/>
          </a:xfrm>
          <a:prstGeom prst="rect">
            <a:avLst/>
          </a:prstGeom>
          <a:noFill/>
        </p:spPr>
        <p:txBody>
          <a:bodyPr wrap="square" rtlCol="0">
            <a:spAutoFit/>
          </a:bodyPr>
          <a:lstStyle/>
          <a:p>
            <a:r>
              <a:rPr lang="en-US" dirty="0" smtClean="0"/>
              <a:t>To be completed by Financial Aid Office</a:t>
            </a:r>
            <a:endParaRPr lang="en-US" dirty="0"/>
          </a:p>
        </p:txBody>
      </p:sp>
    </p:spTree>
    <p:extLst>
      <p:ext uri="{BB962C8B-B14F-4D97-AF65-F5344CB8AC3E}">
        <p14:creationId xmlns:p14="http://schemas.microsoft.com/office/powerpoint/2010/main" val="2934834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345765"/>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13" name="Rectangle 12"/>
          <p:cNvSpPr/>
          <p:nvPr/>
        </p:nvSpPr>
        <p:spPr>
          <a:xfrm>
            <a:off x="625416" y="1806742"/>
            <a:ext cx="7893168" cy="369332"/>
          </a:xfrm>
          <a:prstGeom prst="rect">
            <a:avLst/>
          </a:prstGeom>
        </p:spPr>
        <p:txBody>
          <a:bodyPr wrap="square">
            <a:spAutoFit/>
          </a:bodyPr>
          <a:lstStyle/>
          <a:p>
            <a:pPr lvl="0"/>
            <a:r>
              <a:rPr lang="en-US" dirty="0" smtClean="0"/>
              <a:t>When finished, click Submit and Continue to Approvals:</a:t>
            </a:r>
            <a:endParaRPr lang="en-US" dirty="0"/>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1217494" y="2645166"/>
            <a:ext cx="2655768" cy="631679"/>
          </a:xfrm>
          <a:prstGeom prst="rect">
            <a:avLst/>
          </a:prstGeom>
        </p:spPr>
      </p:pic>
      <p:sp>
        <p:nvSpPr>
          <p:cNvPr id="7" name="Rectangle 6"/>
          <p:cNvSpPr/>
          <p:nvPr/>
        </p:nvSpPr>
        <p:spPr>
          <a:xfrm>
            <a:off x="475890" y="3276845"/>
            <a:ext cx="8409317" cy="1477328"/>
          </a:xfrm>
          <a:prstGeom prst="rect">
            <a:avLst/>
          </a:prstGeom>
        </p:spPr>
        <p:txBody>
          <a:bodyPr wrap="square">
            <a:spAutoFit/>
          </a:bodyPr>
          <a:lstStyle/>
          <a:p>
            <a:pPr lvl="0"/>
            <a:r>
              <a:rPr lang="en-US" b="1" dirty="0" smtClean="0">
                <a:solidFill>
                  <a:srgbClr val="FF0000"/>
                </a:solidFill>
              </a:rPr>
              <a:t>*** IMPORTANT ***</a:t>
            </a:r>
          </a:p>
          <a:p>
            <a:pPr lvl="0"/>
            <a:r>
              <a:rPr lang="en-US" b="1" dirty="0" smtClean="0">
                <a:solidFill>
                  <a:srgbClr val="FF0000"/>
                </a:solidFill>
              </a:rPr>
              <a:t>If this is a NON Federal Work Study Position, be sure to </a:t>
            </a:r>
            <a:r>
              <a:rPr lang="en-US" b="1" dirty="0">
                <a:solidFill>
                  <a:srgbClr val="FF0000"/>
                </a:solidFill>
              </a:rPr>
              <a:t>r</a:t>
            </a:r>
            <a:r>
              <a:rPr lang="en-US" b="1" dirty="0" smtClean="0">
                <a:solidFill>
                  <a:srgbClr val="FF0000"/>
                </a:solidFill>
              </a:rPr>
              <a:t>emove Financial Aid from the list of approvers:</a:t>
            </a:r>
          </a:p>
          <a:p>
            <a:pPr lvl="0"/>
            <a:r>
              <a:rPr lang="en-US" dirty="0" smtClean="0"/>
              <a:t>Step 1:</a:t>
            </a:r>
          </a:p>
          <a:p>
            <a:pPr lvl="0"/>
            <a:endParaRPr lang="en-US" dirty="0"/>
          </a:p>
        </p:txBody>
      </p:sp>
      <p:pic>
        <p:nvPicPr>
          <p:cNvPr id="2" name="Picture 1"/>
          <p:cNvPicPr>
            <a:picLocks noChangeAspect="1"/>
          </p:cNvPicPr>
          <p:nvPr/>
        </p:nvPicPr>
        <p:blipFill>
          <a:blip r:embed="rId4"/>
          <a:stretch>
            <a:fillRect/>
          </a:stretch>
        </p:blipFill>
        <p:spPr>
          <a:xfrm>
            <a:off x="1500187" y="4480158"/>
            <a:ext cx="5806387" cy="2282319"/>
          </a:xfrm>
          <a:prstGeom prst="rect">
            <a:avLst/>
          </a:prstGeom>
        </p:spPr>
      </p:pic>
    </p:spTree>
    <p:extLst>
      <p:ext uri="{BB962C8B-B14F-4D97-AF65-F5344CB8AC3E}">
        <p14:creationId xmlns:p14="http://schemas.microsoft.com/office/powerpoint/2010/main" val="287804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HIRING Cont.</a:t>
            </a:r>
            <a:endParaRPr lang="en-US" sz="28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51859" y="1353001"/>
            <a:ext cx="8409317" cy="646331"/>
          </a:xfrm>
          <a:prstGeom prst="rect">
            <a:avLst/>
          </a:prstGeom>
        </p:spPr>
        <p:txBody>
          <a:bodyPr wrap="square">
            <a:spAutoFit/>
          </a:bodyPr>
          <a:lstStyle/>
          <a:p>
            <a:pPr lvl="0"/>
            <a:r>
              <a:rPr lang="en-US" dirty="0" smtClean="0"/>
              <a:t>Step </a:t>
            </a:r>
            <a:r>
              <a:rPr lang="en-US" dirty="0"/>
              <a:t>2</a:t>
            </a:r>
            <a:r>
              <a:rPr lang="en-US" dirty="0" smtClean="0"/>
              <a:t>: Click on Financial Aid, Click the Orange Left Arrow and Save:</a:t>
            </a:r>
          </a:p>
          <a:p>
            <a:pPr lvl="0"/>
            <a:endParaRPr lang="en-US" dirty="0"/>
          </a:p>
        </p:txBody>
      </p:sp>
      <p:pic>
        <p:nvPicPr>
          <p:cNvPr id="4" name="Picture 3"/>
          <p:cNvPicPr>
            <a:picLocks noChangeAspect="1"/>
          </p:cNvPicPr>
          <p:nvPr/>
        </p:nvPicPr>
        <p:blipFill>
          <a:blip r:embed="rId3"/>
          <a:stretch>
            <a:fillRect/>
          </a:stretch>
        </p:blipFill>
        <p:spPr>
          <a:xfrm>
            <a:off x="3297037" y="1929404"/>
            <a:ext cx="4374754" cy="2423424"/>
          </a:xfrm>
          <a:prstGeom prst="rect">
            <a:avLst/>
          </a:prstGeom>
        </p:spPr>
      </p:pic>
      <p:pic>
        <p:nvPicPr>
          <p:cNvPr id="6" name="Picture 5"/>
          <p:cNvPicPr>
            <a:picLocks noChangeAspect="1"/>
          </p:cNvPicPr>
          <p:nvPr/>
        </p:nvPicPr>
        <p:blipFill>
          <a:blip r:embed="rId4"/>
          <a:stretch>
            <a:fillRect/>
          </a:stretch>
        </p:blipFill>
        <p:spPr>
          <a:xfrm>
            <a:off x="3297037" y="5352223"/>
            <a:ext cx="4268330" cy="1166919"/>
          </a:xfrm>
          <a:prstGeom prst="rect">
            <a:avLst/>
          </a:prstGeom>
        </p:spPr>
      </p:pic>
      <p:sp>
        <p:nvSpPr>
          <p:cNvPr id="10" name="Rectangle 9"/>
          <p:cNvSpPr/>
          <p:nvPr/>
        </p:nvSpPr>
        <p:spPr>
          <a:xfrm>
            <a:off x="367341" y="4529360"/>
            <a:ext cx="8409317" cy="646331"/>
          </a:xfrm>
          <a:prstGeom prst="rect">
            <a:avLst/>
          </a:prstGeom>
        </p:spPr>
        <p:txBody>
          <a:bodyPr wrap="square">
            <a:spAutoFit/>
          </a:bodyPr>
          <a:lstStyle/>
          <a:p>
            <a:pPr lvl="0"/>
            <a:r>
              <a:rPr lang="en-US" dirty="0" smtClean="0"/>
              <a:t>Step 3</a:t>
            </a:r>
            <a:r>
              <a:rPr lang="en-US" smtClean="0"/>
              <a:t>: Select Save and Send Task</a:t>
            </a:r>
            <a:endParaRPr lang="en-US" dirty="0" smtClean="0"/>
          </a:p>
          <a:p>
            <a:pPr lvl="0"/>
            <a:endParaRPr lang="en-US" dirty="0"/>
          </a:p>
        </p:txBody>
      </p:sp>
    </p:spTree>
    <p:extLst>
      <p:ext uri="{BB962C8B-B14F-4D97-AF65-F5344CB8AC3E}">
        <p14:creationId xmlns:p14="http://schemas.microsoft.com/office/powerpoint/2010/main" val="215815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7253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CORRESPONDENCE TO STUDENTS</a:t>
            </a:r>
          </a:p>
        </p:txBody>
      </p:sp>
      <p:pic>
        <p:nvPicPr>
          <p:cNvPr id="4" name="Picture 3"/>
          <p:cNvPicPr>
            <a:picLocks noChangeAspect="1"/>
          </p:cNvPicPr>
          <p:nvPr/>
        </p:nvPicPr>
        <p:blipFill>
          <a:blip r:embed="rId3"/>
          <a:stretch>
            <a:fillRect/>
          </a:stretch>
        </p:blipFill>
        <p:spPr>
          <a:xfrm>
            <a:off x="400680" y="1269043"/>
            <a:ext cx="7475238" cy="5460580"/>
          </a:xfrm>
          <a:prstGeom prst="rect">
            <a:avLst/>
          </a:prstGeom>
        </p:spPr>
      </p:pic>
    </p:spTree>
    <p:extLst>
      <p:ext uri="{BB962C8B-B14F-4D97-AF65-F5344CB8AC3E}">
        <p14:creationId xmlns:p14="http://schemas.microsoft.com/office/powerpoint/2010/main" val="3173229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7253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CORRESPONDENCE TO </a:t>
            </a:r>
            <a:r>
              <a:rPr lang="en-US" sz="2800" b="1" dirty="0" smtClean="0">
                <a:latin typeface="Times New Roman" panose="02020603050405020304" pitchFamily="18" charset="0"/>
                <a:cs typeface="Times New Roman" panose="02020603050405020304" pitchFamily="18" charset="0"/>
              </a:rPr>
              <a:t>STUDENTS Cont.</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6675" y="1585912"/>
            <a:ext cx="9010650" cy="3686175"/>
          </a:xfrm>
          <a:prstGeom prst="rect">
            <a:avLst/>
          </a:prstGeom>
        </p:spPr>
      </p:pic>
    </p:spTree>
    <p:extLst>
      <p:ext uri="{BB962C8B-B14F-4D97-AF65-F5344CB8AC3E}">
        <p14:creationId xmlns:p14="http://schemas.microsoft.com/office/powerpoint/2010/main" val="2157872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361621"/>
            <a:ext cx="9144000" cy="72530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Required Financial Aid Forms</a:t>
            </a:r>
            <a:endParaRPr lang="en-US" sz="2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12123" y="2576550"/>
            <a:ext cx="8919753" cy="3733800"/>
          </a:xfrm>
          <a:prstGeom prst="rect">
            <a:avLst/>
          </a:prstGeom>
        </p:spPr>
      </p:pic>
      <p:sp>
        <p:nvSpPr>
          <p:cNvPr id="8" name="Title 1"/>
          <p:cNvSpPr txBox="1">
            <a:spLocks/>
          </p:cNvSpPr>
          <p:nvPr/>
        </p:nvSpPr>
        <p:spPr>
          <a:xfrm>
            <a:off x="77001" y="1272086"/>
            <a:ext cx="8863263" cy="1076478"/>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Times New Roman" panose="02020603050405020304" pitchFamily="18" charset="0"/>
                <a:cs typeface="Times New Roman" panose="02020603050405020304" pitchFamily="18" charset="0"/>
              </a:rPr>
              <a:t>To be completed after the student attends the Mandatory Workshop, and offered employment by the Department. </a:t>
            </a:r>
          </a:p>
          <a:p>
            <a:pPr marL="457200" indent="-457200" algn="l">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New Hires </a:t>
            </a:r>
            <a:r>
              <a:rPr lang="en-US" sz="2800" dirty="0" smtClean="0">
                <a:latin typeface="Times New Roman" panose="02020603050405020304" pitchFamily="18" charset="0"/>
                <a:cs typeface="Times New Roman" panose="02020603050405020304" pitchFamily="18" charset="0"/>
              </a:rPr>
              <a:t>complete the  employment application within HireTouch. </a:t>
            </a:r>
          </a:p>
          <a:p>
            <a:pPr marL="457200" indent="-457200" algn="l">
              <a:buFont typeface="Arial" panose="020B0604020202020204" pitchFamily="34" charset="0"/>
              <a:buChar char="•"/>
            </a:pPr>
            <a:r>
              <a:rPr lang="en-US" sz="2800" b="1" dirty="0" smtClean="0">
                <a:latin typeface="Times New Roman" panose="02020603050405020304" pitchFamily="18" charset="0"/>
                <a:cs typeface="Times New Roman" panose="02020603050405020304" pitchFamily="18" charset="0"/>
              </a:rPr>
              <a:t>Rehires</a:t>
            </a:r>
            <a:r>
              <a:rPr lang="en-US" sz="2800" dirty="0" smtClean="0">
                <a:latin typeface="Times New Roman" panose="02020603050405020304" pitchFamily="18" charset="0"/>
                <a:cs typeface="Times New Roman" panose="02020603050405020304" pitchFamily="18" charset="0"/>
              </a:rPr>
              <a:t> will complete the paper copy provided by the Financial Aid Department.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046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Questions?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81362" y="2041451"/>
            <a:ext cx="2581275" cy="2257425"/>
          </a:xfrm>
          <a:prstGeom prst="rect">
            <a:avLst/>
          </a:prstGeom>
        </p:spPr>
      </p:pic>
    </p:spTree>
    <p:extLst>
      <p:ext uri="{BB962C8B-B14F-4D97-AF65-F5344CB8AC3E}">
        <p14:creationId xmlns:p14="http://schemas.microsoft.com/office/powerpoint/2010/main" val="3509176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Rehiring student employees</a:t>
            </a:r>
            <a:endParaRPr lang="en-US" sz="28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45057" y="1982293"/>
            <a:ext cx="8117455" cy="293654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Rehires: Students that worked for you in the prior year and are coming back in the same position for the following Fall semester: </a:t>
            </a:r>
          </a:p>
          <a:p>
            <a:endParaRPr lang="en-US" sz="2600" b="1" dirty="0" smtClean="0">
              <a:latin typeface="Times New Roman" panose="02020603050405020304" pitchFamily="18" charset="0"/>
              <a:cs typeface="Times New Roman" panose="02020603050405020304" pitchFamily="18" charset="0"/>
            </a:endParaRPr>
          </a:p>
          <a:p>
            <a:pPr marL="514350" indent="-514350" algn="l">
              <a:buAutoNum type="arabicPeriod"/>
            </a:pPr>
            <a:r>
              <a:rPr lang="en-US" sz="2600" dirty="0">
                <a:solidFill>
                  <a:schemeClr val="accent6">
                    <a:lumMod val="50000"/>
                  </a:schemeClr>
                </a:solidFill>
                <a:latin typeface="Times New Roman" panose="02020603050405020304" pitchFamily="18" charset="0"/>
                <a:cs typeface="Times New Roman" panose="02020603050405020304" pitchFamily="18" charset="0"/>
              </a:rPr>
              <a:t>Non</a:t>
            </a:r>
            <a:r>
              <a:rPr lang="en-US" sz="2600" dirty="0" smtClean="0">
                <a:latin typeface="Times New Roman" panose="02020603050405020304" pitchFamily="18" charset="0"/>
                <a:cs typeface="Times New Roman" panose="02020603050405020304" pitchFamily="18" charset="0"/>
              </a:rPr>
              <a:t>-Federal </a:t>
            </a:r>
            <a:r>
              <a:rPr lang="en-US" sz="2800" dirty="0" smtClean="0">
                <a:latin typeface="Times New Roman" panose="02020603050405020304" pitchFamily="18" charset="0"/>
                <a:cs typeface="Times New Roman" panose="02020603050405020304" pitchFamily="18" charset="0"/>
              </a:rPr>
              <a:t>Work Study: Send email to the Budget Office and include: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Name, Start / End Date, Rate of Pay, Supervisor, Time Location and FOAP</a:t>
            </a:r>
          </a:p>
          <a:p>
            <a:pPr marL="514350" indent="-514350" algn="l">
              <a:buAutoNum type="arabicPeriod"/>
            </a:pPr>
            <a:endParaRPr lang="en-US" sz="2800" dirty="0" smtClean="0">
              <a:latin typeface="Times New Roman" panose="02020603050405020304" pitchFamily="18" charset="0"/>
              <a:cs typeface="Times New Roman" panose="02020603050405020304" pitchFamily="18" charset="0"/>
            </a:endParaRPr>
          </a:p>
          <a:p>
            <a:pPr marL="514350" indent="-514350" algn="l">
              <a:buAutoNum type="arabicPeriod"/>
            </a:pPr>
            <a:r>
              <a:rPr lang="en-US" sz="2800" b="1" dirty="0">
                <a:solidFill>
                  <a:schemeClr val="accent5"/>
                </a:solidFill>
                <a:latin typeface="Times New Roman" panose="02020603050405020304" pitchFamily="18" charset="0"/>
                <a:cs typeface="Times New Roman" panose="02020603050405020304" pitchFamily="18" charset="0"/>
              </a:rPr>
              <a:t>Federal</a:t>
            </a:r>
            <a:r>
              <a:rPr lang="en-US" sz="2800" dirty="0" smtClean="0">
                <a:latin typeface="Times New Roman" panose="02020603050405020304" pitchFamily="18" charset="0"/>
                <a:cs typeface="Times New Roman" panose="02020603050405020304" pitchFamily="18" charset="0"/>
              </a:rPr>
              <a:t> Work Study: </a:t>
            </a:r>
            <a:r>
              <a:rPr lang="en-US" sz="2800" b="1" dirty="0" smtClean="0">
                <a:solidFill>
                  <a:schemeClr val="accent5"/>
                </a:solidFill>
                <a:latin typeface="Times New Roman" panose="02020603050405020304" pitchFamily="18" charset="0"/>
                <a:cs typeface="Times New Roman" panose="02020603050405020304" pitchFamily="18" charset="0"/>
              </a:rPr>
              <a:t>verify eligibility with Financial Aid Office </a:t>
            </a:r>
            <a:r>
              <a:rPr lang="en-US" sz="2800" dirty="0" smtClean="0">
                <a:latin typeface="Times New Roman" panose="02020603050405020304" pitchFamily="18" charset="0"/>
                <a:cs typeface="Times New Roman" panose="02020603050405020304" pitchFamily="18" charset="0"/>
              </a:rPr>
              <a:t>before emailing Budget Office. </a:t>
            </a:r>
          </a:p>
        </p:txBody>
      </p:sp>
    </p:spTree>
    <p:extLst>
      <p:ext uri="{BB962C8B-B14F-4D97-AF65-F5344CB8AC3E}">
        <p14:creationId xmlns:p14="http://schemas.microsoft.com/office/powerpoint/2010/main" val="2261720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758662"/>
            <a:ext cx="9144000" cy="4631485"/>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Completing PT Time Sheets</a:t>
            </a:r>
          </a:p>
          <a:p>
            <a:r>
              <a:rPr lang="en-US" sz="2800" dirty="0" smtClean="0">
                <a:latin typeface="Times New Roman" panose="02020603050405020304" pitchFamily="18" charset="0"/>
                <a:cs typeface="Times New Roman" panose="02020603050405020304" pitchFamily="18" charset="0"/>
              </a:rPr>
              <a:t> </a:t>
            </a:r>
          </a:p>
          <a:p>
            <a:pPr algn="l"/>
            <a:r>
              <a:rPr lang="en-US" sz="2800" dirty="0" smtClean="0">
                <a:latin typeface="Times New Roman" panose="02020603050405020304" pitchFamily="18" charset="0"/>
                <a:cs typeface="Times New Roman" panose="02020603050405020304" pitchFamily="18" charset="0"/>
              </a:rPr>
              <a:t>1. Access the PT Time Sheet System in WP Connect</a:t>
            </a:r>
          </a:p>
          <a:p>
            <a:pPr algn="l"/>
            <a:r>
              <a:rPr lang="en-US" sz="2800" dirty="0" smtClean="0">
                <a:latin typeface="Times New Roman" panose="02020603050405020304" pitchFamily="18" charset="0"/>
                <a:cs typeface="Times New Roman" panose="02020603050405020304" pitchFamily="18" charset="0"/>
              </a:rPr>
              <a:t>       </a:t>
            </a:r>
            <a:endParaRPr lang="en-US" sz="200" dirty="0" smtClean="0">
              <a:latin typeface="Times New Roman" panose="02020603050405020304" pitchFamily="18" charset="0"/>
              <a:cs typeface="Times New Roman" panose="02020603050405020304" pitchFamily="18" charset="0"/>
            </a:endParaRPr>
          </a:p>
          <a:p>
            <a:pPr marL="514350" indent="-514350" algn="l">
              <a:buAutoNum type="arabicPeriod"/>
            </a:pPr>
            <a:endParaRPr lang="en-US" sz="2800" dirty="0" smtClean="0">
              <a:latin typeface="Times New Roman" panose="02020603050405020304" pitchFamily="18" charset="0"/>
              <a:cs typeface="Times New Roman" panose="02020603050405020304" pitchFamily="18" charset="0"/>
            </a:endParaRPr>
          </a:p>
          <a:p>
            <a:pPr algn="l"/>
            <a:endParaRPr lang="en-US" sz="2800" dirty="0" smtClean="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r>
              <a:rPr lang="en-US" sz="2800" dirty="0" smtClean="0">
                <a:latin typeface="Times New Roman" panose="02020603050405020304" pitchFamily="18" charset="0"/>
                <a:cs typeface="Times New Roman" panose="02020603050405020304" pitchFamily="18" charset="0"/>
              </a:rPr>
              <a:t>2. Make sure you review the timesheet! </a:t>
            </a:r>
            <a:endParaRPr lang="en-US" sz="2800" dirty="0">
              <a:latin typeface="Times New Roman" panose="02020603050405020304" pitchFamily="18" charset="0"/>
              <a:cs typeface="Times New Roman" panose="02020603050405020304" pitchFamily="18" charset="0"/>
            </a:endParaRPr>
          </a:p>
          <a:p>
            <a:pPr algn="l"/>
            <a:r>
              <a:rPr lang="en-US" sz="2800" dirty="0" smtClean="0">
                <a:latin typeface="Times New Roman" panose="02020603050405020304" pitchFamily="18" charset="0"/>
                <a:cs typeface="Times New Roman" panose="02020603050405020304" pitchFamily="18" charset="0"/>
              </a:rPr>
              <a:t>		     a. </a:t>
            </a:r>
            <a:r>
              <a:rPr lang="en-US" sz="2900" dirty="0">
                <a:latin typeface="Times New Roman" panose="02020603050405020304" pitchFamily="18" charset="0"/>
                <a:cs typeface="Times New Roman" panose="02020603050405020304" pitchFamily="18" charset="0"/>
              </a:rPr>
              <a:t>Verify Hours worked</a:t>
            </a:r>
          </a:p>
          <a:p>
            <a:pPr algn="l"/>
            <a:r>
              <a:rPr lang="en-US" sz="2900" dirty="0">
                <a:latin typeface="Times New Roman" panose="02020603050405020304" pitchFamily="18" charset="0"/>
                <a:cs typeface="Times New Roman" panose="02020603050405020304" pitchFamily="18" charset="0"/>
              </a:rPr>
              <a:t>                     b. View hours by day, week and pay </a:t>
            </a:r>
            <a:r>
              <a:rPr lang="en-US" sz="2900" dirty="0" smtClean="0">
                <a:latin typeface="Times New Roman" panose="02020603050405020304" pitchFamily="18" charset="0"/>
                <a:cs typeface="Times New Roman" panose="02020603050405020304" pitchFamily="18" charset="0"/>
              </a:rPr>
              <a:t>period</a:t>
            </a:r>
            <a:endParaRPr lang="en-US" sz="2900" dirty="0">
              <a:latin typeface="Times New Roman" panose="02020603050405020304" pitchFamily="18" charset="0"/>
              <a:cs typeface="Times New Roman" panose="02020603050405020304" pitchFamily="18" charset="0"/>
            </a:endParaRPr>
          </a:p>
          <a:p>
            <a:pPr algn="l"/>
            <a:r>
              <a:rPr lang="en-US" sz="2900" dirty="0">
                <a:latin typeface="Times New Roman" panose="02020603050405020304" pitchFamily="18" charset="0"/>
                <a:cs typeface="Times New Roman" panose="02020603050405020304" pitchFamily="18" charset="0"/>
              </a:rPr>
              <a:t>                     c. Comments made by the Employee can be reviewed </a:t>
            </a:r>
          </a:p>
          <a:p>
            <a:pPr algn="l"/>
            <a:r>
              <a:rPr lang="en-US" sz="2900" dirty="0">
                <a:latin typeface="Times New Roman" panose="02020603050405020304" pitchFamily="18" charset="0"/>
                <a:cs typeface="Times New Roman" panose="02020603050405020304" pitchFamily="18" charset="0"/>
              </a:rPr>
              <a:t>                     d. Timesheets can be printed by selecting Print Timesheet on the top </a:t>
            </a:r>
            <a:r>
              <a:rPr lang="en-US" sz="2900" dirty="0" smtClean="0">
                <a:latin typeface="Times New Roman" panose="02020603050405020304" pitchFamily="18" charset="0"/>
                <a:cs typeface="Times New Roman" panose="02020603050405020304" pitchFamily="18" charset="0"/>
              </a:rPr>
              <a:t>left</a:t>
            </a:r>
          </a:p>
          <a:p>
            <a:pPr algn="l"/>
            <a:endParaRPr lang="en-US" sz="2900" dirty="0">
              <a:latin typeface="Times New Roman" panose="02020603050405020304" pitchFamily="18" charset="0"/>
              <a:cs typeface="Times New Roman" panose="02020603050405020304" pitchFamily="18" charset="0"/>
            </a:endParaRPr>
          </a:p>
          <a:p>
            <a:pPr algn="l"/>
            <a:r>
              <a:rPr lang="en-US" sz="2900" dirty="0">
                <a:latin typeface="Times New Roman" panose="02020603050405020304" pitchFamily="18" charset="0"/>
                <a:cs typeface="Times New Roman" panose="02020603050405020304" pitchFamily="18" charset="0"/>
              </a:rPr>
              <a:t>3. </a:t>
            </a:r>
            <a:r>
              <a:rPr lang="en-US" sz="2800" dirty="0" smtClean="0">
                <a:latin typeface="Times New Roman" panose="02020603050405020304" pitchFamily="18" charset="0"/>
                <a:cs typeface="Times New Roman" panose="02020603050405020304" pitchFamily="18" charset="0"/>
              </a:rPr>
              <a:t>Verify Time Location </a:t>
            </a:r>
          </a:p>
          <a:p>
            <a:pPr algn="l"/>
            <a:endParaRPr lang="en-US" sz="2800" dirty="0" smtClean="0">
              <a:latin typeface="Times New Roman" panose="02020603050405020304" pitchFamily="18" charset="0"/>
              <a:cs typeface="Times New Roman" panose="02020603050405020304" pitchFamily="18" charset="0"/>
            </a:endParaRPr>
          </a:p>
          <a:p>
            <a:pPr algn="l"/>
            <a:endParaRPr lang="en-US" sz="2800" dirty="0" smtClean="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US" sz="2800" dirty="0" smtClean="0">
              <a:latin typeface="Times New Roman" panose="02020603050405020304" pitchFamily="18" charset="0"/>
              <a:cs typeface="Times New Roman" panose="02020603050405020304" pitchFamily="18" charset="0"/>
            </a:endParaRPr>
          </a:p>
          <a:p>
            <a:pPr algn="l"/>
            <a:r>
              <a:rPr lang="en-US" sz="2800" dirty="0" smtClean="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Approve timesheets on time!</a:t>
            </a:r>
          </a:p>
          <a:p>
            <a:pPr algn="l"/>
            <a:endParaRPr lang="en-US" sz="2800" dirty="0" smtClean="0">
              <a:latin typeface="Times New Roman" panose="02020603050405020304" pitchFamily="18" charset="0"/>
              <a:cs typeface="Times New Roman" panose="02020603050405020304" pitchFamily="18" charset="0"/>
            </a:endParaRPr>
          </a:p>
          <a:p>
            <a:pPr marL="514350" indent="-514350">
              <a:buAutoNum type="arabicPeriod"/>
            </a:pPr>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03156" y="1290934"/>
            <a:ext cx="4547938" cy="585719"/>
          </a:xfrm>
          <a:prstGeom prst="rect">
            <a:avLst/>
          </a:prstGeom>
        </p:spPr>
      </p:pic>
      <p:pic>
        <p:nvPicPr>
          <p:cNvPr id="4" name="Picture 3"/>
          <p:cNvPicPr>
            <a:picLocks noChangeAspect="1"/>
          </p:cNvPicPr>
          <p:nvPr/>
        </p:nvPicPr>
        <p:blipFill>
          <a:blip r:embed="rId4"/>
          <a:stretch>
            <a:fillRect/>
          </a:stretch>
        </p:blipFill>
        <p:spPr>
          <a:xfrm>
            <a:off x="1203156" y="3498848"/>
            <a:ext cx="3128212" cy="955843"/>
          </a:xfrm>
          <a:prstGeom prst="rect">
            <a:avLst/>
          </a:prstGeom>
        </p:spPr>
      </p:pic>
    </p:spTree>
    <p:extLst>
      <p:ext uri="{BB962C8B-B14F-4D97-AF65-F5344CB8AC3E}">
        <p14:creationId xmlns:p14="http://schemas.microsoft.com/office/powerpoint/2010/main" val="503210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13" name="Picture 12"/>
          <p:cNvPicPr>
            <a:picLocks noChangeAspect="1"/>
          </p:cNvPicPr>
          <p:nvPr/>
        </p:nvPicPr>
        <p:blipFill>
          <a:blip r:embed="rId3"/>
          <a:stretch>
            <a:fillRect/>
          </a:stretch>
        </p:blipFill>
        <p:spPr>
          <a:xfrm>
            <a:off x="652263" y="2605914"/>
            <a:ext cx="7839474" cy="3154805"/>
          </a:xfrm>
          <a:prstGeom prst="rect">
            <a:avLst/>
          </a:prstGeom>
        </p:spPr>
      </p:pic>
      <p:sp>
        <p:nvSpPr>
          <p:cNvPr id="4" name="TextBox 3"/>
          <p:cNvSpPr txBox="1"/>
          <p:nvPr/>
        </p:nvSpPr>
        <p:spPr>
          <a:xfrm>
            <a:off x="1397643" y="1723917"/>
            <a:ext cx="6348714" cy="523220"/>
          </a:xfrm>
          <a:prstGeom prst="rect">
            <a:avLst/>
          </a:prstGeom>
          <a:noFill/>
        </p:spPr>
        <p:txBody>
          <a:bodyPr wrap="square" rtlCol="0">
            <a:spAutoFit/>
          </a:bodyPr>
          <a:lstStyle/>
          <a:p>
            <a:pPr algn="ctr"/>
            <a:r>
              <a:rPr lang="en-US" sz="2800" b="1" dirty="0">
                <a:latin typeface="Times New Roman" panose="02020603050405020304" pitchFamily="18" charset="0"/>
                <a:ea typeface="+mj-ea"/>
                <a:cs typeface="Times New Roman" panose="02020603050405020304" pitchFamily="18" charset="0"/>
              </a:rPr>
              <a:t>Hiring</a:t>
            </a:r>
            <a:r>
              <a:rPr lang="en-US" dirty="0" smtClean="0"/>
              <a:t> </a:t>
            </a:r>
            <a:r>
              <a:rPr lang="en-US" sz="2800" b="1" dirty="0">
                <a:latin typeface="Times New Roman" panose="02020603050405020304" pitchFamily="18" charset="0"/>
                <a:ea typeface="+mj-ea"/>
                <a:cs typeface="Times New Roman" panose="02020603050405020304" pitchFamily="18" charset="0"/>
              </a:rPr>
              <a:t>Manager to </a:t>
            </a:r>
            <a:r>
              <a:rPr lang="en-US" sz="2800" b="1" dirty="0" smtClean="0">
                <a:latin typeface="Times New Roman" panose="02020603050405020304" pitchFamily="18" charset="0"/>
                <a:ea typeface="+mj-ea"/>
                <a:cs typeface="Times New Roman" panose="02020603050405020304" pitchFamily="18" charset="0"/>
              </a:rPr>
              <a:t>complete:</a:t>
            </a:r>
            <a:endParaRPr lang="en-US" sz="28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431055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455332"/>
            <a:ext cx="9144000" cy="8200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NJ Paid Sick Leave Act (NJPSLA)</a:t>
            </a:r>
            <a:endParaRPr lang="en-US" sz="28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0" y="1419726"/>
            <a:ext cx="9143999" cy="5078313"/>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Employee Entitlements: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Part time employees begin to accrue paid time off beginning October 29, 2018 or upon hire, whichever is later, under the following terms and conditions:</a:t>
            </a:r>
          </a:p>
          <a:p>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Employees accrue one hour of paid time off for every thirty (30) hours actually worked.</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Employees can earn a maximum of 40 hours of paid time off over a 12 month “benefit year”. William Paterson University’s benefit year commences on July 1 and ends June 30.</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Employees may carry over any earned but unused paid sick leave balance into the next year but are limited to 40 hours per benefit year.</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Employees are not entitled to any payout for accumulated but unused paid time off upon separation voluntarily or involuntarily. If the employee is reinstated by the University within 6 months of the separation date, then all of the employee’s unused sick time will be reinstated.</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580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455332"/>
            <a:ext cx="9144000" cy="8200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NJ Paid Sick Leave Act (NJPSLA)</a:t>
            </a:r>
            <a:endParaRPr lang="en-US" sz="28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0" y="1419726"/>
            <a:ext cx="9143999" cy="3970318"/>
          </a:xfrm>
          <a:prstGeom prst="rect">
            <a:avLst/>
          </a:prstGeom>
          <a:noFill/>
        </p:spPr>
        <p:txBody>
          <a:bodyPr wrap="square" rtlCol="0">
            <a:spAutoFit/>
          </a:bodyPr>
          <a:lstStyle/>
          <a:p>
            <a:r>
              <a:rPr lang="en-US" b="1" u="sng" dirty="0">
                <a:latin typeface="Times New Roman" panose="02020603050405020304" pitchFamily="18" charset="0"/>
                <a:cs typeface="Times New Roman" panose="02020603050405020304" pitchFamily="18" charset="0"/>
              </a:rPr>
              <a:t>Employees can use earned sick leave</a:t>
            </a:r>
            <a:r>
              <a:rPr lang="en-US"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For diagnosis, care, treatment of, recovery from their own or their family member’s mental or physical illness, injury, or other adverse health condition or for preventative medical care;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For treatment/counseling/services for domestic or sexual violence in connection with themselves or family member;</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For closure of employee’s workplace or child’s school/care by order of public officials, or presence of them/family member in community would jeopardize health of others; and</a:t>
            </a:r>
          </a:p>
          <a:p>
            <a:r>
              <a:rPr lang="en-US" dirty="0">
                <a:latin typeface="Times New Roman" panose="02020603050405020304" pitchFamily="18" charset="0"/>
                <a:cs typeface="Times New Roman" panose="02020603050405020304" pitchFamily="18" charset="0"/>
              </a:rPr>
              <a:t> </a:t>
            </a:r>
          </a:p>
          <a:p>
            <a:pPr lvl="0"/>
            <a:r>
              <a:rPr lang="en-US" dirty="0">
                <a:latin typeface="Times New Roman" panose="02020603050405020304" pitchFamily="18" charset="0"/>
                <a:cs typeface="Times New Roman" panose="02020603050405020304" pitchFamily="18" charset="0"/>
              </a:rPr>
              <a:t>To attend a school-related conference, meeting, function or other event requested or required by child’s school or regarding care of child’s health condition.</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802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455332"/>
            <a:ext cx="9144000" cy="8200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NJ Paid Sick Leave Act (NJPSLA)</a:t>
            </a:r>
            <a:endParaRPr lang="en-US" sz="28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0" y="1419726"/>
            <a:ext cx="9143999" cy="1200329"/>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More Information:</a:t>
            </a:r>
          </a:p>
          <a:p>
            <a:endParaRPr lang="en-US" b="1" u="sng"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1263317" y="2019890"/>
            <a:ext cx="6136104" cy="2157592"/>
          </a:xfrm>
          <a:prstGeom prst="rect">
            <a:avLst/>
          </a:prstGeom>
        </p:spPr>
      </p:pic>
      <p:sp>
        <p:nvSpPr>
          <p:cNvPr id="4" name="TextBox 3"/>
          <p:cNvSpPr txBox="1"/>
          <p:nvPr/>
        </p:nvSpPr>
        <p:spPr>
          <a:xfrm>
            <a:off x="1263317" y="4427621"/>
            <a:ext cx="6244388" cy="369332"/>
          </a:xfrm>
          <a:prstGeom prst="rect">
            <a:avLst/>
          </a:prstGeom>
          <a:noFill/>
        </p:spPr>
        <p:txBody>
          <a:bodyPr wrap="square" rtlCol="0">
            <a:spAutoFit/>
          </a:bodyPr>
          <a:lstStyle/>
          <a:p>
            <a:r>
              <a:rPr lang="en-US">
                <a:hlinkClick r:id="rId4"/>
              </a:rPr>
              <a:t>https://www.nj.gov/labor/earnedsick/</a:t>
            </a:r>
            <a:endParaRPr lang="en-US" dirty="0"/>
          </a:p>
        </p:txBody>
      </p:sp>
    </p:spTree>
    <p:extLst>
      <p:ext uri="{BB962C8B-B14F-4D97-AF65-F5344CB8AC3E}">
        <p14:creationId xmlns:p14="http://schemas.microsoft.com/office/powerpoint/2010/main" val="1855235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455332"/>
            <a:ext cx="9144000" cy="8200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NJ Paid Sick Leave Act (NJPSLA)</a:t>
            </a:r>
            <a:endParaRPr lang="en-US" sz="28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0" y="1419726"/>
            <a:ext cx="9143999" cy="313932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Federal Work Study and Student Employees:</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 employees will accrue sick time using the rate of one hour for every 30 hours worked. </a:t>
            </a:r>
          </a:p>
          <a:p>
            <a:r>
              <a:rPr lang="en-US" dirty="0">
                <a:latin typeface="Times New Roman" panose="02020603050405020304" pitchFamily="18" charset="0"/>
                <a:cs typeface="Times New Roman" panose="02020603050405020304" pitchFamily="18" charset="0"/>
              </a:rPr>
              <a:t> </a:t>
            </a:r>
          </a:p>
          <a:p>
            <a:r>
              <a:rPr lang="en-US" u="sng" dirty="0">
                <a:latin typeface="Times New Roman" panose="02020603050405020304" pitchFamily="18" charset="0"/>
                <a:cs typeface="Times New Roman" panose="02020603050405020304" pitchFamily="18" charset="0"/>
              </a:rPr>
              <a:t>Student Employees</a:t>
            </a:r>
            <a:r>
              <a:rPr lang="en-US" dirty="0">
                <a:latin typeface="Times New Roman" panose="02020603050405020304" pitchFamily="18" charset="0"/>
                <a:cs typeface="Times New Roman" panose="02020603050405020304" pitchFamily="18" charset="0"/>
              </a:rPr>
              <a:t>: Payment of sick leave for Non-Federal Work Study students will be charged to the Department’s budget.</a:t>
            </a:r>
          </a:p>
          <a:p>
            <a:r>
              <a:rPr lang="en-US" dirty="0">
                <a:latin typeface="Times New Roman" panose="02020603050405020304" pitchFamily="18" charset="0"/>
                <a:cs typeface="Times New Roman" panose="02020603050405020304" pitchFamily="18" charset="0"/>
              </a:rPr>
              <a:t> </a:t>
            </a:r>
          </a:p>
          <a:p>
            <a:r>
              <a:rPr lang="en-US" u="sng" dirty="0">
                <a:latin typeface="Times New Roman" panose="02020603050405020304" pitchFamily="18" charset="0"/>
                <a:cs typeface="Times New Roman" panose="02020603050405020304" pitchFamily="18" charset="0"/>
              </a:rPr>
              <a:t>Federal Work Study Student Employees</a:t>
            </a:r>
            <a:r>
              <a:rPr lang="en-US" dirty="0">
                <a:latin typeface="Times New Roman" panose="02020603050405020304" pitchFamily="18" charset="0"/>
                <a:cs typeface="Times New Roman" panose="02020603050405020304" pitchFamily="18" charset="0"/>
              </a:rPr>
              <a:t>: Payment of sick leave cannot be charged to work-study budgeted funds. For student workers employed under the Federal Work Study Program, the cost of the sick leave will automatically be charged to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designated University funding source.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183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0" y="455332"/>
            <a:ext cx="9144000" cy="8200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NJ Paid Sick Leave Act (NJPSLA)</a:t>
            </a:r>
            <a:endParaRPr lang="en-US" sz="28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0" y="1419726"/>
            <a:ext cx="9143999" cy="313932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Payroll and Employee Benefits Office has been working with IT to configure the relevant systems to accommodate the new regulations. Once complete, our office will send communication on how to code sick leave in the Timesheet system. In the interim, please follow the below:</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use earned sick leave, student employees must first notify their Department Supervisor of the intended absence. Subsequently, the department should immediately inform the Payroll Department via email at </a:t>
            </a:r>
            <a:r>
              <a:rPr lang="en-US" dirty="0">
                <a:latin typeface="Times New Roman" panose="02020603050405020304" pitchFamily="18" charset="0"/>
                <a:cs typeface="Times New Roman" panose="02020603050405020304" pitchFamily="18" charset="0"/>
                <a:hlinkClick r:id="rId3"/>
              </a:rPr>
              <a:t>payroll@wpunj.edu</a:t>
            </a:r>
            <a:r>
              <a:rPr lang="en-US" dirty="0">
                <a:latin typeface="Times New Roman" panose="02020603050405020304" pitchFamily="18" charset="0"/>
                <a:cs typeface="Times New Roman" panose="02020603050405020304" pitchFamily="18" charset="0"/>
              </a:rPr>
              <a:t> to process the request for paid sick leave usage.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721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Questions?</a:t>
            </a:r>
            <a:endParaRPr lang="en-US" sz="28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81362" y="2041451"/>
            <a:ext cx="2581275" cy="2257425"/>
          </a:xfrm>
          <a:prstGeom prst="rect">
            <a:avLst/>
          </a:prstGeom>
        </p:spPr>
      </p:pic>
    </p:spTree>
    <p:extLst>
      <p:ext uri="{BB962C8B-B14F-4D97-AF65-F5344CB8AC3E}">
        <p14:creationId xmlns:p14="http://schemas.microsoft.com/office/powerpoint/2010/main" val="3935557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67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 JOB POSTING FOR </a:t>
            </a:r>
            <a:r>
              <a:rPr lang="en-US" sz="2800" b="1" dirty="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a:latin typeface="Times New Roman" panose="02020603050405020304" pitchFamily="18" charset="0"/>
                <a:cs typeface="Times New Roman" panose="02020603050405020304" pitchFamily="18" charset="0"/>
              </a:rPr>
              <a:t>-FEDERAL WORK STUDY POSITIONS</a:t>
            </a:r>
          </a:p>
        </p:txBody>
      </p:sp>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111245" y="1958196"/>
            <a:ext cx="8657964" cy="4381500"/>
          </a:xfrm>
          <a:prstGeom prst="rect">
            <a:avLst/>
          </a:prstGeom>
        </p:spPr>
      </p:pic>
    </p:spTree>
    <p:extLst>
      <p:ext uri="{BB962C8B-B14F-4D97-AF65-F5344CB8AC3E}">
        <p14:creationId xmlns:p14="http://schemas.microsoft.com/office/powerpoint/2010/main" val="61911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sp>
        <p:nvSpPr>
          <p:cNvPr id="5" name="Title 1"/>
          <p:cNvSpPr txBox="1">
            <a:spLocks/>
          </p:cNvSpPr>
          <p:nvPr/>
        </p:nvSpPr>
        <p:spPr>
          <a:xfrm>
            <a:off x="0" y="414484"/>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467305" y="2804348"/>
            <a:ext cx="6241647" cy="3444137"/>
          </a:xfrm>
          <a:prstGeom prst="rect">
            <a:avLst/>
          </a:prstGeom>
        </p:spPr>
      </p:pic>
      <p:sp>
        <p:nvSpPr>
          <p:cNvPr id="7" name="TextBox 6"/>
          <p:cNvSpPr txBox="1"/>
          <p:nvPr/>
        </p:nvSpPr>
        <p:spPr>
          <a:xfrm>
            <a:off x="808636" y="2069829"/>
            <a:ext cx="7558987"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 Type the Functional Job Title for the Posting and Click “Continue”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94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1" y="364241"/>
            <a:ext cx="9144000" cy="6709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E54D09"/>
                </a:solidFill>
                <a:latin typeface="Times New Roman" panose="02020603050405020304" pitchFamily="18" charset="0"/>
                <a:cs typeface="Times New Roman" panose="02020603050405020304" pitchFamily="18" charset="0"/>
              </a:rPr>
              <a:t>FUNCTIONAL TITLE FOR JOB POSTING</a:t>
            </a:r>
          </a:p>
        </p:txBody>
      </p:sp>
      <p:sp>
        <p:nvSpPr>
          <p:cNvPr id="11" name="Title 1"/>
          <p:cNvSpPr txBox="1">
            <a:spLocks/>
          </p:cNvSpPr>
          <p:nvPr/>
        </p:nvSpPr>
        <p:spPr>
          <a:xfrm>
            <a:off x="739796" y="1035171"/>
            <a:ext cx="7677509" cy="346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b="1" dirty="0" smtClean="0">
                <a:latin typeface="Times New Roman" panose="02020603050405020304" pitchFamily="18" charset="0"/>
                <a:cs typeface="Times New Roman" panose="02020603050405020304" pitchFamily="18" charset="0"/>
              </a:rPr>
              <a:t>Please follow the below structure for creating the Functional Title for Job Postings:</a:t>
            </a:r>
            <a:endParaRPr lang="en-US" sz="1600" b="1"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38681" y="2030659"/>
            <a:ext cx="8486775" cy="838200"/>
          </a:xfrm>
          <a:prstGeom prst="rect">
            <a:avLst/>
          </a:prstGeom>
        </p:spPr>
      </p:pic>
      <p:sp>
        <p:nvSpPr>
          <p:cNvPr id="14" name="Title 1"/>
          <p:cNvSpPr txBox="1">
            <a:spLocks/>
          </p:cNvSpPr>
          <p:nvPr/>
        </p:nvSpPr>
        <p:spPr>
          <a:xfrm>
            <a:off x="739796" y="1532915"/>
            <a:ext cx="7677509" cy="3463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accent5"/>
                </a:solidFill>
                <a:latin typeface="Times New Roman" panose="02020603050405020304" pitchFamily="18" charset="0"/>
                <a:cs typeface="Times New Roman" panose="02020603050405020304" pitchFamily="18" charset="0"/>
              </a:rPr>
              <a:t>Department / Position Duties / Funding Source</a:t>
            </a:r>
            <a:endParaRPr lang="en-US" sz="2000" dirty="0">
              <a:solidFill>
                <a:schemeClr val="accent5"/>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14394" y="3234906"/>
            <a:ext cx="4259848" cy="2630068"/>
          </a:xfrm>
          <a:prstGeom prst="rect">
            <a:avLst/>
          </a:prstGeom>
        </p:spPr>
      </p:pic>
      <p:pic>
        <p:nvPicPr>
          <p:cNvPr id="4" name="Picture 3"/>
          <p:cNvPicPr>
            <a:picLocks noChangeAspect="1"/>
          </p:cNvPicPr>
          <p:nvPr/>
        </p:nvPicPr>
        <p:blipFill>
          <a:blip r:embed="rId5"/>
          <a:stretch>
            <a:fillRect/>
          </a:stretch>
        </p:blipFill>
        <p:spPr>
          <a:xfrm>
            <a:off x="4837234" y="3864347"/>
            <a:ext cx="4088222" cy="2717321"/>
          </a:xfrm>
          <a:prstGeom prst="rect">
            <a:avLst/>
          </a:prstGeom>
        </p:spPr>
      </p:pic>
    </p:spTree>
    <p:extLst>
      <p:ext uri="{BB962C8B-B14F-4D97-AF65-F5344CB8AC3E}">
        <p14:creationId xmlns:p14="http://schemas.microsoft.com/office/powerpoint/2010/main" val="236858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1250830" y="1820172"/>
            <a:ext cx="6953789" cy="4824233"/>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01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804348"/>
            <a:ext cx="9144000" cy="15166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563413" y="2225615"/>
            <a:ext cx="7837219" cy="3458563"/>
          </a:xfrm>
          <a:prstGeom prst="rect">
            <a:avLst/>
          </a:prstGeom>
        </p:spPr>
      </p:pic>
      <p:sp>
        <p:nvSpPr>
          <p:cNvPr id="5" name="Title 1"/>
          <p:cNvSpPr txBox="1">
            <a:spLocks/>
          </p:cNvSpPr>
          <p:nvPr/>
        </p:nvSpPr>
        <p:spPr>
          <a:xfrm>
            <a:off x="0" y="361621"/>
            <a:ext cx="9144000" cy="13283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CREATING </a:t>
            </a:r>
            <a:r>
              <a:rPr lang="en-US" sz="2800" b="1" dirty="0" smtClean="0">
                <a:latin typeface="Times New Roman" panose="02020603050405020304" pitchFamily="18" charset="0"/>
                <a:cs typeface="Times New Roman" panose="02020603050405020304" pitchFamily="18" charset="0"/>
              </a:rPr>
              <a:t>A JOB </a:t>
            </a:r>
            <a:r>
              <a:rPr lang="en-US" sz="2800" b="1" dirty="0">
                <a:latin typeface="Times New Roman" panose="02020603050405020304" pitchFamily="18" charset="0"/>
                <a:cs typeface="Times New Roman" panose="02020603050405020304" pitchFamily="18" charset="0"/>
              </a:rPr>
              <a:t>POSTING FOR </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NON</a:t>
            </a:r>
            <a:r>
              <a:rPr lang="en-US" sz="2800" b="1" dirty="0" smtClean="0">
                <a:latin typeface="Times New Roman" panose="02020603050405020304" pitchFamily="18" charset="0"/>
                <a:cs typeface="Times New Roman" panose="02020603050405020304" pitchFamily="18" charset="0"/>
              </a:rPr>
              <a:t>-FEDERAL WORK STUDY POSITIONS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0435016"/>
      </p:ext>
    </p:extLst>
  </p:cSld>
  <p:clrMapOvr>
    <a:masterClrMapping/>
  </p:clrMapOvr>
</p:sld>
</file>

<file path=ppt/theme/theme1.xml><?xml version="1.0" encoding="utf-8"?>
<a:theme xmlns:a="http://schemas.openxmlformats.org/drawingml/2006/main" name="WhiteTemplateNoWillPow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WhiteTemplate (2)</Template>
  <TotalTime>20177</TotalTime>
  <Words>1106</Words>
  <Application>Microsoft Office PowerPoint</Application>
  <PresentationFormat>On-screen Show (4:3)</PresentationFormat>
  <Paragraphs>177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WhiteTemplateNoWillPower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William Paterson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Jeannine</dc:creator>
  <cp:lastModifiedBy>Evans, Jeannine</cp:lastModifiedBy>
  <cp:revision>53</cp:revision>
  <dcterms:created xsi:type="dcterms:W3CDTF">2019-05-07T18:40:25Z</dcterms:created>
  <dcterms:modified xsi:type="dcterms:W3CDTF">2019-06-18T19:31:38Z</dcterms:modified>
</cp:coreProperties>
</file>