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5" r:id="rId7"/>
    <p:sldId id="260" r:id="rId8"/>
    <p:sldId id="261" r:id="rId9"/>
    <p:sldId id="262" r:id="rId10"/>
    <p:sldId id="277" r:id="rId11"/>
    <p:sldId id="263" r:id="rId12"/>
    <p:sldId id="278" r:id="rId13"/>
    <p:sldId id="264" r:id="rId14"/>
    <p:sldId id="266" r:id="rId15"/>
    <p:sldId id="274" r:id="rId16"/>
    <p:sldId id="269" r:id="rId17"/>
    <p:sldId id="273" r:id="rId18"/>
    <p:sldId id="276" r:id="rId19"/>
    <p:sldId id="267" r:id="rId20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7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8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7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2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7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4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5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7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9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8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0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accent6"/>
            </a:gs>
            <a:gs pos="5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93CF-5860-4F81-A9BD-50459BAFFE57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49D3-A58F-4B02-B73B-A1F6E40D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14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wpunj.edu/financial-literacy/index.do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tudentservices@wpunj.edu" TargetMode="External"/><Relationship Id="rId4" Type="http://schemas.openxmlformats.org/officeDocument/2006/relationships/hyperlink" Target="http://www.wpunj.edu/centers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Financial </a:t>
            </a:r>
            <a:r>
              <a:rPr lang="en-US" sz="3200" dirty="0">
                <a:solidFill>
                  <a:schemeClr val="bg1"/>
                </a:solidFill>
              </a:rPr>
              <a:t>Literacy: 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Skills </a:t>
            </a:r>
            <a:r>
              <a:rPr lang="en-US" sz="3200" dirty="0">
                <a:solidFill>
                  <a:schemeClr val="bg1"/>
                </a:solidFill>
              </a:rPr>
              <a:t>for Taking Charge of Your Financial Success 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Review of the Economic </a:t>
            </a:r>
            <a:r>
              <a:rPr lang="en-US" sz="2400" dirty="0">
                <a:solidFill>
                  <a:schemeClr val="bg1"/>
                </a:solidFill>
              </a:rPr>
              <a:t>Consequences of Delaying Graduation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0"/>
            <a:ext cx="2209799" cy="2125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webapps.wpunj.edu/icons/wp-transpa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57200"/>
            <a:ext cx="215152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78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Will That </a:t>
            </a:r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e Four Years or Six?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Since Billy was certain of his career path he incurred tuition and fees charges of $45,500* in four years: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$11.0k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$11.3k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$11.5k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$11.7k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*assumes a tuition increase of 2% per year and figures are rounded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*only direct billable costs are factored; incidental educational expenses not included  </a:t>
            </a:r>
            <a:endParaRPr lang="en-US" sz="2200" dirty="0">
              <a:solidFill>
                <a:schemeClr val="bg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966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Will That </a:t>
            </a:r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e Four Years or Six?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Tom’s pursuit of “career nirvana” surpassed the $45,500 total due to the two additional years of schooling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Tom’s total is $69,500* in six years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$11.0k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$11.3k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$11.5k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$11.7k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$11.9k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$12.1k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*assumes a tuition increase of 2% per year and figures are rounded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*only direct billable costs are factored; incidental educational expenses not included  </a:t>
            </a:r>
            <a:endParaRPr lang="en-US" sz="2200" dirty="0">
              <a:solidFill>
                <a:schemeClr val="bg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311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…Basic Math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Tom Turkey added another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$24,000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of higher education debt </a:t>
            </a:r>
            <a:r>
              <a:rPr lang="en-US" i="1" dirty="0" smtClean="0">
                <a:solidFill>
                  <a:schemeClr val="bg1"/>
                </a:solidFill>
              </a:rPr>
              <a:t>even though his rationale was sound</a:t>
            </a:r>
            <a:r>
              <a:rPr lang="en-US" dirty="0" smtClean="0">
                <a:solidFill>
                  <a:schemeClr val="bg1"/>
                </a:solidFill>
              </a:rPr>
              <a:t>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61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and Financial Planning Are Not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eparate 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Academic Planning will directly influence your </a:t>
            </a:r>
            <a:r>
              <a:rPr lang="en-US" dirty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inancial Planning and Vice Versa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Seek advice: Often and Early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Great resource in the Academic Advisor</a:t>
            </a:r>
          </a:p>
        </p:txBody>
      </p:sp>
    </p:spTree>
    <p:extLst>
      <p:ext uri="{BB962C8B-B14F-4D97-AF65-F5344CB8AC3E}">
        <p14:creationId xmlns:p14="http://schemas.microsoft.com/office/powerpoint/2010/main" val="3979471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Resources Abound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Institutional: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Office of Student Enrollment Services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Office of Financial Aid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Faculty/Academic Advisor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Governmental/Vendor: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Federal: Studentloans.gov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State: Hesaa.org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Non profit and propriety vendors: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</a:rPr>
              <a:t>Nelnet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</a:rPr>
              <a:t>American Student Assistance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</a:rPr>
              <a:t>Inceptia (National Student Loan Program NSLP)</a:t>
            </a:r>
          </a:p>
          <a:p>
            <a:pPr lvl="4"/>
            <a:r>
              <a:rPr lang="en-US" dirty="0" smtClean="0">
                <a:solidFill>
                  <a:schemeClr val="bg1"/>
                </a:solidFill>
              </a:rPr>
              <a:t>Wells Fargo</a:t>
            </a:r>
          </a:p>
          <a:p>
            <a:pPr lvl="4"/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Although useful this approach is not a concerted/cohesive one that leverages all the university has to offer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	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1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WP Plan for Financial Literacy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 smtClean="0">
                <a:solidFill>
                  <a:schemeClr val="bg1"/>
                </a:solidFill>
              </a:rPr>
              <a:t>University has contracted with </a:t>
            </a:r>
            <a:r>
              <a:rPr lang="en-US" sz="12800" dirty="0" smtClean="0">
                <a:solidFill>
                  <a:schemeClr val="bg1"/>
                </a:solidFill>
              </a:rPr>
              <a:t>National Endowment for </a:t>
            </a:r>
            <a:r>
              <a:rPr lang="en-US" sz="12800" dirty="0" smtClean="0">
                <a:solidFill>
                  <a:schemeClr val="bg1"/>
                </a:solidFill>
              </a:rPr>
              <a:t>Financial Education (NEFE)</a:t>
            </a:r>
            <a:endParaRPr lang="en-US" sz="1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400" dirty="0" err="1" smtClean="0">
                <a:solidFill>
                  <a:schemeClr val="bg1"/>
                </a:solidFill>
              </a:rPr>
              <a:t>CashCourse</a:t>
            </a:r>
            <a:r>
              <a:rPr lang="en-US" sz="7400" dirty="0" smtClean="0">
                <a:solidFill>
                  <a:schemeClr val="bg1"/>
                </a:solidFill>
              </a:rPr>
              <a:t> is </a:t>
            </a:r>
            <a:r>
              <a:rPr lang="en-US" sz="7400" dirty="0" smtClean="0">
                <a:solidFill>
                  <a:schemeClr val="bg1"/>
                </a:solidFill>
              </a:rPr>
              <a:t>an online tool the provides literacy content in addition to self testing for students.</a:t>
            </a:r>
          </a:p>
          <a:p>
            <a:pPr marL="0" indent="0">
              <a:buNone/>
            </a:pPr>
            <a:endParaRPr lang="en-US" sz="7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400" dirty="0" smtClean="0">
                <a:solidFill>
                  <a:schemeClr val="bg1"/>
                </a:solidFill>
              </a:rPr>
              <a:t>Locally, the overall design, implementation and future of </a:t>
            </a:r>
            <a:r>
              <a:rPr lang="en-US" sz="7400" dirty="0">
                <a:solidFill>
                  <a:schemeClr val="bg1"/>
                </a:solidFill>
              </a:rPr>
              <a:t>F</a:t>
            </a:r>
            <a:r>
              <a:rPr lang="en-US" sz="7400" dirty="0" smtClean="0">
                <a:solidFill>
                  <a:schemeClr val="bg1"/>
                </a:solidFill>
              </a:rPr>
              <a:t>inancial Literacy will be directed by the Committee of Financial Literacy that represents areas in:</a:t>
            </a:r>
          </a:p>
          <a:p>
            <a:pPr marL="0" indent="0">
              <a:buNone/>
            </a:pPr>
            <a:endParaRPr lang="en-US" sz="7400" dirty="0">
              <a:solidFill>
                <a:schemeClr val="bg1"/>
              </a:solidFill>
            </a:endParaRPr>
          </a:p>
          <a:p>
            <a:r>
              <a:rPr lang="en-US" sz="7400" dirty="0" smtClean="0">
                <a:solidFill>
                  <a:schemeClr val="bg1"/>
                </a:solidFill>
              </a:rPr>
              <a:t>Academic Affairs</a:t>
            </a:r>
          </a:p>
          <a:p>
            <a:r>
              <a:rPr lang="en-US" sz="7400" dirty="0" smtClean="0">
                <a:solidFill>
                  <a:schemeClr val="bg1"/>
                </a:solidFill>
              </a:rPr>
              <a:t>Student Development </a:t>
            </a:r>
          </a:p>
          <a:p>
            <a:r>
              <a:rPr lang="en-US" sz="7400" dirty="0" smtClean="0">
                <a:solidFill>
                  <a:schemeClr val="bg1"/>
                </a:solidFill>
              </a:rPr>
              <a:t>Administration and Finance </a:t>
            </a:r>
          </a:p>
          <a:p>
            <a:r>
              <a:rPr lang="en-US" sz="7400" dirty="0" smtClean="0">
                <a:solidFill>
                  <a:schemeClr val="bg1"/>
                </a:solidFill>
              </a:rPr>
              <a:t>Enrollment Management</a:t>
            </a:r>
          </a:p>
          <a:p>
            <a:endParaRPr lang="en-US" sz="7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9600" dirty="0" smtClean="0">
                <a:solidFill>
                  <a:schemeClr val="bg1"/>
                </a:solidFill>
              </a:rPr>
              <a:t>The focus will be on collaborative cross functional partnerships to assist  in elevating student </a:t>
            </a:r>
            <a:r>
              <a:rPr lang="en-US" sz="9600" dirty="0">
                <a:solidFill>
                  <a:schemeClr val="bg1"/>
                </a:solidFill>
              </a:rPr>
              <a:t>F</a:t>
            </a:r>
            <a:r>
              <a:rPr lang="en-US" sz="9600" dirty="0" smtClean="0">
                <a:solidFill>
                  <a:schemeClr val="bg1"/>
                </a:solidFill>
              </a:rPr>
              <a:t>inancial </a:t>
            </a:r>
            <a:r>
              <a:rPr lang="en-US" sz="9600" dirty="0">
                <a:solidFill>
                  <a:schemeClr val="bg1"/>
                </a:solidFill>
              </a:rPr>
              <a:t>L</a:t>
            </a:r>
            <a:r>
              <a:rPr lang="en-US" sz="9600" dirty="0" smtClean="0">
                <a:solidFill>
                  <a:schemeClr val="bg1"/>
                </a:solidFill>
              </a:rPr>
              <a:t>iteracy.</a:t>
            </a:r>
          </a:p>
          <a:p>
            <a:pPr marL="0" indent="0">
              <a:buNone/>
            </a:pPr>
            <a:endParaRPr lang="en-US" sz="6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dirty="0" smtClean="0"/>
              <a:t>	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88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WP Plan for Financial Literacy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err="1" smtClean="0">
                <a:solidFill>
                  <a:schemeClr val="bg1"/>
                </a:solidFill>
              </a:rPr>
              <a:t>CashCourse</a:t>
            </a:r>
            <a:r>
              <a:rPr lang="en-US" sz="11200" dirty="0" smtClean="0">
                <a:solidFill>
                  <a:schemeClr val="bg1"/>
                </a:solidFill>
              </a:rPr>
              <a:t> is </a:t>
            </a:r>
            <a:r>
              <a:rPr lang="en-US" sz="11200" dirty="0" smtClean="0">
                <a:solidFill>
                  <a:schemeClr val="bg1"/>
                </a:solidFill>
              </a:rPr>
              <a:t>an online tool the provides literacy content in addition to self testing for students.</a:t>
            </a:r>
          </a:p>
          <a:p>
            <a:pPr marL="0" indent="0">
              <a:buNone/>
            </a:pPr>
            <a:endParaRPr lang="en-US" sz="7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9600" dirty="0" smtClean="0">
                <a:solidFill>
                  <a:schemeClr val="bg1"/>
                </a:solidFill>
              </a:rPr>
              <a:t>Content offered through:</a:t>
            </a:r>
          </a:p>
          <a:p>
            <a:pPr marL="0" indent="0">
              <a:buNone/>
            </a:pPr>
            <a:endParaRPr lang="en-US" sz="8000" dirty="0">
              <a:solidFill>
                <a:schemeClr val="bg1"/>
              </a:solidFill>
            </a:endParaRPr>
          </a:p>
          <a:p>
            <a:r>
              <a:rPr lang="en-US" sz="8000" dirty="0" smtClean="0">
                <a:solidFill>
                  <a:schemeClr val="bg1"/>
                </a:solidFill>
              </a:rPr>
              <a:t>	</a:t>
            </a:r>
            <a:r>
              <a:rPr lang="en-US" sz="8000" dirty="0" smtClean="0">
                <a:solidFill>
                  <a:schemeClr val="bg1"/>
                </a:solidFill>
              </a:rPr>
              <a:t>Coursework </a:t>
            </a:r>
            <a:r>
              <a:rPr lang="en-US" sz="8000" dirty="0">
                <a:solidFill>
                  <a:schemeClr val="bg1"/>
                </a:solidFill>
              </a:rPr>
              <a:t>and Quizzes </a:t>
            </a:r>
          </a:p>
          <a:p>
            <a:r>
              <a:rPr lang="en-US" sz="8000" dirty="0">
                <a:solidFill>
                  <a:schemeClr val="bg1"/>
                </a:solidFill>
              </a:rPr>
              <a:t>	Articles</a:t>
            </a:r>
          </a:p>
          <a:p>
            <a:r>
              <a:rPr lang="en-US" sz="8000" dirty="0">
                <a:solidFill>
                  <a:schemeClr val="bg1"/>
                </a:solidFill>
              </a:rPr>
              <a:t>	Videos</a:t>
            </a:r>
          </a:p>
          <a:p>
            <a:r>
              <a:rPr lang="en-US" sz="8000" dirty="0">
                <a:solidFill>
                  <a:schemeClr val="bg1"/>
                </a:solidFill>
              </a:rPr>
              <a:t>	Calculators</a:t>
            </a:r>
          </a:p>
          <a:p>
            <a:r>
              <a:rPr lang="en-US" sz="8000" dirty="0">
                <a:solidFill>
                  <a:schemeClr val="bg1"/>
                </a:solidFill>
              </a:rPr>
              <a:t>	Ask a Financial Expert</a:t>
            </a:r>
          </a:p>
          <a:p>
            <a:endParaRPr lang="en-US" sz="6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dirty="0" smtClean="0"/>
              <a:t>	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5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WP Plan for Financial Literacy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solidFill>
                  <a:schemeClr val="bg1"/>
                </a:solidFill>
              </a:rPr>
              <a:t>Areas covered are</a:t>
            </a:r>
            <a:r>
              <a:rPr lang="en-US" sz="9600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US" sz="9600" dirty="0">
              <a:solidFill>
                <a:schemeClr val="bg1"/>
              </a:solidFill>
            </a:endParaRPr>
          </a:p>
          <a:p>
            <a:r>
              <a:rPr lang="en-US" sz="9600" dirty="0">
                <a:solidFill>
                  <a:schemeClr val="bg1"/>
                </a:solidFill>
              </a:rPr>
              <a:t>Budgeting</a:t>
            </a:r>
          </a:p>
          <a:p>
            <a:r>
              <a:rPr lang="en-US" sz="9600" dirty="0">
                <a:solidFill>
                  <a:schemeClr val="bg1"/>
                </a:solidFill>
              </a:rPr>
              <a:t>Student Loan Repayment</a:t>
            </a:r>
          </a:p>
          <a:p>
            <a:r>
              <a:rPr lang="en-US" sz="9600" dirty="0">
                <a:solidFill>
                  <a:schemeClr val="bg1"/>
                </a:solidFill>
              </a:rPr>
              <a:t>Credit Cards</a:t>
            </a:r>
          </a:p>
          <a:p>
            <a:r>
              <a:rPr lang="en-US" sz="9600" dirty="0">
                <a:solidFill>
                  <a:schemeClr val="bg1"/>
                </a:solidFill>
              </a:rPr>
              <a:t>Resources for the Paying for Schooling</a:t>
            </a:r>
          </a:p>
          <a:p>
            <a:r>
              <a:rPr lang="en-US" sz="9600" dirty="0">
                <a:solidFill>
                  <a:schemeClr val="bg1"/>
                </a:solidFill>
              </a:rPr>
              <a:t>Debt </a:t>
            </a:r>
          </a:p>
          <a:p>
            <a:r>
              <a:rPr lang="en-US" sz="9600" dirty="0">
                <a:solidFill>
                  <a:schemeClr val="bg1"/>
                </a:solidFill>
              </a:rPr>
              <a:t>Identity Protection</a:t>
            </a:r>
          </a:p>
          <a:p>
            <a:r>
              <a:rPr lang="en-US" sz="9600" dirty="0">
                <a:solidFill>
                  <a:schemeClr val="bg1"/>
                </a:solidFill>
              </a:rPr>
              <a:t>Consumer Loans </a:t>
            </a:r>
          </a:p>
          <a:p>
            <a:r>
              <a:rPr lang="en-US" sz="9600" dirty="0">
                <a:solidFill>
                  <a:schemeClr val="bg1"/>
                </a:solidFill>
              </a:rPr>
              <a:t>Banking Basics</a:t>
            </a:r>
          </a:p>
          <a:p>
            <a:r>
              <a:rPr lang="en-US" sz="9600" dirty="0">
                <a:solidFill>
                  <a:schemeClr val="bg1"/>
                </a:solidFill>
              </a:rPr>
              <a:t>Investing</a:t>
            </a:r>
          </a:p>
          <a:p>
            <a:r>
              <a:rPr lang="en-US" sz="9600" dirty="0">
                <a:solidFill>
                  <a:schemeClr val="bg1"/>
                </a:solidFill>
              </a:rPr>
              <a:t>Taxes</a:t>
            </a:r>
          </a:p>
          <a:p>
            <a:r>
              <a:rPr lang="en-US" sz="9600" dirty="0">
                <a:solidFill>
                  <a:schemeClr val="bg1"/>
                </a:solidFill>
              </a:rPr>
              <a:t>Insurance</a:t>
            </a:r>
          </a:p>
          <a:p>
            <a:pPr marL="0" indent="0">
              <a:buNone/>
            </a:pPr>
            <a:endParaRPr lang="en-US" sz="6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dirty="0" smtClean="0"/>
              <a:t>	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97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WP Financial Literacy Website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132683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www.wpunj.edu/financial-literacy/index.dot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1613" y="1981200"/>
            <a:ext cx="82296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60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038600"/>
            <a:ext cx="2209799" cy="2125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s://webapps.wpunj.edu/icons/wp-transpa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712787"/>
            <a:ext cx="4157383" cy="294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3582" y="4362877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Questions?  Contact the Office of Student Enrollment Services at </a:t>
            </a:r>
            <a:r>
              <a:rPr lang="en-US" sz="2000" dirty="0" smtClean="0">
                <a:solidFill>
                  <a:schemeClr val="bg1"/>
                </a:solidFill>
                <a:hlinkClick r:id="rId4"/>
              </a:rPr>
              <a:t>www.wpunj.edu/centerss</a:t>
            </a:r>
            <a:r>
              <a:rPr lang="en-US" sz="2000" dirty="0" smtClean="0">
                <a:solidFill>
                  <a:schemeClr val="bg1"/>
                </a:solidFill>
              </a:rPr>
              <a:t> or </a:t>
            </a:r>
            <a:r>
              <a:rPr lang="en-US" sz="2000" dirty="0" smtClean="0">
                <a:solidFill>
                  <a:schemeClr val="bg1"/>
                </a:solidFill>
                <a:hlinkClick r:id="rId5"/>
              </a:rPr>
              <a:t>studentservices@wpunj.edu</a:t>
            </a:r>
            <a:r>
              <a:rPr lang="en-US" sz="2000" dirty="0" smtClean="0">
                <a:solidFill>
                  <a:schemeClr val="bg1"/>
                </a:solidFill>
              </a:rPr>
              <a:t> or 973.720.3945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3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Decisions Now…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If you were to decide right now that…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Y</a:t>
            </a:r>
            <a:r>
              <a:rPr lang="en-US" dirty="0" smtClean="0">
                <a:solidFill>
                  <a:schemeClr val="bg1"/>
                </a:solidFill>
              </a:rPr>
              <a:t>ou wanted or even needed to be a college student for five to six years you might:</a:t>
            </a:r>
          </a:p>
          <a:p>
            <a:pPr lvl="2"/>
            <a:r>
              <a:rPr lang="en-US" sz="2800" dirty="0" smtClean="0">
                <a:solidFill>
                  <a:schemeClr val="bg1"/>
                </a:solidFill>
              </a:rPr>
              <a:t>Enjoy the college life longer (i.e., Party Time!)</a:t>
            </a:r>
          </a:p>
          <a:p>
            <a:pPr lvl="2"/>
            <a:r>
              <a:rPr lang="en-US" sz="2800" dirty="0" smtClean="0">
                <a:solidFill>
                  <a:schemeClr val="bg1"/>
                </a:solidFill>
              </a:rPr>
              <a:t>Spread out the academic stress and maybe enhance your GPA (concerns about performance)</a:t>
            </a:r>
          </a:p>
          <a:p>
            <a:pPr lvl="2"/>
            <a:r>
              <a:rPr lang="en-US" sz="2800" dirty="0" smtClean="0">
                <a:solidFill>
                  <a:schemeClr val="bg1"/>
                </a:solidFill>
              </a:rPr>
              <a:t>Delay the enviable: Becoming a real life working adult (yikes!)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38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…Later Effects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But you would have added another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$24,000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of higher education debt then if your plan was to complete your studies in just four years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39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National Perspective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 loan debt now exceeds consumer credit card debt (over $1.2 trillion)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Consumer Financial Protection Bureau</a:t>
            </a:r>
          </a:p>
          <a:p>
            <a:r>
              <a:rPr lang="en-US" sz="3000" dirty="0">
                <a:solidFill>
                  <a:schemeClr val="bg1"/>
                </a:solidFill>
              </a:rPr>
              <a:t>“Three-fourths of the fall in household formation can be directly correlated to student debt,” </a:t>
            </a:r>
            <a:endParaRPr lang="en-US" sz="3000" dirty="0" smtClean="0">
              <a:solidFill>
                <a:schemeClr val="bg1"/>
              </a:solidFill>
            </a:endParaRPr>
          </a:p>
          <a:p>
            <a:pPr lvl="3"/>
            <a:r>
              <a:rPr lang="en-US" sz="1800" dirty="0" err="1" smtClean="0">
                <a:solidFill>
                  <a:schemeClr val="bg1"/>
                </a:solidFill>
              </a:rPr>
              <a:t>Rohit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Chopra, student loan ombudsman at the Consumer Financial Protection </a:t>
            </a:r>
            <a:r>
              <a:rPr lang="en-US" sz="1800" dirty="0" smtClean="0">
                <a:solidFill>
                  <a:schemeClr val="bg1"/>
                </a:solidFill>
              </a:rPr>
              <a:t>Bureau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0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National Perspective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dirty="0" smtClean="0">
                <a:solidFill>
                  <a:schemeClr val="bg1"/>
                </a:solidFill>
              </a:rPr>
              <a:t>Survey </a:t>
            </a:r>
            <a:r>
              <a:rPr lang="en-US" dirty="0">
                <a:solidFill>
                  <a:schemeClr val="bg1"/>
                </a:solidFill>
              </a:rPr>
              <a:t>conducted by American Student Assistance highlighted that impact of student loan debt</a:t>
            </a:r>
            <a:r>
              <a:rPr lang="en-US" sz="3200" dirty="0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Hinders the Purchasing Power of individuals (delays the purchase of homes, cars, etc.)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Delays in personal choices (marriage and starting a family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Percentage of respondents that indicated impact of debt: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63% delayed car purchase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75% delayed home purchase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73% delayed retirement savings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29% delayed marriage plans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43% delayed starting a family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74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WP Student Perspective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According to the Newly Admitted Student Questionnaire (Fall 2013)…</a:t>
            </a:r>
          </a:p>
          <a:p>
            <a:r>
              <a:rPr lang="en-US" dirty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3% of students said the </a:t>
            </a:r>
            <a:r>
              <a:rPr lang="en-US" i="1" dirty="0" smtClean="0">
                <a:solidFill>
                  <a:schemeClr val="bg1"/>
                </a:solidFill>
              </a:rPr>
              <a:t>Price of Tuition </a:t>
            </a:r>
            <a:r>
              <a:rPr lang="en-US" dirty="0" smtClean="0">
                <a:solidFill>
                  <a:schemeClr val="bg1"/>
                </a:solidFill>
              </a:rPr>
              <a:t>was a “very” or “moderately” important factor in deciding to attend WP </a:t>
            </a:r>
            <a:r>
              <a:rPr lang="en-US" b="1" u="sng" dirty="0" smtClean="0">
                <a:solidFill>
                  <a:schemeClr val="bg1"/>
                </a:solidFill>
              </a:rPr>
              <a:t>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84% of students said </a:t>
            </a:r>
            <a:r>
              <a:rPr lang="en-US" i="1" dirty="0" smtClean="0">
                <a:solidFill>
                  <a:schemeClr val="bg1"/>
                </a:solidFill>
              </a:rPr>
              <a:t>Financing My College Education</a:t>
            </a:r>
            <a:r>
              <a:rPr lang="en-US" dirty="0" smtClean="0">
                <a:solidFill>
                  <a:schemeClr val="bg1"/>
                </a:solidFill>
              </a:rPr>
              <a:t> was “very” or “moderately” concerning to them</a:t>
            </a:r>
          </a:p>
          <a:p>
            <a:pPr lvl="1"/>
            <a:r>
              <a:rPr lang="en-US" sz="1600" i="1" dirty="0" smtClean="0">
                <a:solidFill>
                  <a:schemeClr val="bg1"/>
                </a:solidFill>
              </a:rPr>
              <a:t>WP Institutional Research and Assessment</a:t>
            </a:r>
            <a:endParaRPr lang="en-US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74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Illustration Scenario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Billy Bear*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Tom Turkey*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*profiles are similar except for selection of major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7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Billy Bear’s Bio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Career Oriented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Was a Student Leader in HS and now at WP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Achieve Success through Education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Declared Major at Time of Admission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Billybear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19100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19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Tom Turkey’s Bio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Career Oriented</a:t>
            </a:r>
          </a:p>
          <a:p>
            <a:r>
              <a:rPr lang="en-US" dirty="0">
                <a:solidFill>
                  <a:schemeClr val="bg1"/>
                </a:solidFill>
              </a:rPr>
              <a:t>Was a Student Leader in HS and now at WP</a:t>
            </a:r>
          </a:p>
          <a:p>
            <a:r>
              <a:rPr lang="en-US" dirty="0">
                <a:solidFill>
                  <a:schemeClr val="bg1"/>
                </a:solidFill>
              </a:rPr>
              <a:t>Achieve Success through Education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Undeclared </a:t>
            </a:r>
            <a:r>
              <a:rPr lang="en-US" dirty="0">
                <a:solidFill>
                  <a:schemeClr val="bg1"/>
                </a:solidFill>
              </a:rPr>
              <a:t>Major at Time of </a:t>
            </a:r>
            <a:r>
              <a:rPr lang="en-US" dirty="0" smtClean="0">
                <a:solidFill>
                  <a:schemeClr val="bg1"/>
                </a:solidFill>
              </a:rPr>
              <a:t>Admission to Explore Career Options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Making the Right Career Decision Was a Driving Force in Not Selecting a Major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s://encrypted-tbn3.gstatic.com/images?q=tbn:ANd9GcSFa7M0s6F7QVVG1U1nYn_t5qrLZcJfcP2dZCnFC_yDGGTF-Kd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22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805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Financial Literacy:  Skills for Taking Charge of Your Financial Success  </vt:lpstr>
      <vt:lpstr>Decisions Now…</vt:lpstr>
      <vt:lpstr>…Later Effects</vt:lpstr>
      <vt:lpstr>National Perspective</vt:lpstr>
      <vt:lpstr>National Perspective</vt:lpstr>
      <vt:lpstr>WP Student Perspective</vt:lpstr>
      <vt:lpstr>Illustration Scenario</vt:lpstr>
      <vt:lpstr>Billy Bear’s Bio</vt:lpstr>
      <vt:lpstr>Tom Turkey’s Bio</vt:lpstr>
      <vt:lpstr>Will That Be Four Years or Six?</vt:lpstr>
      <vt:lpstr>Will That Be Four Years or Six?</vt:lpstr>
      <vt:lpstr>…Basic Math</vt:lpstr>
      <vt:lpstr>Academic and Financial Planning Are Not Separate Issues</vt:lpstr>
      <vt:lpstr>Resources Abound</vt:lpstr>
      <vt:lpstr>WP Plan for Financial Literacy</vt:lpstr>
      <vt:lpstr>WP Plan for Financial Literacy</vt:lpstr>
      <vt:lpstr>WP Plan for Financial Literacy</vt:lpstr>
      <vt:lpstr>WP Financial Literacy Website</vt:lpstr>
      <vt:lpstr>PowerPoint Presentation</vt:lpstr>
    </vt:vector>
  </TitlesOfParts>
  <Company>WPUNJ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Literacy</dc:title>
  <dc:creator>Schneider, Ken</dc:creator>
  <cp:lastModifiedBy>Schneider, Ken</cp:lastModifiedBy>
  <cp:revision>107</cp:revision>
  <cp:lastPrinted>2013-11-01T17:52:18Z</cp:lastPrinted>
  <dcterms:created xsi:type="dcterms:W3CDTF">2013-10-21T16:05:29Z</dcterms:created>
  <dcterms:modified xsi:type="dcterms:W3CDTF">2016-10-26T17:23:16Z</dcterms:modified>
</cp:coreProperties>
</file>