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7"/>
  </p:notesMasterIdLst>
  <p:sldIdLst>
    <p:sldId id="256" r:id="rId2"/>
    <p:sldId id="363" r:id="rId3"/>
    <p:sldId id="391" r:id="rId4"/>
    <p:sldId id="392" r:id="rId5"/>
    <p:sldId id="373" r:id="rId6"/>
    <p:sldId id="374" r:id="rId7"/>
    <p:sldId id="376" r:id="rId8"/>
    <p:sldId id="375" r:id="rId9"/>
    <p:sldId id="344" r:id="rId10"/>
    <p:sldId id="364" r:id="rId11"/>
    <p:sldId id="365" r:id="rId12"/>
    <p:sldId id="372" r:id="rId13"/>
    <p:sldId id="294" r:id="rId14"/>
    <p:sldId id="377" r:id="rId15"/>
    <p:sldId id="366" r:id="rId16"/>
    <p:sldId id="367" r:id="rId17"/>
    <p:sldId id="378" r:id="rId18"/>
    <p:sldId id="295" r:id="rId19"/>
    <p:sldId id="347" r:id="rId20"/>
    <p:sldId id="358" r:id="rId21"/>
    <p:sldId id="369" r:id="rId22"/>
    <p:sldId id="272" r:id="rId23"/>
    <p:sldId id="332" r:id="rId24"/>
    <p:sldId id="273" r:id="rId25"/>
    <p:sldId id="341" r:id="rId26"/>
    <p:sldId id="383" r:id="rId27"/>
    <p:sldId id="384" r:id="rId28"/>
    <p:sldId id="382" r:id="rId29"/>
    <p:sldId id="393" r:id="rId30"/>
    <p:sldId id="370" r:id="rId31"/>
    <p:sldId id="371" r:id="rId32"/>
    <p:sldId id="379" r:id="rId33"/>
    <p:sldId id="381" r:id="rId34"/>
    <p:sldId id="388" r:id="rId35"/>
    <p:sldId id="389" r:id="rId36"/>
    <p:sldId id="390" r:id="rId37"/>
    <p:sldId id="380" r:id="rId38"/>
    <p:sldId id="385" r:id="rId39"/>
    <p:sldId id="387" r:id="rId40"/>
    <p:sldId id="394" r:id="rId41"/>
    <p:sldId id="395" r:id="rId42"/>
    <p:sldId id="396" r:id="rId43"/>
    <p:sldId id="386" r:id="rId44"/>
    <p:sldId id="397" r:id="rId45"/>
    <p:sldId id="284"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591" autoAdjust="0"/>
    <p:restoredTop sz="96691" autoAdjust="0"/>
  </p:normalViewPr>
  <p:slideViewPr>
    <p:cSldViewPr>
      <p:cViewPr>
        <p:scale>
          <a:sx n="125" d="100"/>
          <a:sy n="125" d="100"/>
        </p:scale>
        <p:origin x="-252" y="13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BFD17A-4F9B-453E-96F8-702D47AD54E5}" type="datetimeFigureOut">
              <a:rPr lang="en-US" smtClean="0"/>
              <a:t>5/2/2014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18AEA89-5A4A-47F7-BFA5-9DCDE96E9ACC}" type="slidenum">
              <a:rPr lang="en-US" smtClean="0"/>
              <a:t>‹#›</a:t>
            </a:fld>
            <a:endParaRPr lang="en-US" dirty="0"/>
          </a:p>
        </p:txBody>
      </p:sp>
    </p:spTree>
    <p:extLst>
      <p:ext uri="{BB962C8B-B14F-4D97-AF65-F5344CB8AC3E}">
        <p14:creationId xmlns:p14="http://schemas.microsoft.com/office/powerpoint/2010/main" val="63477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AEA89-5A4A-47F7-BFA5-9DCDE96E9ACC}" type="slidenum">
              <a:rPr lang="en-US" smtClean="0"/>
              <a:t>24</a:t>
            </a:fld>
            <a:endParaRPr lang="en-US" dirty="0"/>
          </a:p>
        </p:txBody>
      </p:sp>
    </p:spTree>
    <p:extLst>
      <p:ext uri="{BB962C8B-B14F-4D97-AF65-F5344CB8AC3E}">
        <p14:creationId xmlns:p14="http://schemas.microsoft.com/office/powerpoint/2010/main" val="60576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2500E6-C85A-4124-826A-ABDC685E1E91}" type="datetimeFigureOut">
              <a:rPr lang="en-US" smtClean="0"/>
              <a:pPr/>
              <a:t>5/2/2014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3F8B53-95E5-4EF9-9CA7-C7113E324481}" type="slidenum">
              <a:rPr lang="en-US" smtClean="0"/>
              <a:pPr/>
              <a:t>‹#›</a:t>
            </a:fld>
            <a:endParaRPr lang="en-US" dirty="0"/>
          </a:p>
        </p:txBody>
      </p:sp>
    </p:spTree>
    <p:extLst>
      <p:ext uri="{BB962C8B-B14F-4D97-AF65-F5344CB8AC3E}">
        <p14:creationId xmlns:p14="http://schemas.microsoft.com/office/powerpoint/2010/main" val="2559642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500E6-C85A-4124-826A-ABDC685E1E91}" type="datetimeFigureOut">
              <a:rPr lang="en-US" smtClean="0"/>
              <a:pPr/>
              <a:t>5/2/2014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3F8B53-95E5-4EF9-9CA7-C7113E324481}" type="slidenum">
              <a:rPr lang="en-US" smtClean="0"/>
              <a:pPr/>
              <a:t>‹#›</a:t>
            </a:fld>
            <a:endParaRPr lang="en-US" dirty="0"/>
          </a:p>
        </p:txBody>
      </p:sp>
    </p:spTree>
    <p:extLst>
      <p:ext uri="{BB962C8B-B14F-4D97-AF65-F5344CB8AC3E}">
        <p14:creationId xmlns:p14="http://schemas.microsoft.com/office/powerpoint/2010/main" val="54498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500E6-C85A-4124-826A-ABDC685E1E91}" type="datetimeFigureOut">
              <a:rPr lang="en-US" smtClean="0"/>
              <a:pPr/>
              <a:t>5/2/2014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3F8B53-95E5-4EF9-9CA7-C7113E324481}" type="slidenum">
              <a:rPr lang="en-US" smtClean="0"/>
              <a:pPr/>
              <a:t>‹#›</a:t>
            </a:fld>
            <a:endParaRPr lang="en-US" dirty="0"/>
          </a:p>
        </p:txBody>
      </p:sp>
    </p:spTree>
    <p:extLst>
      <p:ext uri="{BB962C8B-B14F-4D97-AF65-F5344CB8AC3E}">
        <p14:creationId xmlns:p14="http://schemas.microsoft.com/office/powerpoint/2010/main" val="117106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500E6-C85A-4124-826A-ABDC685E1E91}" type="datetimeFigureOut">
              <a:rPr lang="en-US" smtClean="0"/>
              <a:pPr/>
              <a:t>5/2/2014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3F8B53-95E5-4EF9-9CA7-C7113E324481}" type="slidenum">
              <a:rPr lang="en-US" smtClean="0"/>
              <a:pPr/>
              <a:t>‹#›</a:t>
            </a:fld>
            <a:endParaRPr lang="en-US" dirty="0"/>
          </a:p>
        </p:txBody>
      </p:sp>
    </p:spTree>
    <p:extLst>
      <p:ext uri="{BB962C8B-B14F-4D97-AF65-F5344CB8AC3E}">
        <p14:creationId xmlns:p14="http://schemas.microsoft.com/office/powerpoint/2010/main" val="41068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2500E6-C85A-4124-826A-ABDC685E1E91}" type="datetimeFigureOut">
              <a:rPr lang="en-US" smtClean="0"/>
              <a:pPr/>
              <a:t>5/2/2014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3F8B53-95E5-4EF9-9CA7-C7113E324481}" type="slidenum">
              <a:rPr lang="en-US" smtClean="0"/>
              <a:pPr/>
              <a:t>‹#›</a:t>
            </a:fld>
            <a:endParaRPr lang="en-US" dirty="0"/>
          </a:p>
        </p:txBody>
      </p:sp>
    </p:spTree>
    <p:extLst>
      <p:ext uri="{BB962C8B-B14F-4D97-AF65-F5344CB8AC3E}">
        <p14:creationId xmlns:p14="http://schemas.microsoft.com/office/powerpoint/2010/main" val="256357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2500E6-C85A-4124-826A-ABDC685E1E91}" type="datetimeFigureOut">
              <a:rPr lang="en-US" smtClean="0"/>
              <a:pPr/>
              <a:t>5/2/2014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3F8B53-95E5-4EF9-9CA7-C7113E324481}" type="slidenum">
              <a:rPr lang="en-US" smtClean="0"/>
              <a:pPr/>
              <a:t>‹#›</a:t>
            </a:fld>
            <a:endParaRPr lang="en-US" dirty="0"/>
          </a:p>
        </p:txBody>
      </p:sp>
    </p:spTree>
    <p:extLst>
      <p:ext uri="{BB962C8B-B14F-4D97-AF65-F5344CB8AC3E}">
        <p14:creationId xmlns:p14="http://schemas.microsoft.com/office/powerpoint/2010/main" val="352137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2500E6-C85A-4124-826A-ABDC685E1E91}" type="datetimeFigureOut">
              <a:rPr lang="en-US" smtClean="0"/>
              <a:pPr/>
              <a:t>5/2/2014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3F8B53-95E5-4EF9-9CA7-C7113E324481}" type="slidenum">
              <a:rPr lang="en-US" smtClean="0"/>
              <a:pPr/>
              <a:t>‹#›</a:t>
            </a:fld>
            <a:endParaRPr lang="en-US" dirty="0"/>
          </a:p>
        </p:txBody>
      </p:sp>
    </p:spTree>
    <p:extLst>
      <p:ext uri="{BB962C8B-B14F-4D97-AF65-F5344CB8AC3E}">
        <p14:creationId xmlns:p14="http://schemas.microsoft.com/office/powerpoint/2010/main" val="270616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2500E6-C85A-4124-826A-ABDC685E1E91}" type="datetimeFigureOut">
              <a:rPr lang="en-US" smtClean="0"/>
              <a:pPr/>
              <a:t>5/2/2014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3F8B53-95E5-4EF9-9CA7-C7113E324481}" type="slidenum">
              <a:rPr lang="en-US" smtClean="0"/>
              <a:pPr/>
              <a:t>‹#›</a:t>
            </a:fld>
            <a:endParaRPr lang="en-US" dirty="0"/>
          </a:p>
        </p:txBody>
      </p:sp>
    </p:spTree>
    <p:extLst>
      <p:ext uri="{BB962C8B-B14F-4D97-AF65-F5344CB8AC3E}">
        <p14:creationId xmlns:p14="http://schemas.microsoft.com/office/powerpoint/2010/main" val="140592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500E6-C85A-4124-826A-ABDC685E1E91}" type="datetimeFigureOut">
              <a:rPr lang="en-US" smtClean="0"/>
              <a:pPr/>
              <a:t>5/2/2014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3F8B53-95E5-4EF9-9CA7-C7113E324481}" type="slidenum">
              <a:rPr lang="en-US" smtClean="0"/>
              <a:pPr/>
              <a:t>‹#›</a:t>
            </a:fld>
            <a:endParaRPr lang="en-US" dirty="0"/>
          </a:p>
        </p:txBody>
      </p:sp>
    </p:spTree>
    <p:extLst>
      <p:ext uri="{BB962C8B-B14F-4D97-AF65-F5344CB8AC3E}">
        <p14:creationId xmlns:p14="http://schemas.microsoft.com/office/powerpoint/2010/main" val="1081735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2500E6-C85A-4124-826A-ABDC685E1E91}" type="datetimeFigureOut">
              <a:rPr lang="en-US" smtClean="0"/>
              <a:pPr/>
              <a:t>5/2/2014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3F8B53-95E5-4EF9-9CA7-C7113E324481}" type="slidenum">
              <a:rPr lang="en-US" smtClean="0"/>
              <a:pPr/>
              <a:t>‹#›</a:t>
            </a:fld>
            <a:endParaRPr lang="en-US" dirty="0"/>
          </a:p>
        </p:txBody>
      </p:sp>
    </p:spTree>
    <p:extLst>
      <p:ext uri="{BB962C8B-B14F-4D97-AF65-F5344CB8AC3E}">
        <p14:creationId xmlns:p14="http://schemas.microsoft.com/office/powerpoint/2010/main" val="381697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2500E6-C85A-4124-826A-ABDC685E1E91}" type="datetimeFigureOut">
              <a:rPr lang="en-US" smtClean="0"/>
              <a:pPr/>
              <a:t>5/2/2014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3F8B53-95E5-4EF9-9CA7-C7113E324481}" type="slidenum">
              <a:rPr lang="en-US" smtClean="0"/>
              <a:pPr/>
              <a:t>‹#›</a:t>
            </a:fld>
            <a:endParaRPr lang="en-US" dirty="0"/>
          </a:p>
        </p:txBody>
      </p:sp>
    </p:spTree>
    <p:extLst>
      <p:ext uri="{BB962C8B-B14F-4D97-AF65-F5344CB8AC3E}">
        <p14:creationId xmlns:p14="http://schemas.microsoft.com/office/powerpoint/2010/main" val="1464831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500E6-C85A-4124-826A-ABDC685E1E91}" type="datetimeFigureOut">
              <a:rPr lang="en-US" smtClean="0"/>
              <a:pPr/>
              <a:t>5/2/2014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F8B53-95E5-4EF9-9CA7-C7113E324481}" type="slidenum">
              <a:rPr lang="en-US" smtClean="0"/>
              <a:pPr/>
              <a:t>‹#›</a:t>
            </a:fld>
            <a:endParaRPr lang="en-US" dirty="0"/>
          </a:p>
        </p:txBody>
      </p:sp>
    </p:spTree>
    <p:extLst>
      <p:ext uri="{BB962C8B-B14F-4D97-AF65-F5344CB8AC3E}">
        <p14:creationId xmlns:p14="http://schemas.microsoft.com/office/powerpoint/2010/main" val="325746522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transequality.org/Resources/NCTE_UnderstandingTran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transequality.org/Resources/NCTE_UnderstandingTrans.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transequality.org/Resources/NCTE_UnderstandingTrans.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isna.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hrc.org/laws-and-legislation/federal-legislation/employment-non-discrimination-ac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CnOJgDW0gP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safespacesproject.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aclu.org/lgbt/index.html" TargetMode="External"/><Relationship Id="rId3" Type="http://schemas.openxmlformats.org/officeDocument/2006/relationships/hyperlink" Target="http://www.vpul.upenn.edu/lgbtc" TargetMode="External"/><Relationship Id="rId7" Type="http://schemas.openxmlformats.org/officeDocument/2006/relationships/hyperlink" Target="http://uspolitics.about.com/cs/jobdiscrimination/" TargetMode="External"/><Relationship Id="rId2" Type="http://schemas.openxmlformats.org/officeDocument/2006/relationships/hyperlink" Target="http://www.hrc.org/" TargetMode="External"/><Relationship Id="rId1" Type="http://schemas.openxmlformats.org/officeDocument/2006/relationships/slideLayout" Target="../slideLayouts/slideLayout2.xml"/><Relationship Id="rId6" Type="http://schemas.openxmlformats.org/officeDocument/2006/relationships/hyperlink" Target="http://www.qrd.org/qrd/workplace" TargetMode="External"/><Relationship Id="rId5" Type="http://schemas.openxmlformats.org/officeDocument/2006/relationships/hyperlink" Target="http://alllgbtjobs.com/" TargetMode="External"/><Relationship Id="rId4" Type="http://schemas.openxmlformats.org/officeDocument/2006/relationships/hyperlink" Target="http://www.progayjobs.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www.ncsl.org/issues-research/human-services/same-sex-marriage-overview.aspx" TargetMode="External"/><Relationship Id="rId3" Type="http://schemas.openxmlformats.org/officeDocument/2006/relationships/hyperlink" Target="http://www.freedomtomarry.org/states/entry/c/new-jersey" TargetMode="External"/><Relationship Id="rId7" Type="http://schemas.openxmlformats.org/officeDocument/2006/relationships/hyperlink" Target="http://76crimes.com/76-countries-where-homosexuality-is-illegal/" TargetMode="External"/><Relationship Id="rId2" Type="http://schemas.openxmlformats.org/officeDocument/2006/relationships/hyperlink" Target="http://www.youthprideri.org/Resources/Statistics/tabid/227/Default.aspx" TargetMode="External"/><Relationship Id="rId1" Type="http://schemas.openxmlformats.org/officeDocument/2006/relationships/slideLayout" Target="../slideLayouts/slideLayout2.xml"/><Relationship Id="rId6" Type="http://schemas.openxmlformats.org/officeDocument/2006/relationships/hyperlink" Target="http://www.freedomtomarry.org/landscape/entry/c/international" TargetMode="External"/><Relationship Id="rId5" Type="http://schemas.openxmlformats.org/officeDocument/2006/relationships/hyperlink" Target="http://www.huffingtonpost.com/2012/05/09/gay-marriage-legal-world_n_1504054.html" TargetMode="External"/><Relationship Id="rId4" Type="http://schemas.openxmlformats.org/officeDocument/2006/relationships/hyperlink" Target="http://www.americanprogress.org/wp-content/uploads/issues/2012/06/pdf/state_nondiscrimination.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huffingtonpost.com/2010/09/15/lgbt-students-harassed-at_n_717992.html" TargetMode="External"/><Relationship Id="rId2" Type="http://schemas.openxmlformats.org/officeDocument/2006/relationships/hyperlink" Target="http://voices.washingtonpost.com/answer-sheet/college-life/report-high-harassment-rates-o.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87575"/>
            <a:ext cx="7772400" cy="1470025"/>
          </a:xfrm>
        </p:spPr>
        <p:txBody>
          <a:bodyPr>
            <a:normAutofit fontScale="90000"/>
          </a:bodyPr>
          <a:lstStyle/>
          <a:p>
            <a:r>
              <a:rPr lang="en-US" sz="6000" dirty="0" smtClean="0"/>
              <a:t>TEACH NOT JUDGE</a:t>
            </a:r>
            <a:r>
              <a:rPr lang="en-US" dirty="0" smtClean="0"/>
              <a:t/>
            </a:r>
            <a:br>
              <a:rPr lang="en-US" dirty="0" smtClean="0"/>
            </a:br>
            <a:r>
              <a:rPr lang="en-US" dirty="0" smtClean="0"/>
              <a:t>NJANSA Conference 2013</a:t>
            </a:r>
            <a:br>
              <a:rPr lang="en-US" dirty="0" smtClean="0"/>
            </a:br>
            <a:r>
              <a:rPr lang="en-US" dirty="0" smtClean="0"/>
              <a:t>Atlantic City</a:t>
            </a:r>
            <a:endParaRPr lang="en-US" dirty="0"/>
          </a:p>
        </p:txBody>
      </p:sp>
      <p:sp>
        <p:nvSpPr>
          <p:cNvPr id="3" name="Subtitle 2"/>
          <p:cNvSpPr>
            <a:spLocks noGrp="1"/>
          </p:cNvSpPr>
          <p:nvPr>
            <p:ph type="subTitle" idx="1"/>
          </p:nvPr>
        </p:nvSpPr>
        <p:spPr/>
        <p:txBody>
          <a:bodyPr/>
          <a:lstStyle/>
          <a:p>
            <a:r>
              <a:rPr lang="en-US" dirty="0" smtClean="0">
                <a:solidFill>
                  <a:schemeClr val="tx1"/>
                </a:solidFill>
              </a:rPr>
              <a:t>Professor </a:t>
            </a:r>
            <a:r>
              <a:rPr lang="en-US" dirty="0" err="1" smtClean="0">
                <a:solidFill>
                  <a:schemeClr val="tx1"/>
                </a:solidFill>
              </a:rPr>
              <a:t>Scillieri</a:t>
            </a:r>
            <a:endParaRPr lang="en-US" dirty="0" smtClean="0">
              <a:solidFill>
                <a:schemeClr val="tx1"/>
              </a:solidFill>
            </a:endParaRPr>
          </a:p>
          <a:p>
            <a:r>
              <a:rPr lang="en-US" dirty="0" smtClean="0">
                <a:solidFill>
                  <a:schemeClr val="tx1"/>
                </a:solidFill>
              </a:rPr>
              <a:t>Dr. Murphy, Esq</a:t>
            </a:r>
            <a:r>
              <a:rPr lang="en-US" dirty="0">
                <a:solidFill>
                  <a:schemeClr val="tx1"/>
                </a:solidFill>
              </a:rPr>
              <a:t>.</a:t>
            </a:r>
          </a:p>
        </p:txBody>
      </p:sp>
    </p:spTree>
    <p:extLst>
      <p:ext uri="{BB962C8B-B14F-4D97-AF65-F5344CB8AC3E}">
        <p14:creationId xmlns:p14="http://schemas.microsoft.com/office/powerpoint/2010/main" val="808163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LGBTQQIAS Lingo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7606390"/>
              </p:ext>
            </p:extLst>
          </p:nvPr>
        </p:nvGraphicFramePr>
        <p:xfrm>
          <a:off x="457200" y="1600200"/>
          <a:ext cx="8229600" cy="4800600"/>
        </p:xfrm>
        <a:graphic>
          <a:graphicData uri="http://schemas.openxmlformats.org/drawingml/2006/table">
            <a:tbl>
              <a:tblPr firstRow="1" bandRow="1">
                <a:tableStyleId>{5C22544A-7EE6-4342-B048-85BDC9FD1C3A}</a:tableStyleId>
              </a:tblPr>
              <a:tblGrid>
                <a:gridCol w="2743200"/>
                <a:gridCol w="2743200"/>
                <a:gridCol w="2743200"/>
              </a:tblGrid>
              <a:tr h="600075">
                <a:tc>
                  <a:txBody>
                    <a:bodyPr/>
                    <a:lstStyle/>
                    <a:p>
                      <a:pPr algn="ctr"/>
                      <a:r>
                        <a:rPr lang="en-US" b="1" dirty="0" smtClean="0">
                          <a:solidFill>
                            <a:schemeClr val="tx1"/>
                          </a:solidFill>
                        </a:rPr>
                        <a:t>Ally</a:t>
                      </a:r>
                      <a:endParaRPr lang="en-US" b="1" dirty="0">
                        <a:solidFill>
                          <a:schemeClr val="tx1"/>
                        </a:solidFill>
                      </a:endParaRPr>
                    </a:p>
                  </a:txBody>
                  <a:tcPr/>
                </a:tc>
                <a:tc>
                  <a:txBody>
                    <a:bodyPr/>
                    <a:lstStyle/>
                    <a:p>
                      <a:pPr algn="ctr"/>
                      <a:r>
                        <a:rPr lang="en-US" b="1" dirty="0" smtClean="0">
                          <a:solidFill>
                            <a:schemeClr val="tx1"/>
                          </a:solidFill>
                        </a:rPr>
                        <a:t>Asexual</a:t>
                      </a:r>
                      <a:endParaRPr lang="en-US" b="1" dirty="0">
                        <a:solidFill>
                          <a:schemeClr val="tx1"/>
                        </a:solidFill>
                      </a:endParaRPr>
                    </a:p>
                  </a:txBody>
                  <a:tcPr/>
                </a:tc>
                <a:tc>
                  <a:txBody>
                    <a:bodyPr/>
                    <a:lstStyle/>
                    <a:p>
                      <a:pPr algn="ctr"/>
                      <a:r>
                        <a:rPr lang="en-US" b="1" dirty="0" smtClean="0">
                          <a:solidFill>
                            <a:schemeClr val="tx1"/>
                          </a:solidFill>
                        </a:rPr>
                        <a:t>Bear</a:t>
                      </a:r>
                      <a:endParaRPr lang="en-US" b="1" dirty="0">
                        <a:solidFill>
                          <a:schemeClr val="tx1"/>
                        </a:solidFill>
                      </a:endParaRPr>
                    </a:p>
                  </a:txBody>
                  <a:tcPr/>
                </a:tc>
              </a:tr>
              <a:tr h="600075">
                <a:tc>
                  <a:txBody>
                    <a:bodyPr/>
                    <a:lstStyle/>
                    <a:p>
                      <a:pPr algn="ctr"/>
                      <a:r>
                        <a:rPr lang="en-US" b="1" dirty="0" smtClean="0">
                          <a:solidFill>
                            <a:schemeClr val="tx1"/>
                          </a:solidFill>
                        </a:rPr>
                        <a:t>MTF</a:t>
                      </a:r>
                      <a:endParaRPr lang="en-US" b="1" dirty="0">
                        <a:solidFill>
                          <a:schemeClr val="tx1"/>
                        </a:solidFill>
                      </a:endParaRPr>
                    </a:p>
                  </a:txBody>
                  <a:tcPr/>
                </a:tc>
                <a:tc>
                  <a:txBody>
                    <a:bodyPr/>
                    <a:lstStyle/>
                    <a:p>
                      <a:pPr algn="ctr"/>
                      <a:r>
                        <a:rPr lang="en-US" b="1" dirty="0" smtClean="0">
                          <a:solidFill>
                            <a:schemeClr val="tx1"/>
                          </a:solidFill>
                        </a:rPr>
                        <a:t>Bisexual</a:t>
                      </a:r>
                      <a:endParaRPr lang="en-US" b="1" dirty="0">
                        <a:solidFill>
                          <a:schemeClr val="tx1"/>
                        </a:solidFill>
                      </a:endParaRPr>
                    </a:p>
                  </a:txBody>
                  <a:tcPr/>
                </a:tc>
                <a:tc>
                  <a:txBody>
                    <a:bodyPr/>
                    <a:lstStyle/>
                    <a:p>
                      <a:pPr algn="ctr"/>
                      <a:r>
                        <a:rPr lang="en-US" b="1" dirty="0" err="1" smtClean="0">
                          <a:solidFill>
                            <a:schemeClr val="tx1"/>
                          </a:solidFill>
                        </a:rPr>
                        <a:t>Biphobia</a:t>
                      </a:r>
                      <a:endParaRPr lang="en-US" b="1" dirty="0">
                        <a:solidFill>
                          <a:schemeClr val="tx1"/>
                        </a:solidFill>
                      </a:endParaRPr>
                    </a:p>
                  </a:txBody>
                  <a:tcPr/>
                </a:tc>
              </a:tr>
              <a:tr h="600075">
                <a:tc>
                  <a:txBody>
                    <a:bodyPr/>
                    <a:lstStyle/>
                    <a:p>
                      <a:pPr algn="ctr"/>
                      <a:r>
                        <a:rPr lang="en-US" b="1" dirty="0" smtClean="0">
                          <a:solidFill>
                            <a:schemeClr val="tx1"/>
                          </a:solidFill>
                        </a:rPr>
                        <a:t>Gay</a:t>
                      </a:r>
                      <a:endParaRPr lang="en-US" b="1" dirty="0">
                        <a:solidFill>
                          <a:schemeClr val="tx1"/>
                        </a:solidFill>
                      </a:endParaRPr>
                    </a:p>
                  </a:txBody>
                  <a:tcPr/>
                </a:tc>
                <a:tc>
                  <a:txBody>
                    <a:bodyPr/>
                    <a:lstStyle/>
                    <a:p>
                      <a:pPr algn="ctr"/>
                      <a:r>
                        <a:rPr lang="en-US" b="1" dirty="0" smtClean="0">
                          <a:solidFill>
                            <a:schemeClr val="tx1"/>
                          </a:solidFill>
                        </a:rPr>
                        <a:t>Lipstick</a:t>
                      </a:r>
                      <a:r>
                        <a:rPr lang="en-US" b="1" baseline="0" dirty="0" smtClean="0">
                          <a:solidFill>
                            <a:schemeClr val="tx1"/>
                          </a:solidFill>
                        </a:rPr>
                        <a:t> Lesbian</a:t>
                      </a:r>
                      <a:endParaRPr lang="en-US" b="1" dirty="0">
                        <a:solidFill>
                          <a:schemeClr val="tx1"/>
                        </a:solidFill>
                      </a:endParaRPr>
                    </a:p>
                  </a:txBody>
                  <a:tcPr/>
                </a:tc>
                <a:tc>
                  <a:txBody>
                    <a:bodyPr/>
                    <a:lstStyle/>
                    <a:p>
                      <a:pPr algn="ctr"/>
                      <a:r>
                        <a:rPr lang="en-US" b="1" dirty="0" smtClean="0">
                          <a:solidFill>
                            <a:schemeClr val="tx1"/>
                          </a:solidFill>
                        </a:rPr>
                        <a:t>Butch</a:t>
                      </a:r>
                      <a:endParaRPr lang="en-US" b="1" dirty="0">
                        <a:solidFill>
                          <a:schemeClr val="tx1"/>
                        </a:solidFill>
                      </a:endParaRPr>
                    </a:p>
                  </a:txBody>
                  <a:tcPr/>
                </a:tc>
              </a:tr>
              <a:tr h="600075">
                <a:tc>
                  <a:txBody>
                    <a:bodyPr/>
                    <a:lstStyle/>
                    <a:p>
                      <a:pPr algn="ctr"/>
                      <a:r>
                        <a:rPr lang="en-US" b="1" dirty="0" smtClean="0">
                          <a:solidFill>
                            <a:schemeClr val="tx1"/>
                          </a:solidFill>
                        </a:rPr>
                        <a:t>Queer</a:t>
                      </a:r>
                      <a:endParaRPr lang="en-US" b="1" dirty="0">
                        <a:solidFill>
                          <a:schemeClr val="tx1"/>
                        </a:solidFill>
                      </a:endParaRPr>
                    </a:p>
                  </a:txBody>
                  <a:tcPr/>
                </a:tc>
                <a:tc>
                  <a:txBody>
                    <a:bodyPr/>
                    <a:lstStyle/>
                    <a:p>
                      <a:pPr algn="ctr"/>
                      <a:r>
                        <a:rPr lang="en-US" b="1" dirty="0" smtClean="0">
                          <a:solidFill>
                            <a:schemeClr val="tx1"/>
                          </a:solidFill>
                        </a:rPr>
                        <a:t>Closet</a:t>
                      </a:r>
                      <a:endParaRPr lang="en-US" b="1" dirty="0">
                        <a:solidFill>
                          <a:schemeClr val="tx1"/>
                        </a:solidFill>
                      </a:endParaRPr>
                    </a:p>
                  </a:txBody>
                  <a:tcPr/>
                </a:tc>
                <a:tc>
                  <a:txBody>
                    <a:bodyPr/>
                    <a:lstStyle/>
                    <a:p>
                      <a:pPr algn="ctr"/>
                      <a:r>
                        <a:rPr lang="en-US" b="1" dirty="0" err="1" smtClean="0">
                          <a:solidFill>
                            <a:schemeClr val="tx1"/>
                          </a:solidFill>
                        </a:rPr>
                        <a:t>Cisgender</a:t>
                      </a:r>
                      <a:endParaRPr lang="en-US" b="1" dirty="0">
                        <a:solidFill>
                          <a:schemeClr val="tx1"/>
                        </a:solidFill>
                      </a:endParaRPr>
                    </a:p>
                  </a:txBody>
                  <a:tcPr/>
                </a:tc>
              </a:tr>
              <a:tr h="600075">
                <a:tc>
                  <a:txBody>
                    <a:bodyPr/>
                    <a:lstStyle/>
                    <a:p>
                      <a:pPr algn="ctr"/>
                      <a:r>
                        <a:rPr lang="en-US" b="1" dirty="0" smtClean="0">
                          <a:solidFill>
                            <a:schemeClr val="tx1"/>
                          </a:solidFill>
                        </a:rPr>
                        <a:t>Transgender</a:t>
                      </a:r>
                      <a:endParaRPr lang="en-US" b="1" dirty="0">
                        <a:solidFill>
                          <a:schemeClr val="tx1"/>
                        </a:solidFill>
                      </a:endParaRPr>
                    </a:p>
                  </a:txBody>
                  <a:tcPr/>
                </a:tc>
                <a:tc>
                  <a:txBody>
                    <a:bodyPr/>
                    <a:lstStyle/>
                    <a:p>
                      <a:pPr algn="ctr"/>
                      <a:r>
                        <a:rPr lang="en-US" b="1" dirty="0" smtClean="0">
                          <a:solidFill>
                            <a:schemeClr val="tx1"/>
                          </a:solidFill>
                        </a:rPr>
                        <a:t>Coming Out</a:t>
                      </a:r>
                      <a:endParaRPr lang="en-US" b="1" dirty="0">
                        <a:solidFill>
                          <a:schemeClr val="tx1"/>
                        </a:solidFill>
                      </a:endParaRPr>
                    </a:p>
                  </a:txBody>
                  <a:tcPr/>
                </a:tc>
                <a:tc>
                  <a:txBody>
                    <a:bodyPr/>
                    <a:lstStyle/>
                    <a:p>
                      <a:pPr algn="ctr"/>
                      <a:r>
                        <a:rPr lang="en-US" b="1" dirty="0" smtClean="0">
                          <a:solidFill>
                            <a:schemeClr val="tx1"/>
                          </a:solidFill>
                        </a:rPr>
                        <a:t>Down-Low</a:t>
                      </a:r>
                      <a:endParaRPr lang="en-US" b="1" dirty="0">
                        <a:solidFill>
                          <a:schemeClr val="tx1"/>
                        </a:solidFill>
                      </a:endParaRPr>
                    </a:p>
                  </a:txBody>
                  <a:tcPr/>
                </a:tc>
              </a:tr>
              <a:tr h="600075">
                <a:tc>
                  <a:txBody>
                    <a:bodyPr/>
                    <a:lstStyle/>
                    <a:p>
                      <a:pPr algn="ctr"/>
                      <a:r>
                        <a:rPr lang="en-US" b="1" dirty="0" smtClean="0">
                          <a:solidFill>
                            <a:schemeClr val="tx1"/>
                          </a:solidFill>
                        </a:rPr>
                        <a:t>Dyke</a:t>
                      </a:r>
                      <a:endParaRPr lang="en-US" b="1" dirty="0">
                        <a:solidFill>
                          <a:schemeClr val="tx1"/>
                        </a:solidFill>
                      </a:endParaRPr>
                    </a:p>
                  </a:txBody>
                  <a:tcPr/>
                </a:tc>
                <a:tc>
                  <a:txBody>
                    <a:bodyPr/>
                    <a:lstStyle/>
                    <a:p>
                      <a:pPr algn="ctr"/>
                      <a:r>
                        <a:rPr lang="en-US" b="1" dirty="0" smtClean="0">
                          <a:solidFill>
                            <a:schemeClr val="tx1"/>
                          </a:solidFill>
                        </a:rPr>
                        <a:t>FTM</a:t>
                      </a:r>
                      <a:endParaRPr lang="en-US" b="1" dirty="0">
                        <a:solidFill>
                          <a:schemeClr val="tx1"/>
                        </a:solidFill>
                      </a:endParaRPr>
                    </a:p>
                  </a:txBody>
                  <a:tcPr/>
                </a:tc>
                <a:tc>
                  <a:txBody>
                    <a:bodyPr/>
                    <a:lstStyle/>
                    <a:p>
                      <a:pPr algn="ctr"/>
                      <a:r>
                        <a:rPr lang="en-US" b="1" dirty="0" smtClean="0">
                          <a:solidFill>
                            <a:schemeClr val="tx1"/>
                          </a:solidFill>
                        </a:rPr>
                        <a:t>Gender Binary</a:t>
                      </a:r>
                      <a:endParaRPr lang="en-US" b="1" dirty="0">
                        <a:solidFill>
                          <a:schemeClr val="tx1"/>
                        </a:solidFill>
                      </a:endParaRPr>
                    </a:p>
                  </a:txBody>
                  <a:tcPr/>
                </a:tc>
              </a:tr>
              <a:tr h="600075">
                <a:tc>
                  <a:txBody>
                    <a:bodyPr/>
                    <a:lstStyle/>
                    <a:p>
                      <a:pPr algn="ctr"/>
                      <a:r>
                        <a:rPr lang="en-US" b="1" dirty="0" smtClean="0">
                          <a:solidFill>
                            <a:schemeClr val="tx1"/>
                          </a:solidFill>
                        </a:rPr>
                        <a:t>Gender Expression</a:t>
                      </a:r>
                    </a:p>
                  </a:txBody>
                  <a:tcPr/>
                </a:tc>
                <a:tc>
                  <a:txBody>
                    <a:bodyPr/>
                    <a:lstStyle/>
                    <a:p>
                      <a:pPr algn="ctr"/>
                      <a:r>
                        <a:rPr lang="en-US" b="1" dirty="0" smtClean="0">
                          <a:solidFill>
                            <a:schemeClr val="tx1"/>
                          </a:solidFill>
                        </a:rPr>
                        <a:t>Gender Identity</a:t>
                      </a:r>
                      <a:endParaRPr lang="en-US" b="1" dirty="0">
                        <a:solidFill>
                          <a:schemeClr val="tx1"/>
                        </a:solidFill>
                      </a:endParaRPr>
                    </a:p>
                  </a:txBody>
                  <a:tcPr/>
                </a:tc>
                <a:tc>
                  <a:txBody>
                    <a:bodyPr/>
                    <a:lstStyle/>
                    <a:p>
                      <a:pPr algn="ctr"/>
                      <a:r>
                        <a:rPr lang="en-US" b="1" dirty="0" smtClean="0">
                          <a:solidFill>
                            <a:schemeClr val="tx1"/>
                          </a:solidFill>
                        </a:rPr>
                        <a:t>Heterosexism</a:t>
                      </a:r>
                      <a:endParaRPr lang="en-US" b="1" dirty="0">
                        <a:solidFill>
                          <a:schemeClr val="tx1"/>
                        </a:solidFill>
                      </a:endParaRPr>
                    </a:p>
                  </a:txBody>
                  <a:tcPr/>
                </a:tc>
              </a:tr>
              <a:tr h="600075">
                <a:tc>
                  <a:txBody>
                    <a:bodyPr/>
                    <a:lstStyle/>
                    <a:p>
                      <a:pPr algn="ctr"/>
                      <a:r>
                        <a:rPr lang="en-US" b="1" dirty="0" smtClean="0">
                          <a:solidFill>
                            <a:schemeClr val="tx1"/>
                          </a:solidFill>
                        </a:rPr>
                        <a:t>Heterosexual Privilege</a:t>
                      </a:r>
                      <a:endParaRPr lang="en-US" b="1" dirty="0">
                        <a:solidFill>
                          <a:schemeClr val="tx1"/>
                        </a:solidFill>
                      </a:endParaRPr>
                    </a:p>
                  </a:txBody>
                  <a:tcPr/>
                </a:tc>
                <a:tc>
                  <a:txBody>
                    <a:bodyPr/>
                    <a:lstStyle/>
                    <a:p>
                      <a:pPr algn="ctr"/>
                      <a:r>
                        <a:rPr lang="en-US" b="1" dirty="0" smtClean="0">
                          <a:solidFill>
                            <a:schemeClr val="tx1"/>
                          </a:solidFill>
                        </a:rPr>
                        <a:t>Homosexual</a:t>
                      </a:r>
                      <a:endParaRPr lang="en-US" b="1" dirty="0">
                        <a:solidFill>
                          <a:schemeClr val="tx1"/>
                        </a:solidFill>
                      </a:endParaRPr>
                    </a:p>
                  </a:txBody>
                  <a:tcPr/>
                </a:tc>
                <a:tc>
                  <a:txBody>
                    <a:bodyPr/>
                    <a:lstStyle/>
                    <a:p>
                      <a:pPr algn="ctr"/>
                      <a:r>
                        <a:rPr lang="en-US" b="1" dirty="0" smtClean="0">
                          <a:solidFill>
                            <a:schemeClr val="tx1"/>
                          </a:solidFill>
                        </a:rPr>
                        <a:t>Passing</a:t>
                      </a:r>
                      <a:endParaRPr lang="en-US" b="1" dirty="0">
                        <a:solidFill>
                          <a:schemeClr val="tx1"/>
                        </a:solidFill>
                      </a:endParaRPr>
                    </a:p>
                  </a:txBody>
                  <a:tcPr/>
                </a:tc>
              </a:tr>
            </a:tbl>
          </a:graphicData>
        </a:graphic>
      </p:graphicFrame>
    </p:spTree>
    <p:extLst>
      <p:ext uri="{BB962C8B-B14F-4D97-AF65-F5344CB8AC3E}">
        <p14:creationId xmlns:p14="http://schemas.microsoft.com/office/powerpoint/2010/main" val="837263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Transgender Umbrella</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153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9184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Transgender</a:t>
            </a:r>
            <a:endParaRPr lang="en-US" dirty="0"/>
          </a:p>
        </p:txBody>
      </p:sp>
      <p:sp>
        <p:nvSpPr>
          <p:cNvPr id="3" name="Content Placeholder 2"/>
          <p:cNvSpPr>
            <a:spLocks noGrp="1"/>
          </p:cNvSpPr>
          <p:nvPr>
            <p:ph idx="1"/>
          </p:nvPr>
        </p:nvSpPr>
        <p:spPr/>
        <p:txBody>
          <a:bodyPr>
            <a:normAutofit/>
          </a:bodyPr>
          <a:lstStyle/>
          <a:p>
            <a:pPr lvl="0"/>
            <a:r>
              <a:rPr lang="en-US" dirty="0" err="1" smtClean="0"/>
              <a:t>Transgenders</a:t>
            </a:r>
            <a:r>
              <a:rPr lang="en-US" dirty="0" smtClean="0"/>
              <a:t> do not identify with their biological sex.</a:t>
            </a:r>
          </a:p>
          <a:p>
            <a:pPr lvl="0"/>
            <a:r>
              <a:rPr lang="en-US" dirty="0" smtClean="0"/>
              <a:t>Biologists find beyond male (XX) and female (XY) some are born with chromosomes XXY or XYY.</a:t>
            </a:r>
            <a:endParaRPr lang="en-US" dirty="0"/>
          </a:p>
          <a:p>
            <a:pPr lvl="0"/>
            <a:r>
              <a:rPr lang="en-US" dirty="0"/>
              <a:t>The term transgender is also used as an umbrella term for all “trans” people.</a:t>
            </a:r>
          </a:p>
          <a:p>
            <a:pPr lvl="1"/>
            <a:r>
              <a:rPr lang="en-US" sz="700" dirty="0" smtClean="0">
                <a:hlinkClick r:id="rId2"/>
              </a:rPr>
              <a:t>http</a:t>
            </a:r>
            <a:r>
              <a:rPr lang="en-US" sz="700" dirty="0">
                <a:hlinkClick r:id="rId2"/>
              </a:rPr>
              <a:t>://</a:t>
            </a:r>
            <a:r>
              <a:rPr lang="en-US" sz="700" dirty="0" smtClean="0">
                <a:hlinkClick r:id="rId2"/>
              </a:rPr>
              <a:t>transequality.org/Resources/NCTE_UnderstandingTrans.pdf</a:t>
            </a:r>
            <a:endParaRPr lang="en-US" sz="700" dirty="0" smtClean="0"/>
          </a:p>
          <a:p>
            <a:pPr marL="0" indent="0">
              <a:buNone/>
            </a:pPr>
            <a:endParaRPr lang="en-US" sz="1100" dirty="0"/>
          </a:p>
        </p:txBody>
      </p:sp>
    </p:spTree>
    <p:extLst>
      <p:ext uri="{BB962C8B-B14F-4D97-AF65-F5344CB8AC3E}">
        <p14:creationId xmlns:p14="http://schemas.microsoft.com/office/powerpoint/2010/main" val="1032286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Queer</a:t>
            </a:r>
            <a:endParaRPr lang="en-US" dirty="0"/>
          </a:p>
        </p:txBody>
      </p:sp>
      <p:sp>
        <p:nvSpPr>
          <p:cNvPr id="3" name="Content Placeholder 2"/>
          <p:cNvSpPr>
            <a:spLocks noGrp="1"/>
          </p:cNvSpPr>
          <p:nvPr>
            <p:ph idx="1"/>
          </p:nvPr>
        </p:nvSpPr>
        <p:spPr/>
        <p:txBody>
          <a:bodyPr>
            <a:normAutofit fontScale="92500"/>
          </a:bodyPr>
          <a:lstStyle/>
          <a:p>
            <a:r>
              <a:rPr lang="en-US" b="1" dirty="0" err="1"/>
              <a:t>Genderqueer</a:t>
            </a:r>
            <a:r>
              <a:rPr lang="en-US" dirty="0"/>
              <a:t> is most commonly used to describe a person who feels that his/her gender identity does not fit into the socially constructed "norms" associated with his/her biological sex. </a:t>
            </a:r>
            <a:endParaRPr lang="en-US" dirty="0" smtClean="0"/>
          </a:p>
          <a:p>
            <a:endParaRPr lang="en-US" dirty="0"/>
          </a:p>
          <a:p>
            <a:r>
              <a:rPr lang="en-US" dirty="0" err="1" smtClean="0"/>
              <a:t>Genderqueer</a:t>
            </a:r>
            <a:r>
              <a:rPr lang="en-US" dirty="0" smtClean="0"/>
              <a:t> </a:t>
            </a:r>
            <a:r>
              <a:rPr lang="en-US" dirty="0"/>
              <a:t>is an identity that falls anywhere between man/boy/male and woman/girl/female on the spectrum of gender identities</a:t>
            </a:r>
            <a:r>
              <a:rPr lang="en-US" dirty="0" smtClean="0"/>
              <a:t>.</a:t>
            </a:r>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1815020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World Professional Association for Transgender </a:t>
            </a:r>
            <a:r>
              <a:rPr lang="en-US" dirty="0" smtClean="0"/>
              <a:t>Health</a:t>
            </a:r>
            <a:endParaRPr lang="en-US" dirty="0"/>
          </a:p>
        </p:txBody>
      </p:sp>
      <p:sp>
        <p:nvSpPr>
          <p:cNvPr id="3" name="Content Placeholder 2"/>
          <p:cNvSpPr>
            <a:spLocks noGrp="1"/>
          </p:cNvSpPr>
          <p:nvPr>
            <p:ph idx="1"/>
          </p:nvPr>
        </p:nvSpPr>
        <p:spPr>
          <a:xfrm>
            <a:off x="457200" y="1600200"/>
            <a:ext cx="8229600" cy="5105400"/>
          </a:xfrm>
        </p:spPr>
        <p:txBody>
          <a:bodyPr>
            <a:normAutofit fontScale="62500" lnSpcReduction="20000"/>
          </a:bodyPr>
          <a:lstStyle/>
          <a:p>
            <a:r>
              <a:rPr lang="en-US" dirty="0" smtClean="0"/>
              <a:t>They set the guidelines called </a:t>
            </a:r>
            <a:r>
              <a:rPr lang="en-US" dirty="0"/>
              <a:t>the Standards of Care (SOC) and they outline a series of steps that people </a:t>
            </a:r>
            <a:r>
              <a:rPr lang="en-US" dirty="0" smtClean="0"/>
              <a:t>may take </a:t>
            </a:r>
            <a:r>
              <a:rPr lang="en-US" dirty="0"/>
              <a:t>to explore and complete gender transition</a:t>
            </a:r>
            <a:r>
              <a:rPr lang="en-US" dirty="0" smtClean="0"/>
              <a:t>.</a:t>
            </a:r>
          </a:p>
          <a:p>
            <a:pPr marL="0" indent="0">
              <a:buNone/>
            </a:pPr>
            <a:endParaRPr lang="en-US" dirty="0" smtClean="0"/>
          </a:p>
          <a:p>
            <a:r>
              <a:rPr lang="en-US" dirty="0" smtClean="0"/>
              <a:t>Counseling </a:t>
            </a:r>
            <a:r>
              <a:rPr lang="en-US" dirty="0"/>
              <a:t>with a mental health professional</a:t>
            </a:r>
          </a:p>
          <a:p>
            <a:r>
              <a:rPr lang="en-US" dirty="0" smtClean="0"/>
              <a:t>A </a:t>
            </a:r>
            <a:r>
              <a:rPr lang="en-US" dirty="0"/>
              <a:t>“real life” experience where an individual lives as the target gender for</a:t>
            </a:r>
          </a:p>
          <a:p>
            <a:pPr marL="0" indent="0">
              <a:buNone/>
            </a:pPr>
            <a:r>
              <a:rPr lang="en-US" dirty="0" smtClean="0"/>
              <a:t>	a </a:t>
            </a:r>
            <a:r>
              <a:rPr lang="en-US" dirty="0"/>
              <a:t>trial period</a:t>
            </a:r>
          </a:p>
          <a:p>
            <a:r>
              <a:rPr lang="en-US" dirty="0" smtClean="0"/>
              <a:t>Learning </a:t>
            </a:r>
            <a:r>
              <a:rPr lang="en-US" dirty="0"/>
              <a:t>about the available options and the effects of various medical</a:t>
            </a:r>
          </a:p>
          <a:p>
            <a:pPr marL="0" indent="0">
              <a:buNone/>
            </a:pPr>
            <a:r>
              <a:rPr lang="en-US" dirty="0" smtClean="0"/>
              <a:t>	treatments</a:t>
            </a:r>
            <a:endParaRPr lang="en-US" dirty="0"/>
          </a:p>
          <a:p>
            <a:r>
              <a:rPr lang="en-US" dirty="0" smtClean="0"/>
              <a:t>Communication </a:t>
            </a:r>
            <a:r>
              <a:rPr lang="en-US" dirty="0"/>
              <a:t>between the person’s therapist and physician indicating</a:t>
            </a:r>
          </a:p>
          <a:p>
            <a:pPr marL="0" indent="0">
              <a:buNone/>
            </a:pPr>
            <a:r>
              <a:rPr lang="en-US" dirty="0" smtClean="0"/>
              <a:t>	readiness </a:t>
            </a:r>
            <a:r>
              <a:rPr lang="en-US" dirty="0"/>
              <a:t>to begin medical treatment (usually in the form of a letter)</a:t>
            </a:r>
          </a:p>
          <a:p>
            <a:r>
              <a:rPr lang="en-US" dirty="0" smtClean="0"/>
              <a:t>Undergoing </a:t>
            </a:r>
            <a:r>
              <a:rPr lang="en-US" dirty="0"/>
              <a:t>hormone therapy</a:t>
            </a:r>
          </a:p>
          <a:p>
            <a:r>
              <a:rPr lang="en-US" dirty="0" smtClean="0"/>
              <a:t>Having </a:t>
            </a:r>
            <a:r>
              <a:rPr lang="en-US" dirty="0"/>
              <a:t>various surgeries to alter the face, chest and genitals to be more</a:t>
            </a:r>
          </a:p>
          <a:p>
            <a:pPr marL="0" indent="0">
              <a:buNone/>
            </a:pPr>
            <a:r>
              <a:rPr lang="en-US" dirty="0" smtClean="0"/>
              <a:t>	congruent </a:t>
            </a:r>
            <a:r>
              <a:rPr lang="en-US" dirty="0"/>
              <a:t>with the individual’s sense of self</a:t>
            </a:r>
            <a:endParaRPr lang="en-US" dirty="0" smtClean="0"/>
          </a:p>
          <a:p>
            <a:pPr marL="0" lvl="1" indent="0">
              <a:buNone/>
            </a:pPr>
            <a:endParaRPr lang="en-US" sz="700" dirty="0" smtClean="0">
              <a:hlinkClick r:id="rId2"/>
            </a:endParaRPr>
          </a:p>
          <a:p>
            <a:pPr marL="0" lvl="1" indent="0">
              <a:buNone/>
            </a:pPr>
            <a:endParaRPr lang="en-US" sz="700" dirty="0">
              <a:hlinkClick r:id="rId2"/>
            </a:endParaRPr>
          </a:p>
          <a:p>
            <a:pPr marL="0" lvl="1" indent="0">
              <a:buNone/>
            </a:pPr>
            <a:r>
              <a:rPr lang="en-US" sz="700" dirty="0" smtClean="0">
                <a:hlinkClick r:id="rId2"/>
              </a:rPr>
              <a:t> http</a:t>
            </a:r>
            <a:r>
              <a:rPr lang="en-US" sz="700" dirty="0">
                <a:hlinkClick r:id="rId2"/>
              </a:rPr>
              <a:t>://</a:t>
            </a:r>
            <a:r>
              <a:rPr lang="en-US" sz="700" dirty="0" smtClean="0">
                <a:hlinkClick r:id="rId2"/>
              </a:rPr>
              <a:t>transequality.org/Resources/NCTE_UnderstandingTrans.pdf</a:t>
            </a:r>
            <a:endParaRPr lang="en-US" sz="700" dirty="0"/>
          </a:p>
        </p:txBody>
      </p:sp>
    </p:spTree>
    <p:extLst>
      <p:ext uri="{BB962C8B-B14F-4D97-AF65-F5344CB8AC3E}">
        <p14:creationId xmlns:p14="http://schemas.microsoft.com/office/powerpoint/2010/main" val="3255723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Life Experience</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r>
              <a:rPr lang="en-US" dirty="0"/>
              <a:t>The act of fully adopting a new or evolving gender role for the events and </a:t>
            </a:r>
            <a:r>
              <a:rPr lang="en-US" dirty="0" smtClean="0"/>
              <a:t>processes of </a:t>
            </a:r>
            <a:r>
              <a:rPr lang="en-US" dirty="0"/>
              <a:t>everyday life is known as the real-life experience. The real-life experience is essential </a:t>
            </a:r>
            <a:r>
              <a:rPr lang="en-US" dirty="0" smtClean="0"/>
              <a:t>to the </a:t>
            </a:r>
            <a:r>
              <a:rPr lang="en-US" dirty="0"/>
              <a:t>transition process to the gender role that confirms with personal gender identity. </a:t>
            </a:r>
            <a:endParaRPr lang="en-US" dirty="0" smtClean="0"/>
          </a:p>
          <a:p>
            <a:pPr marL="0" indent="0">
              <a:buNone/>
            </a:pPr>
            <a:endParaRPr lang="en-US" dirty="0" smtClean="0"/>
          </a:p>
          <a:p>
            <a:r>
              <a:rPr lang="en-US" dirty="0" smtClean="0"/>
              <a:t>Professionals have </a:t>
            </a:r>
            <a:r>
              <a:rPr lang="en-US" dirty="0"/>
              <a:t>a responsibility to discuss these predictable consequences. These represent </a:t>
            </a:r>
            <a:r>
              <a:rPr lang="en-US" dirty="0" smtClean="0"/>
              <a:t>external reality </a:t>
            </a:r>
            <a:r>
              <a:rPr lang="en-US" dirty="0"/>
              <a:t>issues that must be confronted for success in the new gender role. This may be </a:t>
            </a:r>
            <a:r>
              <a:rPr lang="en-US" dirty="0" smtClean="0"/>
              <a:t>quite different </a:t>
            </a:r>
            <a:r>
              <a:rPr lang="en-US" dirty="0"/>
              <a:t>from the personal happiness in the new gender role that was imagined prior to </a:t>
            </a:r>
            <a:r>
              <a:rPr lang="en-US" dirty="0" smtClean="0"/>
              <a:t>the real </a:t>
            </a:r>
            <a:r>
              <a:rPr lang="en-US" dirty="0"/>
              <a:t>life experience.</a:t>
            </a:r>
          </a:p>
        </p:txBody>
      </p:sp>
    </p:spTree>
    <p:extLst>
      <p:ext uri="{BB962C8B-B14F-4D97-AF65-F5344CB8AC3E}">
        <p14:creationId xmlns:p14="http://schemas.microsoft.com/office/powerpoint/2010/main" val="882860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Parameters of the Real Life Experience</a:t>
            </a:r>
            <a:endParaRPr lang="en-US" dirty="0"/>
          </a:p>
        </p:txBody>
      </p:sp>
      <p:sp>
        <p:nvSpPr>
          <p:cNvPr id="3" name="Content Placeholder 2"/>
          <p:cNvSpPr>
            <a:spLocks noGrp="1"/>
          </p:cNvSpPr>
          <p:nvPr>
            <p:ph idx="1"/>
          </p:nvPr>
        </p:nvSpPr>
        <p:spPr>
          <a:xfrm>
            <a:off x="457200" y="1447800"/>
            <a:ext cx="8229600" cy="5029200"/>
          </a:xfrm>
        </p:spPr>
        <p:txBody>
          <a:bodyPr>
            <a:normAutofit fontScale="92500" lnSpcReduction="20000"/>
          </a:bodyPr>
          <a:lstStyle/>
          <a:p>
            <a:r>
              <a:rPr lang="en-US" dirty="0" smtClean="0"/>
              <a:t>When </a:t>
            </a:r>
            <a:r>
              <a:rPr lang="en-US" dirty="0"/>
              <a:t>clinicians assess the quality of a </a:t>
            </a:r>
            <a:r>
              <a:rPr lang="en-US" dirty="0" smtClean="0"/>
              <a:t>person's real-life </a:t>
            </a:r>
            <a:r>
              <a:rPr lang="en-US" dirty="0"/>
              <a:t>experience in the new gender role, the following abilities are reviewed:</a:t>
            </a:r>
          </a:p>
          <a:p>
            <a:pPr marL="0" indent="0">
              <a:buNone/>
            </a:pPr>
            <a:r>
              <a:rPr lang="en-US" dirty="0"/>
              <a:t>1. to maintain full or part-time employment</a:t>
            </a:r>
          </a:p>
          <a:p>
            <a:pPr marL="0" indent="0">
              <a:buNone/>
            </a:pPr>
            <a:r>
              <a:rPr lang="en-US" dirty="0"/>
              <a:t>2. to function as a student;</a:t>
            </a:r>
          </a:p>
          <a:p>
            <a:pPr marL="0" indent="0">
              <a:buNone/>
            </a:pPr>
            <a:r>
              <a:rPr lang="en-US" dirty="0"/>
              <a:t>3. to function in community-based volunteer activity;</a:t>
            </a:r>
          </a:p>
          <a:p>
            <a:pPr marL="0" indent="0">
              <a:buNone/>
            </a:pPr>
            <a:r>
              <a:rPr lang="en-US" dirty="0"/>
              <a:t>4. to undertake some combination of items 1-3</a:t>
            </a:r>
          </a:p>
          <a:p>
            <a:pPr marL="0" indent="0">
              <a:buNone/>
            </a:pPr>
            <a:r>
              <a:rPr lang="en-US" dirty="0"/>
              <a:t>5. to acquire a new (legal) first or last name</a:t>
            </a:r>
          </a:p>
          <a:p>
            <a:pPr marL="0" indent="0">
              <a:buNone/>
            </a:pPr>
            <a:r>
              <a:rPr lang="en-US" dirty="0"/>
              <a:t>6. to provide documentation that persons other than the therapist know that the </a:t>
            </a:r>
            <a:r>
              <a:rPr lang="en-US" dirty="0" smtClean="0"/>
              <a:t>patient functions </a:t>
            </a:r>
            <a:r>
              <a:rPr lang="en-US" dirty="0"/>
              <a:t>in the new gender role.</a:t>
            </a:r>
          </a:p>
        </p:txBody>
      </p:sp>
    </p:spTree>
    <p:extLst>
      <p:ext uri="{BB962C8B-B14F-4D97-AF65-F5344CB8AC3E}">
        <p14:creationId xmlns:p14="http://schemas.microsoft.com/office/powerpoint/2010/main" val="644647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 Treatment</a:t>
            </a:r>
            <a:endParaRPr lang="en-US" dirty="0"/>
          </a:p>
        </p:txBody>
      </p:sp>
      <p:sp>
        <p:nvSpPr>
          <p:cNvPr id="3" name="Content Placeholder 2"/>
          <p:cNvSpPr>
            <a:spLocks noGrp="1"/>
          </p:cNvSpPr>
          <p:nvPr>
            <p:ph idx="1"/>
          </p:nvPr>
        </p:nvSpPr>
        <p:spPr>
          <a:xfrm>
            <a:off x="457200" y="1600200"/>
            <a:ext cx="8610600" cy="5105400"/>
          </a:xfrm>
        </p:spPr>
        <p:txBody>
          <a:bodyPr>
            <a:normAutofit fontScale="70000" lnSpcReduction="20000"/>
          </a:bodyPr>
          <a:lstStyle/>
          <a:p>
            <a:r>
              <a:rPr lang="en-US" dirty="0"/>
              <a:t>Transsexual people may undergo hormone therapy. </a:t>
            </a:r>
            <a:r>
              <a:rPr lang="en-US" b="1" dirty="0" err="1"/>
              <a:t>Transwomen</a:t>
            </a:r>
            <a:r>
              <a:rPr lang="en-US" dirty="0"/>
              <a:t> may take </a:t>
            </a:r>
            <a:r>
              <a:rPr lang="en-US" dirty="0" smtClean="0"/>
              <a:t>estrogen and </a:t>
            </a:r>
            <a:r>
              <a:rPr lang="en-US" dirty="0"/>
              <a:t>related female hormones; </a:t>
            </a:r>
            <a:r>
              <a:rPr lang="en-US" b="1" dirty="0" err="1"/>
              <a:t>transmen</a:t>
            </a:r>
            <a:r>
              <a:rPr lang="en-US" dirty="0"/>
              <a:t> may take </a:t>
            </a:r>
            <a:r>
              <a:rPr lang="en-US" dirty="0" smtClean="0"/>
              <a:t>testosterone.</a:t>
            </a:r>
          </a:p>
          <a:p>
            <a:endParaRPr lang="en-US" dirty="0"/>
          </a:p>
          <a:p>
            <a:pPr lvl="1"/>
            <a:r>
              <a:rPr lang="en-US" dirty="0" smtClean="0"/>
              <a:t>Estrogen </a:t>
            </a:r>
            <a:r>
              <a:rPr lang="en-US" dirty="0"/>
              <a:t>for </a:t>
            </a:r>
            <a:r>
              <a:rPr lang="en-US" dirty="0" smtClean="0"/>
              <a:t>MTFs</a:t>
            </a:r>
          </a:p>
          <a:p>
            <a:pPr marL="0" indent="0">
              <a:buNone/>
            </a:pPr>
            <a:r>
              <a:rPr lang="en-US" dirty="0"/>
              <a:t>	</a:t>
            </a:r>
            <a:r>
              <a:rPr lang="en-US" dirty="0" smtClean="0"/>
              <a:t>	Softening </a:t>
            </a:r>
            <a:r>
              <a:rPr lang="en-US" dirty="0"/>
              <a:t>the skin</a:t>
            </a:r>
          </a:p>
          <a:p>
            <a:pPr marL="0" indent="0">
              <a:buNone/>
            </a:pPr>
            <a:r>
              <a:rPr lang="en-US" dirty="0"/>
              <a:t>	</a:t>
            </a:r>
            <a:r>
              <a:rPr lang="en-US" dirty="0" smtClean="0"/>
              <a:t>	Redistributing </a:t>
            </a:r>
            <a:r>
              <a:rPr lang="en-US" dirty="0"/>
              <a:t>body fat to a more feminine appearance</a:t>
            </a:r>
          </a:p>
          <a:p>
            <a:pPr marL="0" indent="0">
              <a:buNone/>
            </a:pPr>
            <a:r>
              <a:rPr lang="en-US" dirty="0"/>
              <a:t>	</a:t>
            </a:r>
            <a:r>
              <a:rPr lang="en-US" dirty="0" smtClean="0"/>
              <a:t>	Reducing </a:t>
            </a:r>
            <a:r>
              <a:rPr lang="en-US" dirty="0"/>
              <a:t>some body hair</a:t>
            </a:r>
          </a:p>
          <a:p>
            <a:pPr marL="0" indent="0">
              <a:buNone/>
            </a:pPr>
            <a:endParaRPr lang="en-US" dirty="0" smtClean="0"/>
          </a:p>
          <a:p>
            <a:pPr lvl="1"/>
            <a:r>
              <a:rPr lang="en-US" dirty="0" smtClean="0"/>
              <a:t>Testosterone </a:t>
            </a:r>
            <a:r>
              <a:rPr lang="en-US" dirty="0"/>
              <a:t>for FTMs</a:t>
            </a:r>
          </a:p>
          <a:p>
            <a:pPr marL="0" indent="0">
              <a:buNone/>
            </a:pPr>
            <a:r>
              <a:rPr lang="en-US" dirty="0"/>
              <a:t>	</a:t>
            </a:r>
            <a:r>
              <a:rPr lang="en-US" dirty="0" smtClean="0"/>
              <a:t>	Lowering </a:t>
            </a:r>
            <a:r>
              <a:rPr lang="en-US" dirty="0"/>
              <a:t>the voice</a:t>
            </a:r>
          </a:p>
          <a:p>
            <a:pPr marL="0" indent="0">
              <a:buNone/>
            </a:pPr>
            <a:r>
              <a:rPr lang="en-US" dirty="0"/>
              <a:t>	</a:t>
            </a:r>
            <a:r>
              <a:rPr lang="en-US" dirty="0" smtClean="0"/>
              <a:t>	Causing </a:t>
            </a:r>
            <a:r>
              <a:rPr lang="en-US" dirty="0"/>
              <a:t>the growth of body and facial hair</a:t>
            </a:r>
          </a:p>
          <a:p>
            <a:pPr marL="0" indent="0">
              <a:buNone/>
            </a:pPr>
            <a:r>
              <a:rPr lang="en-US" dirty="0"/>
              <a:t>	</a:t>
            </a:r>
            <a:r>
              <a:rPr lang="en-US" dirty="0" smtClean="0"/>
              <a:t>	Redistributing </a:t>
            </a:r>
            <a:r>
              <a:rPr lang="en-US" dirty="0"/>
              <a:t>body fat to a more masculine </a:t>
            </a:r>
            <a:r>
              <a:rPr lang="en-US" dirty="0" smtClean="0"/>
              <a:t>appearance</a:t>
            </a:r>
          </a:p>
          <a:p>
            <a:pPr marL="0" indent="0">
              <a:buNone/>
            </a:pPr>
            <a:r>
              <a:rPr lang="en-US" dirty="0"/>
              <a:t>	</a:t>
            </a:r>
            <a:r>
              <a:rPr lang="en-US" dirty="0" smtClean="0"/>
              <a:t>	Causing </a:t>
            </a:r>
            <a:r>
              <a:rPr lang="en-US" dirty="0"/>
              <a:t>the menstrual cycle to </a:t>
            </a:r>
            <a:r>
              <a:rPr lang="en-US" dirty="0" smtClean="0"/>
              <a:t>end</a:t>
            </a:r>
          </a:p>
          <a:p>
            <a:pPr marL="0" lvl="1" indent="0">
              <a:buNone/>
            </a:pPr>
            <a:r>
              <a:rPr lang="en-US" sz="700" dirty="0">
                <a:hlinkClick r:id="rId2"/>
              </a:rPr>
              <a:t>http://transequality.org/Resources/NCTE_UnderstandingTrans.pdf</a:t>
            </a:r>
            <a:endParaRPr lang="en-US" sz="700" dirty="0"/>
          </a:p>
          <a:p>
            <a:pPr marL="0" indent="0">
              <a:buNone/>
            </a:pPr>
            <a:endParaRPr lang="en-US" dirty="0"/>
          </a:p>
        </p:txBody>
      </p:sp>
    </p:spTree>
    <p:extLst>
      <p:ext uri="{BB962C8B-B14F-4D97-AF65-F5344CB8AC3E}">
        <p14:creationId xmlns:p14="http://schemas.microsoft.com/office/powerpoint/2010/main" val="2469170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Intersexual Bodies: </a:t>
            </a:r>
            <a:br>
              <a:rPr lang="en-US" dirty="0"/>
            </a:br>
            <a:r>
              <a:rPr lang="en-US" dirty="0"/>
              <a:t>The Herm, </a:t>
            </a:r>
            <a:r>
              <a:rPr lang="en-US" dirty="0" err="1"/>
              <a:t>Merm</a:t>
            </a:r>
            <a:r>
              <a:rPr lang="en-US" dirty="0"/>
              <a:t> and </a:t>
            </a:r>
            <a:r>
              <a:rPr lang="en-US" dirty="0" err="1"/>
              <a:t>Ferm</a:t>
            </a:r>
            <a:endParaRPr lang="en-US" dirty="0"/>
          </a:p>
        </p:txBody>
      </p:sp>
      <p:sp>
        <p:nvSpPr>
          <p:cNvPr id="3" name="Content Placeholder 2"/>
          <p:cNvSpPr>
            <a:spLocks noGrp="1"/>
          </p:cNvSpPr>
          <p:nvPr>
            <p:ph idx="1"/>
          </p:nvPr>
        </p:nvSpPr>
        <p:spPr>
          <a:xfrm>
            <a:off x="457200" y="1600200"/>
            <a:ext cx="8229600" cy="5105400"/>
          </a:xfrm>
        </p:spPr>
        <p:txBody>
          <a:bodyPr>
            <a:normAutofit fontScale="47500" lnSpcReduction="20000"/>
          </a:bodyPr>
          <a:lstStyle/>
          <a:p>
            <a:r>
              <a:rPr lang="en-US" dirty="0" smtClean="0"/>
              <a:t>Intersex Society of </a:t>
            </a:r>
            <a:r>
              <a:rPr lang="en-US" dirty="0"/>
              <a:t>North </a:t>
            </a:r>
            <a:r>
              <a:rPr lang="en-US" dirty="0" smtClean="0"/>
              <a:t>America</a:t>
            </a:r>
          </a:p>
          <a:p>
            <a:pPr lvl="1"/>
            <a:r>
              <a:rPr lang="en-US" b="1" dirty="0"/>
              <a:t>Mission:</a:t>
            </a:r>
            <a:r>
              <a:rPr lang="en-US" dirty="0"/>
              <a:t> The Intersex Society of North America (ISNA) is devoted to systemic change to end </a:t>
            </a:r>
            <a:r>
              <a:rPr lang="en-US" dirty="0" smtClean="0"/>
              <a:t>shame, secrecy, and unwanted genital surgeries people </a:t>
            </a:r>
            <a:r>
              <a:rPr lang="en-US" dirty="0"/>
              <a:t>born with an anatomy that someone decided </a:t>
            </a:r>
            <a:r>
              <a:rPr lang="en-US" dirty="0" smtClean="0"/>
              <a:t>is not standard for male of female.</a:t>
            </a:r>
            <a:endParaRPr lang="en-US" dirty="0"/>
          </a:p>
          <a:p>
            <a:pPr marL="0" indent="0">
              <a:buNone/>
            </a:pPr>
            <a:r>
              <a:rPr lang="en-US" dirty="0" smtClean="0"/>
              <a:t>	</a:t>
            </a:r>
            <a:r>
              <a:rPr lang="en-US" dirty="0">
                <a:hlinkClick r:id="rId2"/>
              </a:rPr>
              <a:t> </a:t>
            </a:r>
            <a:r>
              <a:rPr lang="en-US" b="1" dirty="0">
                <a:hlinkClick r:id="rId2"/>
              </a:rPr>
              <a:t>http://www.isna.org/</a:t>
            </a:r>
            <a:endParaRPr lang="en-US" dirty="0"/>
          </a:p>
          <a:p>
            <a:pPr marL="0" indent="0">
              <a:buNone/>
            </a:pPr>
            <a:endParaRPr lang="en-US" dirty="0"/>
          </a:p>
          <a:p>
            <a:r>
              <a:rPr lang="en-US" dirty="0" smtClean="0"/>
              <a:t>“</a:t>
            </a:r>
            <a:r>
              <a:rPr lang="en-US" b="1" dirty="0"/>
              <a:t>Hermaphrodites</a:t>
            </a:r>
            <a:r>
              <a:rPr lang="en-US" dirty="0"/>
              <a:t>, </a:t>
            </a:r>
            <a:r>
              <a:rPr lang="en-US" dirty="0" smtClean="0"/>
              <a:t>(the “herms”), </a:t>
            </a:r>
            <a:r>
              <a:rPr lang="en-US" dirty="0"/>
              <a:t>who possess one testis and one ovary (the sperm- and egg-producing vessels, or gonads).</a:t>
            </a:r>
          </a:p>
          <a:p>
            <a:endParaRPr lang="en-US" dirty="0"/>
          </a:p>
          <a:p>
            <a:r>
              <a:rPr lang="en-US" dirty="0"/>
              <a:t>The </a:t>
            </a:r>
            <a:r>
              <a:rPr lang="en-US" b="1" dirty="0"/>
              <a:t>male</a:t>
            </a:r>
            <a:r>
              <a:rPr lang="en-US" dirty="0"/>
              <a:t> </a:t>
            </a:r>
            <a:r>
              <a:rPr lang="en-US" b="1" dirty="0" err="1"/>
              <a:t>pseudohermaphrodites</a:t>
            </a:r>
            <a:r>
              <a:rPr lang="en-US" dirty="0"/>
              <a:t> (the "</a:t>
            </a:r>
            <a:r>
              <a:rPr lang="en-US" dirty="0" err="1"/>
              <a:t>merms</a:t>
            </a:r>
            <a:r>
              <a:rPr lang="en-US" dirty="0"/>
              <a:t>"), who have testes and some aspects of the female genitalia but no ovaries.</a:t>
            </a:r>
          </a:p>
          <a:p>
            <a:endParaRPr lang="en-US" dirty="0"/>
          </a:p>
          <a:p>
            <a:r>
              <a:rPr lang="en-US" dirty="0"/>
              <a:t>The </a:t>
            </a:r>
            <a:r>
              <a:rPr lang="en-US" b="1" dirty="0"/>
              <a:t>female </a:t>
            </a:r>
            <a:r>
              <a:rPr lang="en-US" b="1" dirty="0" err="1"/>
              <a:t>pseudohermaphrodites</a:t>
            </a:r>
            <a:r>
              <a:rPr lang="en-US" b="1" dirty="0"/>
              <a:t> </a:t>
            </a:r>
            <a:r>
              <a:rPr lang="en-US" dirty="0"/>
              <a:t>(the "</a:t>
            </a:r>
            <a:r>
              <a:rPr lang="en-US" dirty="0" err="1"/>
              <a:t>ferms</a:t>
            </a:r>
            <a:r>
              <a:rPr lang="en-US" dirty="0"/>
              <a:t>"), who have ovaries and some aspects of the male genitalia but lack testes. </a:t>
            </a:r>
            <a:endParaRPr lang="en-US" dirty="0" smtClean="0"/>
          </a:p>
          <a:p>
            <a:pPr marL="0" indent="0">
              <a:buNone/>
            </a:pPr>
            <a:endParaRPr lang="en-US" dirty="0"/>
          </a:p>
          <a:p>
            <a:r>
              <a:rPr lang="en-US" dirty="0"/>
              <a:t>4% of births are </a:t>
            </a:r>
            <a:r>
              <a:rPr lang="en-US" dirty="0" smtClean="0"/>
              <a:t>intersexual</a:t>
            </a:r>
          </a:p>
          <a:p>
            <a:pPr marL="0" indent="0">
              <a:buNone/>
            </a:pPr>
            <a:endParaRPr lang="en-US" dirty="0" smtClean="0"/>
          </a:p>
          <a:p>
            <a:r>
              <a:rPr lang="en-US" dirty="0" smtClean="0"/>
              <a:t>Females XX and males XY chromosomes</a:t>
            </a:r>
          </a:p>
          <a:p>
            <a:pPr marL="0" indent="0">
              <a:buNone/>
            </a:pPr>
            <a:endParaRPr lang="en-US" dirty="0" smtClean="0"/>
          </a:p>
          <a:p>
            <a:pPr marL="0" indent="0">
              <a:buNone/>
            </a:pPr>
            <a:endParaRPr lang="en-US" dirty="0"/>
          </a:p>
          <a:p>
            <a:pPr marL="0" indent="0">
              <a:buNone/>
            </a:pPr>
            <a:endParaRPr lang="en-US" dirty="0"/>
          </a:p>
          <a:p>
            <a:pPr marL="0" indent="0">
              <a:buNone/>
            </a:pPr>
            <a:r>
              <a:rPr lang="en-US" sz="1800" b="1" dirty="0"/>
              <a:t>From The Five Sexes: Why Male and Female Are Not Enough</a:t>
            </a:r>
          </a:p>
          <a:p>
            <a:pPr marL="0" indent="0">
              <a:buNone/>
            </a:pPr>
            <a:r>
              <a:rPr lang="en-US" sz="1800" b="1" dirty="0"/>
              <a:t>By Anne </a:t>
            </a:r>
            <a:r>
              <a:rPr lang="en-US" sz="1800" b="1" dirty="0" err="1"/>
              <a:t>Fausto</a:t>
            </a:r>
            <a:r>
              <a:rPr lang="en-US" sz="1800" b="1" dirty="0"/>
              <a:t>-Sterling</a:t>
            </a:r>
          </a:p>
          <a:p>
            <a:pPr marL="0" indent="0">
              <a:buNone/>
            </a:pPr>
            <a:r>
              <a:rPr lang="en-US" sz="1800" b="1" dirty="0"/>
              <a:t>The Sciences March/April 1993, p. 20-24</a:t>
            </a:r>
          </a:p>
          <a:p>
            <a:endParaRPr lang="en-US" dirty="0"/>
          </a:p>
        </p:txBody>
      </p:sp>
    </p:spTree>
    <p:extLst>
      <p:ext uri="{BB962C8B-B14F-4D97-AF65-F5344CB8AC3E}">
        <p14:creationId xmlns:p14="http://schemas.microsoft.com/office/powerpoint/2010/main" val="81132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taneo BT" panose="03020802040502060804" pitchFamily="66" charset="0"/>
              </a:rPr>
              <a:t>Asexuality</a:t>
            </a:r>
            <a:endParaRPr lang="en-US" b="1" dirty="0">
              <a:latin typeface="Cataneo BT" panose="03020802040502060804" pitchFamily="66" charset="0"/>
            </a:endParaRPr>
          </a:p>
        </p:txBody>
      </p:sp>
      <p:sp>
        <p:nvSpPr>
          <p:cNvPr id="3" name="Content Placeholder 2"/>
          <p:cNvSpPr>
            <a:spLocks noGrp="1"/>
          </p:cNvSpPr>
          <p:nvPr>
            <p:ph idx="1"/>
          </p:nvPr>
        </p:nvSpPr>
        <p:spPr>
          <a:xfrm>
            <a:off x="457200" y="1295400"/>
            <a:ext cx="8229600" cy="5486400"/>
          </a:xfrm>
        </p:spPr>
        <p:txBody>
          <a:bodyPr>
            <a:normAutofit fontScale="47500" lnSpcReduction="20000"/>
          </a:bodyPr>
          <a:lstStyle/>
          <a:p>
            <a:pPr marL="0" indent="0" algn="ctr">
              <a:buNone/>
            </a:pPr>
            <a:r>
              <a:rPr lang="en-US" dirty="0">
                <a:latin typeface="Cataneo BT" panose="03020802040502060804" pitchFamily="66" charset="0"/>
              </a:rPr>
              <a:t>I am asexual. </a:t>
            </a:r>
          </a:p>
          <a:p>
            <a:pPr marL="0" indent="0" algn="ctr">
              <a:buNone/>
            </a:pPr>
            <a:r>
              <a:rPr lang="en-US" dirty="0">
                <a:latin typeface="Cataneo BT" panose="03020802040502060804" pitchFamily="66" charset="0"/>
              </a:rPr>
              <a:t>I don’t feel sexually attracted to anyone. </a:t>
            </a:r>
          </a:p>
          <a:p>
            <a:pPr marL="0" indent="0" algn="ctr">
              <a:buNone/>
            </a:pPr>
            <a:r>
              <a:rPr lang="en-US" dirty="0">
                <a:latin typeface="Cataneo BT" panose="03020802040502060804" pitchFamily="66" charset="0"/>
              </a:rPr>
              <a:t>Not men. Not women. </a:t>
            </a:r>
          </a:p>
          <a:p>
            <a:pPr marL="0" indent="0" algn="ctr">
              <a:buNone/>
            </a:pPr>
            <a:r>
              <a:rPr lang="en-US" i="1" dirty="0">
                <a:latin typeface="Cataneo BT" panose="03020802040502060804" pitchFamily="66" charset="0"/>
              </a:rPr>
              <a:t>That’s all it is. </a:t>
            </a:r>
            <a:endParaRPr lang="en-US" dirty="0">
              <a:latin typeface="Cataneo BT" panose="03020802040502060804" pitchFamily="66" charset="0"/>
            </a:endParaRPr>
          </a:p>
          <a:p>
            <a:pPr marL="0" indent="0" algn="ctr">
              <a:buNone/>
            </a:pPr>
            <a:r>
              <a:rPr lang="en-US" dirty="0">
                <a:latin typeface="Cataneo BT" panose="03020802040502060804" pitchFamily="66" charset="0"/>
              </a:rPr>
              <a:t>I’m not gay. </a:t>
            </a:r>
          </a:p>
          <a:p>
            <a:pPr marL="0" indent="0" algn="ctr">
              <a:buNone/>
            </a:pPr>
            <a:r>
              <a:rPr lang="en-US" dirty="0">
                <a:latin typeface="Cataneo BT" panose="03020802040502060804" pitchFamily="66" charset="0"/>
              </a:rPr>
              <a:t>I’m not straight. </a:t>
            </a:r>
          </a:p>
          <a:p>
            <a:pPr marL="0" indent="0" algn="ctr">
              <a:buNone/>
            </a:pPr>
            <a:r>
              <a:rPr lang="en-US" dirty="0">
                <a:latin typeface="Cataneo BT" panose="03020802040502060804" pitchFamily="66" charset="0"/>
              </a:rPr>
              <a:t>I’m not bi. </a:t>
            </a:r>
          </a:p>
          <a:p>
            <a:pPr marL="0" indent="0" algn="ctr">
              <a:buNone/>
            </a:pPr>
            <a:r>
              <a:rPr lang="en-US" i="1" dirty="0">
                <a:latin typeface="Cataneo BT" panose="03020802040502060804" pitchFamily="66" charset="0"/>
              </a:rPr>
              <a:t>I’m none of the above. </a:t>
            </a:r>
            <a:endParaRPr lang="en-US" dirty="0">
              <a:latin typeface="Cataneo BT" panose="03020802040502060804" pitchFamily="66" charset="0"/>
            </a:endParaRPr>
          </a:p>
          <a:p>
            <a:pPr marL="0" indent="0" algn="ctr">
              <a:buNone/>
            </a:pPr>
            <a:r>
              <a:rPr lang="en-US" dirty="0">
                <a:latin typeface="Cataneo BT" panose="03020802040502060804" pitchFamily="66" charset="0"/>
              </a:rPr>
              <a:t>Asexuality is real. </a:t>
            </a:r>
          </a:p>
          <a:p>
            <a:pPr marL="0" indent="0" algn="ctr">
              <a:buNone/>
            </a:pPr>
            <a:r>
              <a:rPr lang="en-US" dirty="0">
                <a:latin typeface="Cataneo BT" panose="03020802040502060804" pitchFamily="66" charset="0"/>
              </a:rPr>
              <a:t>It’s not fake. </a:t>
            </a:r>
          </a:p>
          <a:p>
            <a:pPr marL="0" indent="0" algn="ctr">
              <a:buNone/>
            </a:pPr>
            <a:r>
              <a:rPr lang="en-US" dirty="0">
                <a:latin typeface="Cataneo BT" panose="03020802040502060804" pitchFamily="66" charset="0"/>
              </a:rPr>
              <a:t>It’s not a hormone problem. </a:t>
            </a:r>
          </a:p>
          <a:p>
            <a:pPr marL="0" indent="0" algn="ctr">
              <a:buNone/>
            </a:pPr>
            <a:r>
              <a:rPr lang="en-US" dirty="0">
                <a:latin typeface="Cataneo BT" panose="03020802040502060804" pitchFamily="66" charset="0"/>
              </a:rPr>
              <a:t>It’s not a way of running from a bad relationship. </a:t>
            </a:r>
          </a:p>
          <a:p>
            <a:pPr marL="0" indent="0" algn="ctr">
              <a:buNone/>
            </a:pPr>
            <a:r>
              <a:rPr lang="en-US" dirty="0">
                <a:latin typeface="Cataneo BT" panose="03020802040502060804" pitchFamily="66" charset="0"/>
              </a:rPr>
              <a:t>It’s not a physical condition. </a:t>
            </a:r>
          </a:p>
          <a:p>
            <a:pPr marL="0" indent="0" algn="ctr">
              <a:buNone/>
            </a:pPr>
            <a:r>
              <a:rPr lang="en-US" dirty="0">
                <a:latin typeface="Cataneo BT" panose="03020802040502060804" pitchFamily="66" charset="0"/>
              </a:rPr>
              <a:t>It’s not an attention grab. </a:t>
            </a:r>
          </a:p>
          <a:p>
            <a:pPr marL="0" indent="0" algn="ctr">
              <a:buNone/>
            </a:pPr>
            <a:r>
              <a:rPr lang="en-US" dirty="0">
                <a:latin typeface="Cataneo BT" panose="03020802040502060804" pitchFamily="66" charset="0"/>
              </a:rPr>
              <a:t>It’s not an inability to have sex. </a:t>
            </a:r>
          </a:p>
          <a:p>
            <a:pPr marL="0" indent="0" algn="ctr">
              <a:buNone/>
            </a:pPr>
            <a:r>
              <a:rPr lang="en-US" dirty="0">
                <a:latin typeface="Cataneo BT" panose="03020802040502060804" pitchFamily="66" charset="0"/>
              </a:rPr>
              <a:t>It’s not an inability to love. </a:t>
            </a:r>
          </a:p>
          <a:p>
            <a:pPr marL="0" indent="0" algn="ctr">
              <a:buNone/>
            </a:pPr>
            <a:r>
              <a:rPr lang="en-US" dirty="0">
                <a:latin typeface="Cataneo BT" panose="03020802040502060804" pitchFamily="66" charset="0"/>
              </a:rPr>
              <a:t>It’s not some way to be “special”. </a:t>
            </a:r>
          </a:p>
          <a:p>
            <a:pPr marL="0" indent="0" algn="ctr">
              <a:buNone/>
            </a:pPr>
            <a:r>
              <a:rPr lang="en-US" dirty="0">
                <a:latin typeface="Cataneo BT" panose="03020802040502060804" pitchFamily="66" charset="0"/>
              </a:rPr>
              <a:t>I don’t care if you have sex. </a:t>
            </a:r>
          </a:p>
          <a:p>
            <a:pPr marL="0" indent="0" algn="ctr">
              <a:buNone/>
            </a:pPr>
            <a:r>
              <a:rPr lang="en-US" dirty="0">
                <a:latin typeface="Cataneo BT" panose="03020802040502060804" pitchFamily="66" charset="0"/>
              </a:rPr>
              <a:t>I don’t care if you don’t. </a:t>
            </a:r>
          </a:p>
          <a:p>
            <a:pPr marL="0" indent="0" algn="ctr">
              <a:buNone/>
            </a:pPr>
            <a:r>
              <a:rPr lang="en-US" dirty="0">
                <a:latin typeface="Cataneo BT" panose="03020802040502060804" pitchFamily="66" charset="0"/>
              </a:rPr>
              <a:t>I don’t want to shame you. </a:t>
            </a:r>
          </a:p>
          <a:p>
            <a:pPr marL="0" indent="0" algn="ctr">
              <a:buNone/>
            </a:pPr>
            <a:r>
              <a:rPr lang="en-US" dirty="0">
                <a:latin typeface="Cataneo BT" panose="03020802040502060804" pitchFamily="66" charset="0"/>
              </a:rPr>
              <a:t>I don’t want to convert you. </a:t>
            </a:r>
          </a:p>
          <a:p>
            <a:pPr marL="0" indent="0" algn="ctr">
              <a:buNone/>
            </a:pPr>
            <a:r>
              <a:rPr lang="en-US" dirty="0">
                <a:latin typeface="Cataneo BT" panose="03020802040502060804" pitchFamily="66" charset="0"/>
              </a:rPr>
              <a:t>I don’t want to recruit you. </a:t>
            </a:r>
          </a:p>
          <a:p>
            <a:pPr marL="0" indent="0" algn="ctr">
              <a:buNone/>
            </a:pPr>
            <a:r>
              <a:rPr lang="en-US" i="1" dirty="0">
                <a:latin typeface="Cataneo BT" panose="03020802040502060804" pitchFamily="66" charset="0"/>
              </a:rPr>
              <a:t>I just want you to understand me. </a:t>
            </a:r>
            <a:endParaRPr lang="en-US" dirty="0">
              <a:latin typeface="Cataneo BT" panose="03020802040502060804" pitchFamily="66" charset="0"/>
            </a:endParaRPr>
          </a:p>
        </p:txBody>
      </p:sp>
    </p:spTree>
    <p:extLst>
      <p:ext uri="{BB962C8B-B14F-4D97-AF65-F5344CB8AC3E}">
        <p14:creationId xmlns:p14="http://schemas.microsoft.com/office/powerpoint/2010/main" val="1797282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LGBPTTQQIIAA</a:t>
            </a:r>
            <a:endParaRPr lang="en-US" dirty="0"/>
          </a:p>
        </p:txBody>
      </p:sp>
      <p:sp>
        <p:nvSpPr>
          <p:cNvPr id="3" name="Content Placeholder 2"/>
          <p:cNvSpPr>
            <a:spLocks noGrp="1"/>
          </p:cNvSpPr>
          <p:nvPr>
            <p:ph idx="1"/>
          </p:nvPr>
        </p:nvSpPr>
        <p:spPr>
          <a:xfrm>
            <a:off x="457200" y="1219200"/>
            <a:ext cx="8229600" cy="5638800"/>
          </a:xfrm>
        </p:spPr>
        <p:txBody>
          <a:bodyPr>
            <a:normAutofit fontScale="92500" lnSpcReduction="20000"/>
          </a:bodyPr>
          <a:lstStyle/>
          <a:p>
            <a:r>
              <a:rPr lang="en-US" sz="2400" dirty="0" smtClean="0"/>
              <a:t>Any </a:t>
            </a:r>
            <a:r>
              <a:rPr lang="en-US" sz="2400" dirty="0"/>
              <a:t>combination of letters attempting to represent all the identities in the queer </a:t>
            </a:r>
            <a:r>
              <a:rPr lang="en-US" sz="2400" dirty="0" smtClean="0"/>
              <a:t>community represents:</a:t>
            </a:r>
          </a:p>
          <a:p>
            <a:pPr lvl="1"/>
            <a:r>
              <a:rPr lang="en-US" b="1" dirty="0" smtClean="0"/>
              <a:t>L</a:t>
            </a:r>
            <a:r>
              <a:rPr lang="en-US" dirty="0" smtClean="0"/>
              <a:t>esbian</a:t>
            </a:r>
          </a:p>
          <a:p>
            <a:pPr lvl="1"/>
            <a:r>
              <a:rPr lang="en-US" b="1" dirty="0" smtClean="0"/>
              <a:t>G</a:t>
            </a:r>
            <a:r>
              <a:rPr lang="en-US" dirty="0" smtClean="0"/>
              <a:t>ay</a:t>
            </a:r>
          </a:p>
          <a:p>
            <a:pPr lvl="1"/>
            <a:r>
              <a:rPr lang="en-US" b="1" dirty="0" smtClean="0"/>
              <a:t>B</a:t>
            </a:r>
            <a:r>
              <a:rPr lang="en-US" dirty="0" smtClean="0"/>
              <a:t>isexual</a:t>
            </a:r>
          </a:p>
          <a:p>
            <a:pPr lvl="1"/>
            <a:r>
              <a:rPr lang="en-US" b="1" dirty="0" smtClean="0"/>
              <a:t>P</a:t>
            </a:r>
            <a:r>
              <a:rPr lang="en-US" dirty="0" smtClean="0"/>
              <a:t>ansexual</a:t>
            </a:r>
          </a:p>
          <a:p>
            <a:pPr lvl="1"/>
            <a:r>
              <a:rPr lang="en-US" b="1" dirty="0" smtClean="0"/>
              <a:t>T</a:t>
            </a:r>
            <a:r>
              <a:rPr lang="en-US" dirty="0" smtClean="0"/>
              <a:t>ransgender</a:t>
            </a:r>
          </a:p>
          <a:p>
            <a:pPr lvl="1"/>
            <a:r>
              <a:rPr lang="en-US" b="1" dirty="0" smtClean="0"/>
              <a:t>T</a:t>
            </a:r>
            <a:r>
              <a:rPr lang="en-US" dirty="0" smtClean="0"/>
              <a:t>ranssexual</a:t>
            </a:r>
          </a:p>
          <a:p>
            <a:pPr lvl="1"/>
            <a:r>
              <a:rPr lang="en-US" b="1" dirty="0" smtClean="0"/>
              <a:t>Q</a:t>
            </a:r>
            <a:r>
              <a:rPr lang="en-US" dirty="0" smtClean="0"/>
              <a:t>ueer</a:t>
            </a:r>
          </a:p>
          <a:p>
            <a:pPr lvl="1"/>
            <a:r>
              <a:rPr lang="en-US" b="1" dirty="0" smtClean="0"/>
              <a:t>Q</a:t>
            </a:r>
            <a:r>
              <a:rPr lang="en-US" dirty="0" smtClean="0"/>
              <a:t>uestioning</a:t>
            </a:r>
          </a:p>
          <a:p>
            <a:pPr lvl="1"/>
            <a:r>
              <a:rPr lang="en-US" b="1" dirty="0" smtClean="0"/>
              <a:t>I</a:t>
            </a:r>
            <a:r>
              <a:rPr lang="en-US" dirty="0" smtClean="0"/>
              <a:t>ntersex</a:t>
            </a:r>
            <a:r>
              <a:rPr lang="en-US" dirty="0"/>
              <a:t>, </a:t>
            </a:r>
            <a:endParaRPr lang="en-US" dirty="0" smtClean="0"/>
          </a:p>
          <a:p>
            <a:pPr lvl="1"/>
            <a:r>
              <a:rPr lang="en-US" b="1" dirty="0" err="1" smtClean="0"/>
              <a:t>I</a:t>
            </a:r>
            <a:r>
              <a:rPr lang="en-US" dirty="0" err="1" smtClean="0"/>
              <a:t>ntergender</a:t>
            </a:r>
            <a:endParaRPr lang="en-US" dirty="0" smtClean="0"/>
          </a:p>
          <a:p>
            <a:pPr lvl="1"/>
            <a:r>
              <a:rPr lang="en-US" b="1" dirty="0" smtClean="0"/>
              <a:t>A</a:t>
            </a:r>
            <a:r>
              <a:rPr lang="en-US" dirty="0" smtClean="0"/>
              <a:t>sexual</a:t>
            </a:r>
            <a:r>
              <a:rPr lang="en-US" dirty="0"/>
              <a:t>, </a:t>
            </a:r>
            <a:endParaRPr lang="en-US" dirty="0" smtClean="0"/>
          </a:p>
          <a:p>
            <a:pPr lvl="1"/>
            <a:r>
              <a:rPr lang="en-US" b="1" dirty="0" smtClean="0"/>
              <a:t>A</a:t>
            </a:r>
            <a:r>
              <a:rPr lang="en-US" dirty="0" smtClean="0"/>
              <a:t>lly</a:t>
            </a:r>
            <a:endParaRPr lang="en-US" dirty="0"/>
          </a:p>
        </p:txBody>
      </p:sp>
    </p:spTree>
    <p:extLst>
      <p:ext uri="{BB962C8B-B14F-4D97-AF65-F5344CB8AC3E}">
        <p14:creationId xmlns:p14="http://schemas.microsoft.com/office/powerpoint/2010/main" val="425242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Sexual Orientations</a:t>
            </a:r>
            <a:endParaRPr lang="en-US" dirty="0"/>
          </a:p>
        </p:txBody>
      </p:sp>
      <p:pic>
        <p:nvPicPr>
          <p:cNvPr id="8225" name="Picture 3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80372" y="1729511"/>
            <a:ext cx="6183255" cy="426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262096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748212"/>
            <a:ext cx="45847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648200"/>
            <a:ext cx="235902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380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Minorities within a Minority</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Intersection of Identity</a:t>
            </a:r>
          </a:p>
          <a:p>
            <a:pPr lvl="1"/>
            <a:r>
              <a:rPr lang="en-US" dirty="0" smtClean="0"/>
              <a:t>LGB and  </a:t>
            </a:r>
          </a:p>
          <a:p>
            <a:pPr lvl="2"/>
            <a:r>
              <a:rPr lang="en-US" dirty="0" smtClean="0"/>
              <a:t>Have a disability</a:t>
            </a:r>
          </a:p>
          <a:p>
            <a:pPr lvl="2"/>
            <a:r>
              <a:rPr lang="en-US" dirty="0" smtClean="0"/>
              <a:t>Identify as part of an ethnic minority</a:t>
            </a:r>
          </a:p>
          <a:p>
            <a:pPr lvl="2"/>
            <a:r>
              <a:rPr lang="en-US" dirty="0" smtClean="0"/>
              <a:t>Identify as Gender-nonconforming</a:t>
            </a:r>
          </a:p>
          <a:p>
            <a:r>
              <a:rPr lang="en-US" dirty="0" smtClean="0"/>
              <a:t>Other identities that can add to oppression:</a:t>
            </a:r>
            <a:endParaRPr lang="en-US" dirty="0"/>
          </a:p>
          <a:p>
            <a:pPr lvl="1"/>
            <a:r>
              <a:rPr lang="en-US" dirty="0" smtClean="0"/>
              <a:t>Geography</a:t>
            </a:r>
          </a:p>
          <a:p>
            <a:pPr lvl="1"/>
            <a:r>
              <a:rPr lang="en-US" dirty="0" smtClean="0"/>
              <a:t>Age</a:t>
            </a:r>
          </a:p>
          <a:p>
            <a:pPr lvl="1"/>
            <a:r>
              <a:rPr lang="en-US" dirty="0" smtClean="0"/>
              <a:t>Gender Expression</a:t>
            </a:r>
          </a:p>
          <a:p>
            <a:pPr lvl="1"/>
            <a:r>
              <a:rPr lang="en-US" dirty="0" smtClean="0"/>
              <a:t>Religious/Spiritual background</a:t>
            </a:r>
          </a:p>
          <a:p>
            <a:pPr lvl="1"/>
            <a:r>
              <a:rPr lang="en-US" dirty="0" smtClean="0"/>
              <a:t>Etc.</a:t>
            </a:r>
            <a:endParaRPr lang="en-US" dirty="0"/>
          </a:p>
          <a:p>
            <a:pPr lvl="2"/>
            <a:endParaRPr lang="en-US" dirty="0"/>
          </a:p>
        </p:txBody>
      </p:sp>
    </p:spTree>
    <p:extLst>
      <p:ext uri="{BB962C8B-B14F-4D97-AF65-F5344CB8AC3E}">
        <p14:creationId xmlns:p14="http://schemas.microsoft.com/office/powerpoint/2010/main" val="3947552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Discrimination</a:t>
            </a:r>
            <a:endParaRPr lang="en-US" dirty="0"/>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r>
              <a:rPr lang="en-US" b="1" dirty="0"/>
              <a:t>What is the Employment Non-Discrimination Act?</a:t>
            </a:r>
          </a:p>
          <a:p>
            <a:pPr marL="0" indent="0">
              <a:buNone/>
            </a:pPr>
            <a:r>
              <a:rPr lang="en-US" dirty="0" smtClean="0"/>
              <a:t>	The </a:t>
            </a:r>
            <a:r>
              <a:rPr lang="en-US" dirty="0"/>
              <a:t>Employment Non-Discrimination Act (ENDA) would provide basic protections against workplace discrimination on the basis of sexual orientation or gender identity.  </a:t>
            </a:r>
            <a:endParaRPr lang="en-US" dirty="0" smtClean="0"/>
          </a:p>
          <a:p>
            <a:pPr marL="0" indent="0">
              <a:buNone/>
            </a:pPr>
            <a:endParaRPr lang="en-US" dirty="0"/>
          </a:p>
          <a:p>
            <a:pPr marL="0" indent="0">
              <a:buNone/>
            </a:pPr>
            <a:r>
              <a:rPr lang="en-US" dirty="0" smtClean="0"/>
              <a:t>	ENDA </a:t>
            </a:r>
            <a:r>
              <a:rPr lang="en-US" dirty="0"/>
              <a:t>simply affords to all Americans basic employment protection from discrimination based on irrational prejudice.  </a:t>
            </a:r>
            <a:endParaRPr lang="en-US" dirty="0" smtClean="0"/>
          </a:p>
          <a:p>
            <a:pPr marL="0" indent="0">
              <a:buNone/>
            </a:pPr>
            <a:endParaRPr lang="en-US" dirty="0"/>
          </a:p>
          <a:p>
            <a:pPr marL="0" indent="0">
              <a:buNone/>
            </a:pPr>
            <a:r>
              <a:rPr lang="en-US" dirty="0" smtClean="0"/>
              <a:t>	The </a:t>
            </a:r>
            <a:r>
              <a:rPr lang="en-US" dirty="0"/>
              <a:t>bill is closely modeled on existing civil rights laws, including Title VII of the Civil Rights Act of 1964 and the Americans with Disabilities Act.  </a:t>
            </a:r>
            <a:endParaRPr lang="en-US" dirty="0" smtClean="0"/>
          </a:p>
          <a:p>
            <a:pPr marL="0" indent="0">
              <a:buNone/>
            </a:pPr>
            <a:endParaRPr lang="en-US" dirty="0"/>
          </a:p>
          <a:p>
            <a:pPr marL="0" indent="0">
              <a:buNone/>
            </a:pPr>
            <a:r>
              <a:rPr lang="en-US" dirty="0"/>
              <a:t>	</a:t>
            </a:r>
            <a:r>
              <a:rPr lang="en-US" dirty="0" smtClean="0"/>
              <a:t>The </a:t>
            </a:r>
            <a:r>
              <a:rPr lang="en-US" dirty="0"/>
              <a:t>bill explicitly prohibits preferential treatment and quotas and does not permit disparate impact suits.  In addition, it exempts small businesses, religious organizations and the military.</a:t>
            </a:r>
          </a:p>
          <a:p>
            <a:pPr>
              <a:buNone/>
            </a:pPr>
            <a:endParaRPr lang="en-US" dirty="0" smtClean="0"/>
          </a:p>
          <a:p>
            <a:pPr marL="0" indent="0">
              <a:buNone/>
            </a:pPr>
            <a:r>
              <a:rPr lang="en-US" dirty="0" smtClean="0"/>
              <a:t>from </a:t>
            </a:r>
            <a:r>
              <a:rPr lang="en-US" dirty="0">
                <a:hlinkClick r:id="rId2"/>
              </a:rPr>
              <a:t>http://</a:t>
            </a:r>
            <a:r>
              <a:rPr lang="en-US" dirty="0" smtClean="0">
                <a:hlinkClick r:id="rId2"/>
              </a:rPr>
              <a:t>www.hrc.org/laws-and-legislation/federal-legislation/employment-non-discrimination-act</a:t>
            </a:r>
            <a:endParaRPr lang="en-US" dirty="0" smtClean="0"/>
          </a:p>
          <a:p>
            <a:pPr marL="0" indent="0">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 Update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What is the Current Status of the Bill</a:t>
            </a:r>
            <a:r>
              <a:rPr lang="en-US" b="1" dirty="0" smtClean="0"/>
              <a:t>?</a:t>
            </a:r>
          </a:p>
          <a:p>
            <a:pPr marL="0" indent="0">
              <a:buNone/>
            </a:pPr>
            <a:endParaRPr lang="en-US" b="1" dirty="0"/>
          </a:p>
          <a:p>
            <a:pPr marL="0" indent="0">
              <a:buNone/>
            </a:pPr>
            <a:r>
              <a:rPr lang="en-US" dirty="0" smtClean="0"/>
              <a:t>	ENDA </a:t>
            </a:r>
            <a:r>
              <a:rPr lang="en-US" dirty="0"/>
              <a:t>was introduced in the 113th Congress in the House by Reps. Jared Polis (D-CO) and Ileana Ros-Lehtinen (R-FL) and in the Senate by Sens. Jeff </a:t>
            </a:r>
            <a:r>
              <a:rPr lang="en-US" dirty="0" err="1"/>
              <a:t>Merkley</a:t>
            </a:r>
            <a:r>
              <a:rPr lang="en-US" dirty="0"/>
              <a:t> (D-OR) and Mark Kirk (R-IL), as well as Sens. Tammy Baldwin (D-WI), Susan Collins (R-ME) and Tom Harkin (D-IA) on April 25, 2013.  </a:t>
            </a:r>
            <a:endParaRPr lang="en-US" dirty="0" smtClean="0"/>
          </a:p>
          <a:p>
            <a:pPr marL="0" indent="0">
              <a:buNone/>
            </a:pPr>
            <a:endParaRPr lang="en-US" dirty="0"/>
          </a:p>
          <a:p>
            <a:pPr marL="0" indent="0">
              <a:buNone/>
            </a:pPr>
            <a:r>
              <a:rPr lang="en-US" dirty="0" smtClean="0"/>
              <a:t>	ENDA </a:t>
            </a:r>
            <a:r>
              <a:rPr lang="en-US" dirty="0"/>
              <a:t>was approved by the Senate Health, Education, Labor and Pensions Committee on July 10, 2013, by a bipartisan vote of 15-7.</a:t>
            </a:r>
          </a:p>
          <a:p>
            <a:pPr marL="0" indent="0">
              <a:buNone/>
            </a:pPr>
            <a:r>
              <a:rPr lang="en-US" dirty="0"/>
              <a:t/>
            </a:r>
            <a:br>
              <a:rPr lang="en-US" dirty="0"/>
            </a:br>
            <a:endParaRPr lang="en-US" dirty="0"/>
          </a:p>
        </p:txBody>
      </p:sp>
    </p:spTree>
    <p:extLst>
      <p:ext uri="{BB962C8B-B14F-4D97-AF65-F5344CB8AC3E}">
        <p14:creationId xmlns:p14="http://schemas.microsoft.com/office/powerpoint/2010/main" val="1641384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States Protecting LGBT People Against Discrimination Based on Sexual Orientation</a:t>
            </a:r>
            <a:endParaRPr lang="en-US" sz="3200" b="1" dirty="0"/>
          </a:p>
        </p:txBody>
      </p:sp>
      <p:sp>
        <p:nvSpPr>
          <p:cNvPr id="3" name="Content Placeholder 2"/>
          <p:cNvSpPr>
            <a:spLocks noGrp="1"/>
          </p:cNvSpPr>
          <p:nvPr>
            <p:ph idx="1"/>
          </p:nvPr>
        </p:nvSpPr>
        <p:spPr/>
        <p:txBody>
          <a:bodyPr>
            <a:normAutofit lnSpcReduction="10000"/>
          </a:bodyPr>
          <a:lstStyle/>
          <a:p>
            <a:pPr marL="0" indent="0">
              <a:buNone/>
            </a:pPr>
            <a:endParaRPr lang="en-US" sz="1200" dirty="0" smtClean="0"/>
          </a:p>
          <a:p>
            <a:pPr marL="0" indent="0" algn="ctr">
              <a:buNone/>
            </a:pPr>
            <a:r>
              <a:rPr lang="en-US" sz="1800" b="1" dirty="0"/>
              <a:t>States that prohibit discrimination based on sexual </a:t>
            </a:r>
            <a:r>
              <a:rPr lang="en-US" sz="1800" b="1" dirty="0" smtClean="0"/>
              <a:t>orientation and </a:t>
            </a:r>
            <a:r>
              <a:rPr lang="en-US" sz="1800" b="1" dirty="0"/>
              <a:t>gender identity</a:t>
            </a:r>
          </a:p>
          <a:p>
            <a:pPr marL="0" indent="0" algn="ctr">
              <a:buNone/>
            </a:pPr>
            <a:r>
              <a:rPr lang="en-US" sz="1800" dirty="0"/>
              <a:t>(16 states and the District of Columbia) </a:t>
            </a:r>
            <a:endParaRPr lang="en-US" sz="1800" dirty="0" smtClean="0"/>
          </a:p>
          <a:p>
            <a:pPr marL="0" indent="0">
              <a:buNone/>
            </a:pPr>
            <a:r>
              <a:rPr lang="en-US" sz="1800" dirty="0" smtClean="0"/>
              <a:t>California </a:t>
            </a:r>
            <a:r>
              <a:rPr lang="en-US" sz="1800" i="1" dirty="0"/>
              <a:t>(1992, 2003</a:t>
            </a:r>
            <a:r>
              <a:rPr lang="en-US" sz="1800" i="1" dirty="0" smtClean="0"/>
              <a:t>)</a:t>
            </a:r>
            <a:r>
              <a:rPr lang="en-US" sz="1800" dirty="0" smtClean="0"/>
              <a:t>,Colorado </a:t>
            </a:r>
            <a:r>
              <a:rPr lang="en-US" sz="1800" i="1" dirty="0"/>
              <a:t>(2007)</a:t>
            </a:r>
            <a:r>
              <a:rPr lang="en-US" sz="1800" dirty="0"/>
              <a:t>, Connecticut </a:t>
            </a:r>
            <a:r>
              <a:rPr lang="en-US" sz="1800" i="1" dirty="0"/>
              <a:t>(1991, 2011)</a:t>
            </a:r>
            <a:r>
              <a:rPr lang="en-US" sz="1800" dirty="0"/>
              <a:t>, District of Columbia </a:t>
            </a:r>
            <a:r>
              <a:rPr lang="en-US" sz="1800" i="1" dirty="0"/>
              <a:t>(1977, 2006</a:t>
            </a:r>
            <a:r>
              <a:rPr lang="en-US" sz="1800" i="1" dirty="0" smtClean="0"/>
              <a:t>)</a:t>
            </a:r>
            <a:r>
              <a:rPr lang="en-US" sz="1800" dirty="0" smtClean="0"/>
              <a:t>, Illinois </a:t>
            </a:r>
            <a:r>
              <a:rPr lang="en-US" sz="1800" i="1" dirty="0"/>
              <a:t>(2006)</a:t>
            </a:r>
            <a:r>
              <a:rPr lang="en-US" sz="1800" dirty="0"/>
              <a:t>, Iowa </a:t>
            </a:r>
            <a:r>
              <a:rPr lang="en-US" sz="1800" i="1" dirty="0"/>
              <a:t>(2007)</a:t>
            </a:r>
            <a:r>
              <a:rPr lang="en-US" sz="1800" dirty="0"/>
              <a:t>, Massachusetts </a:t>
            </a:r>
            <a:r>
              <a:rPr lang="en-US" sz="1800" i="1" dirty="0"/>
              <a:t>(1989, effective July 1, 2012</a:t>
            </a:r>
            <a:r>
              <a:rPr lang="en-US" sz="1800" i="1" dirty="0" smtClean="0"/>
              <a:t>)</a:t>
            </a:r>
            <a:r>
              <a:rPr lang="en-US" sz="1800" dirty="0" smtClean="0"/>
              <a:t>, Maine </a:t>
            </a:r>
            <a:r>
              <a:rPr lang="en-US" sz="1800" i="1" dirty="0"/>
              <a:t>(2005)</a:t>
            </a:r>
            <a:r>
              <a:rPr lang="en-US" sz="1800" dirty="0"/>
              <a:t>, Minnesota </a:t>
            </a:r>
            <a:r>
              <a:rPr lang="en-US" sz="1800" i="1" dirty="0"/>
              <a:t>(1993)</a:t>
            </a:r>
            <a:r>
              <a:rPr lang="en-US" sz="1800" dirty="0"/>
              <a:t>, New Jersey </a:t>
            </a:r>
            <a:r>
              <a:rPr lang="en-US" sz="1800" i="1" dirty="0"/>
              <a:t>(1992, 2007)</a:t>
            </a:r>
            <a:r>
              <a:rPr lang="en-US" sz="1800" dirty="0"/>
              <a:t>, New Mexico </a:t>
            </a:r>
            <a:r>
              <a:rPr lang="en-US" sz="1800" i="1" dirty="0"/>
              <a:t>(2003)</a:t>
            </a:r>
            <a:r>
              <a:rPr lang="en-US" sz="1800" dirty="0"/>
              <a:t>,</a:t>
            </a:r>
          </a:p>
          <a:p>
            <a:pPr marL="0" indent="0">
              <a:buNone/>
            </a:pPr>
            <a:r>
              <a:rPr lang="en-US" sz="1800" dirty="0"/>
              <a:t>Nevada </a:t>
            </a:r>
            <a:r>
              <a:rPr lang="en-US" sz="1800" i="1" dirty="0"/>
              <a:t>(1999, 2011)</a:t>
            </a:r>
            <a:r>
              <a:rPr lang="en-US" sz="1800" dirty="0"/>
              <a:t>, Oregon </a:t>
            </a:r>
            <a:r>
              <a:rPr lang="en-US" sz="1800" i="1" dirty="0"/>
              <a:t>(2008)</a:t>
            </a:r>
            <a:r>
              <a:rPr lang="en-US" sz="1800" dirty="0"/>
              <a:t>, Rhode Island </a:t>
            </a:r>
            <a:r>
              <a:rPr lang="en-US" sz="1800" i="1" dirty="0"/>
              <a:t>(1995, 2001</a:t>
            </a:r>
            <a:r>
              <a:rPr lang="en-US" sz="1800" i="1" dirty="0" smtClean="0"/>
              <a:t>)</a:t>
            </a:r>
            <a:r>
              <a:rPr lang="en-US" sz="1800" dirty="0" smtClean="0"/>
              <a:t>, Vermont </a:t>
            </a:r>
            <a:r>
              <a:rPr lang="en-US" sz="1800" i="1" dirty="0"/>
              <a:t>(1991, 2007)</a:t>
            </a:r>
            <a:r>
              <a:rPr lang="en-US" sz="1800" dirty="0"/>
              <a:t>, and Washington </a:t>
            </a:r>
            <a:r>
              <a:rPr lang="en-US" sz="1800" i="1" dirty="0"/>
              <a:t>(2006)</a:t>
            </a:r>
          </a:p>
          <a:p>
            <a:pPr marL="0" indent="0">
              <a:buNone/>
            </a:pPr>
            <a:endParaRPr lang="en-US" sz="1800" dirty="0"/>
          </a:p>
          <a:p>
            <a:pPr marL="0" indent="0" algn="ctr">
              <a:buNone/>
            </a:pPr>
            <a:r>
              <a:rPr lang="en-US" sz="1800" b="1" dirty="0" smtClean="0"/>
              <a:t>States </a:t>
            </a:r>
            <a:r>
              <a:rPr lang="en-US" sz="1800" b="1" dirty="0"/>
              <a:t>that prohibit discrimination based on sexual orientation</a:t>
            </a:r>
          </a:p>
          <a:p>
            <a:r>
              <a:rPr lang="en-US" sz="1800" dirty="0"/>
              <a:t>(21 states and the District of Columbia) In addition to the states above:</a:t>
            </a:r>
          </a:p>
          <a:p>
            <a:pPr marL="0" indent="0">
              <a:buNone/>
            </a:pPr>
            <a:r>
              <a:rPr lang="en-US" sz="1800" dirty="0"/>
              <a:t>Delaware </a:t>
            </a:r>
            <a:r>
              <a:rPr lang="en-US" sz="1800" i="1" dirty="0"/>
              <a:t>(2009)</a:t>
            </a:r>
            <a:r>
              <a:rPr lang="en-US" sz="1800" dirty="0"/>
              <a:t>, Maryland </a:t>
            </a:r>
            <a:r>
              <a:rPr lang="en-US" sz="1800" i="1" dirty="0"/>
              <a:t>(2001)</a:t>
            </a:r>
            <a:r>
              <a:rPr lang="en-US" sz="1800" dirty="0"/>
              <a:t>, New Hampshire </a:t>
            </a:r>
            <a:r>
              <a:rPr lang="en-US" sz="1800" i="1" dirty="0"/>
              <a:t>(1998)</a:t>
            </a:r>
            <a:r>
              <a:rPr lang="en-US" sz="1800" dirty="0"/>
              <a:t>, New York </a:t>
            </a:r>
            <a:r>
              <a:rPr lang="en-US" sz="1800" i="1" dirty="0"/>
              <a:t>(</a:t>
            </a:r>
            <a:r>
              <a:rPr lang="en-US" sz="1800" i="1" dirty="0" smtClean="0"/>
              <a:t>2003) </a:t>
            </a:r>
            <a:r>
              <a:rPr lang="en-US" sz="1800" dirty="0" smtClean="0"/>
              <a:t>and </a:t>
            </a:r>
            <a:r>
              <a:rPr lang="en-US" sz="1800" dirty="0"/>
              <a:t>Wisconsin </a:t>
            </a:r>
            <a:r>
              <a:rPr lang="en-US" sz="1800" i="1" dirty="0"/>
              <a:t>(1982)</a:t>
            </a:r>
            <a:endParaRPr lang="en-US" sz="1800" dirty="0"/>
          </a:p>
          <a:p>
            <a:pPr marL="0" indent="0">
              <a:buNone/>
            </a:pPr>
            <a:endParaRPr lang="en-US" sz="1200" dirty="0"/>
          </a:p>
          <a:p>
            <a:pPr marL="0" indent="0">
              <a:buNone/>
            </a:pPr>
            <a:r>
              <a:rPr lang="en-US" sz="1200" dirty="0" smtClean="0"/>
              <a:t>From http</a:t>
            </a:r>
            <a:r>
              <a:rPr lang="en-US" sz="1200" dirty="0"/>
              <a:t>://www.hrc.org/corporate-equality-index/</a:t>
            </a:r>
          </a:p>
        </p:txBody>
      </p:sp>
      <p:sp>
        <p:nvSpPr>
          <p:cNvPr id="6" name="Content Placeholder 5"/>
          <p:cNvSpPr>
            <a:spLocks noGrp="1"/>
          </p:cNvSpPr>
          <p:nvPr>
            <p:ph sz="quarter" idx="4294967295"/>
          </p:nvPr>
        </p:nvSpPr>
        <p:spPr>
          <a:xfrm>
            <a:off x="8839200" y="1524000"/>
            <a:ext cx="304800" cy="4953000"/>
          </a:xfrm>
        </p:spPr>
        <p:txBody>
          <a:bodyPr>
            <a:normAutofit/>
          </a:bodyPr>
          <a:lstStyle/>
          <a:p>
            <a:pPr marL="0" indent="0">
              <a:buNone/>
            </a:pPr>
            <a:endParaRPr lang="en-US"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r>
              <a:rPr lang="en-US" b="1" dirty="0"/>
              <a:t>Imagine A World Where Being "Gay" The Norm &amp; Being "Straight" Would Be The Minority! [Short Film] </a:t>
            </a:r>
            <a:br>
              <a:rPr lang="en-US" b="1" dirty="0"/>
            </a:br>
            <a:endParaRPr lang="en-US" dirty="0"/>
          </a:p>
        </p:txBody>
      </p:sp>
      <p:sp>
        <p:nvSpPr>
          <p:cNvPr id="3" name="Content Placeholder 2"/>
          <p:cNvSpPr>
            <a:spLocks noGrp="1"/>
          </p:cNvSpPr>
          <p:nvPr>
            <p:ph idx="1"/>
          </p:nvPr>
        </p:nvSpPr>
        <p:spPr>
          <a:xfrm>
            <a:off x="457200" y="2438400"/>
            <a:ext cx="8229600" cy="4343400"/>
          </a:xfrm>
        </p:spPr>
        <p:txBody>
          <a:bodyPr>
            <a:normAutofit/>
          </a:bodyPr>
          <a:lstStyle/>
          <a:p>
            <a:r>
              <a:rPr lang="en-US" dirty="0">
                <a:hlinkClick r:id="rId2"/>
              </a:rPr>
              <a:t>http://</a:t>
            </a:r>
            <a:r>
              <a:rPr lang="en-US" dirty="0" smtClean="0">
                <a:hlinkClick r:id="rId2"/>
              </a:rPr>
              <a:t>www.youtube.com/watch?v=CnOJgDW0gPI</a:t>
            </a:r>
            <a:endParaRPr lang="en-US" dirty="0"/>
          </a:p>
          <a:p>
            <a:r>
              <a:rPr lang="en-US" dirty="0" smtClean="0"/>
              <a:t>BE AN ALLY!!!</a:t>
            </a:r>
          </a:p>
          <a:p>
            <a:pPr lvl="1"/>
            <a:r>
              <a:rPr lang="en-US" dirty="0" smtClean="0"/>
              <a:t>Know the issue</a:t>
            </a:r>
          </a:p>
          <a:p>
            <a:pPr lvl="1"/>
            <a:r>
              <a:rPr lang="en-US" dirty="0" smtClean="0"/>
              <a:t>Provide support</a:t>
            </a:r>
          </a:p>
          <a:p>
            <a:pPr lvl="1"/>
            <a:r>
              <a:rPr lang="en-US" dirty="0" smtClean="0"/>
              <a:t>Educate yourself and others</a:t>
            </a:r>
          </a:p>
          <a:p>
            <a:pPr lvl="1"/>
            <a:r>
              <a:rPr lang="en-US" dirty="0" smtClean="0"/>
              <a:t>Advocate for change and equality</a:t>
            </a:r>
          </a:p>
          <a:p>
            <a:pPr lvl="1"/>
            <a:r>
              <a:rPr lang="en-US" dirty="0" smtClean="0"/>
              <a:t>Wear SWAG</a:t>
            </a:r>
          </a:p>
          <a:p>
            <a:pPr marL="0" indent="0">
              <a:buNone/>
            </a:pPr>
            <a:endParaRPr lang="en-US" dirty="0"/>
          </a:p>
        </p:txBody>
      </p:sp>
    </p:spTree>
    <p:extLst>
      <p:ext uri="{BB962C8B-B14F-4D97-AF65-F5344CB8AC3E}">
        <p14:creationId xmlns:p14="http://schemas.microsoft.com/office/powerpoint/2010/main" val="2649002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What Can We Do As First Year Instructors?</a:t>
            </a:r>
            <a:endParaRPr lang="en-US" dirty="0"/>
          </a:p>
        </p:txBody>
      </p:sp>
      <p:sp>
        <p:nvSpPr>
          <p:cNvPr id="9" name="Content Placeholder 8"/>
          <p:cNvSpPr>
            <a:spLocks noGrp="1"/>
          </p:cNvSpPr>
          <p:nvPr>
            <p:ph idx="1"/>
          </p:nvPr>
        </p:nvSpPr>
        <p:spPr/>
        <p:txBody>
          <a:bodyPr>
            <a:normAutofit/>
          </a:bodyPr>
          <a:lstStyle/>
          <a:p>
            <a:r>
              <a:rPr lang="en-US" dirty="0" smtClean="0"/>
              <a:t>Respect your students:</a:t>
            </a:r>
          </a:p>
          <a:p>
            <a:pPr lvl="1"/>
            <a:r>
              <a:rPr lang="en-US" dirty="0" smtClean="0"/>
              <a:t>Ask their name and preferred gender pronouns</a:t>
            </a:r>
          </a:p>
          <a:p>
            <a:r>
              <a:rPr lang="en-US" dirty="0" smtClean="0"/>
              <a:t>Sensitivity and understanding of our students.</a:t>
            </a:r>
          </a:p>
          <a:p>
            <a:r>
              <a:rPr lang="en-US" dirty="0" smtClean="0"/>
              <a:t>Be aware that students that are “coming out” are in danger of failing academically.</a:t>
            </a:r>
          </a:p>
          <a:p>
            <a:r>
              <a:rPr lang="en-US" dirty="0" smtClean="0"/>
              <a:t>Don’t speak only in the binary – male /female or assume straight/gay…language used in the classroom should be inclusive and objective.</a:t>
            </a:r>
          </a:p>
          <a:p>
            <a:endParaRPr lang="en-US" dirty="0" smtClean="0"/>
          </a:p>
          <a:p>
            <a:endParaRPr lang="en-US" dirty="0"/>
          </a:p>
        </p:txBody>
      </p:sp>
    </p:spTree>
    <p:extLst>
      <p:ext uri="{BB962C8B-B14F-4D97-AF65-F5344CB8AC3E}">
        <p14:creationId xmlns:p14="http://schemas.microsoft.com/office/powerpoint/2010/main" val="3230100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Can We Do As First Year Instructors?</a:t>
            </a:r>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dirty="0" smtClean="0"/>
              <a:t>Be </a:t>
            </a:r>
            <a:r>
              <a:rPr lang="en-US" dirty="0" err="1" smtClean="0"/>
              <a:t>hypervigilant</a:t>
            </a:r>
            <a:r>
              <a:rPr lang="en-US" dirty="0" smtClean="0"/>
              <a:t>:</a:t>
            </a:r>
          </a:p>
          <a:p>
            <a:pPr lvl="1"/>
            <a:r>
              <a:rPr lang="en-US" dirty="0" smtClean="0"/>
              <a:t>Of homophobia in the classroom</a:t>
            </a:r>
          </a:p>
          <a:p>
            <a:pPr lvl="1"/>
            <a:r>
              <a:rPr lang="en-US" dirty="0" smtClean="0"/>
              <a:t>Of homophobic colleagues</a:t>
            </a:r>
          </a:p>
          <a:p>
            <a:pPr lvl="1"/>
            <a:r>
              <a:rPr lang="en-US" dirty="0" smtClean="0"/>
              <a:t>Look for signs of depression and suicide in their behavior and their writings – contact department chairs immediately and follow-up that action was taken.</a:t>
            </a:r>
          </a:p>
          <a:p>
            <a:pPr lvl="1"/>
            <a:r>
              <a:rPr lang="en-US" dirty="0" err="1" smtClean="0"/>
              <a:t>Microagressions</a:t>
            </a:r>
            <a:endParaRPr lang="en-US" dirty="0" smtClean="0"/>
          </a:p>
          <a:p>
            <a:pPr lvl="2"/>
            <a:r>
              <a:rPr lang="en-US" dirty="0"/>
              <a:t>A </a:t>
            </a:r>
            <a:r>
              <a:rPr lang="en-US" b="1" dirty="0" err="1"/>
              <a:t>microassault</a:t>
            </a:r>
            <a:r>
              <a:rPr lang="en-US" b="1" dirty="0"/>
              <a:t> </a:t>
            </a:r>
            <a:r>
              <a:rPr lang="en-US" dirty="0"/>
              <a:t>is an explicit verbal or nonverbal attack meant to hurt the intended victim through name-calling, avoidant behavior, or purposeful discriminatory actions.</a:t>
            </a:r>
          </a:p>
          <a:p>
            <a:pPr lvl="2"/>
            <a:r>
              <a:rPr lang="en-US" dirty="0"/>
              <a:t>A </a:t>
            </a:r>
            <a:r>
              <a:rPr lang="en-US" b="1" dirty="0" err="1"/>
              <a:t>microinsult</a:t>
            </a:r>
            <a:r>
              <a:rPr lang="en-US" b="1" dirty="0"/>
              <a:t> </a:t>
            </a:r>
            <a:r>
              <a:rPr lang="en-US" dirty="0"/>
              <a:t>is characterized by communications that convey rudeness and insensitivity and demean a person's racial heritage or </a:t>
            </a:r>
            <a:r>
              <a:rPr lang="en-US" dirty="0" smtClean="0"/>
              <a:t>identity. </a:t>
            </a:r>
            <a:r>
              <a:rPr lang="en-US" dirty="0" err="1"/>
              <a:t>Microinsults</a:t>
            </a:r>
            <a:r>
              <a:rPr lang="en-US" dirty="0"/>
              <a:t> represent subtle snubs, frequently unknown to the perpetrator, but clearly convey a hidden insulting message to the recipient of color.</a:t>
            </a:r>
          </a:p>
          <a:p>
            <a:pPr lvl="2"/>
            <a:r>
              <a:rPr lang="en-US" b="1" dirty="0" err="1"/>
              <a:t>Microinvalidations</a:t>
            </a:r>
            <a:r>
              <a:rPr lang="en-US" b="1" dirty="0"/>
              <a:t> </a:t>
            </a:r>
            <a:r>
              <a:rPr lang="en-US" dirty="0"/>
              <a:t>are characterized by communications that exclude, negate, or nullify the psychological thoughts, feelings, or experiential reality of a minority person.</a:t>
            </a:r>
          </a:p>
          <a:p>
            <a:pPr lvl="2"/>
            <a:endParaRPr lang="en-US" dirty="0" smtClean="0"/>
          </a:p>
          <a:p>
            <a:pPr lvl="1"/>
            <a:endParaRPr lang="en-US" dirty="0"/>
          </a:p>
        </p:txBody>
      </p:sp>
    </p:spTree>
    <p:extLst>
      <p:ext uri="{BB962C8B-B14F-4D97-AF65-F5344CB8AC3E}">
        <p14:creationId xmlns:p14="http://schemas.microsoft.com/office/powerpoint/2010/main" val="3514039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Preferred Gender Pronouns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4963"/>
            <a:ext cx="7313613"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892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an Ally</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smtClean="0"/>
              <a:t>Defined as a heterosexual or </a:t>
            </a:r>
            <a:r>
              <a:rPr lang="en-US" dirty="0" err="1" smtClean="0"/>
              <a:t>cisgender</a:t>
            </a:r>
            <a:r>
              <a:rPr lang="en-US" dirty="0" smtClean="0"/>
              <a:t> person who cares about LGBT issues and works to challenge sexuality and gender related oppression.</a:t>
            </a:r>
          </a:p>
          <a:p>
            <a:r>
              <a:rPr lang="en-US" dirty="0" smtClean="0"/>
              <a:t>Where are you in becoming at ally?</a:t>
            </a:r>
          </a:p>
          <a:p>
            <a:pPr lvl="1"/>
            <a:r>
              <a:rPr lang="en-US" dirty="0" smtClean="0"/>
              <a:t>Repulsion</a:t>
            </a:r>
          </a:p>
          <a:p>
            <a:pPr lvl="1"/>
            <a:r>
              <a:rPr lang="en-US" dirty="0" smtClean="0"/>
              <a:t>Pity</a:t>
            </a:r>
          </a:p>
          <a:p>
            <a:pPr lvl="1"/>
            <a:r>
              <a:rPr lang="en-US" dirty="0" smtClean="0"/>
              <a:t>Tolerance</a:t>
            </a:r>
          </a:p>
          <a:p>
            <a:pPr lvl="1"/>
            <a:r>
              <a:rPr lang="en-US" dirty="0" smtClean="0"/>
              <a:t>Accept</a:t>
            </a:r>
          </a:p>
          <a:p>
            <a:pPr lvl="1"/>
            <a:r>
              <a:rPr lang="en-US" dirty="0" smtClean="0"/>
              <a:t>Support</a:t>
            </a:r>
          </a:p>
          <a:p>
            <a:pPr lvl="1"/>
            <a:r>
              <a:rPr lang="en-US" dirty="0" smtClean="0"/>
              <a:t>Admiration</a:t>
            </a:r>
          </a:p>
          <a:p>
            <a:pPr lvl="1"/>
            <a:r>
              <a:rPr lang="en-US" dirty="0" smtClean="0"/>
              <a:t>Appreciation</a:t>
            </a:r>
          </a:p>
          <a:p>
            <a:pPr lvl="1"/>
            <a:r>
              <a:rPr lang="en-US" dirty="0" smtClean="0"/>
              <a:t>Nurturance</a:t>
            </a:r>
          </a:p>
          <a:p>
            <a:pPr marL="457200" lvl="1" indent="0">
              <a:buNone/>
            </a:pPr>
            <a:r>
              <a:rPr lang="en-US" dirty="0"/>
              <a:t>	</a:t>
            </a:r>
            <a:r>
              <a:rPr lang="en-US" dirty="0" smtClean="0"/>
              <a:t>	</a:t>
            </a:r>
            <a:r>
              <a:rPr lang="en-US" sz="2400" dirty="0" smtClean="0"/>
              <a:t>from UC Riverside LGBT Resource Center</a:t>
            </a:r>
            <a:endParaRPr lang="en-US" sz="2400" dirty="0"/>
          </a:p>
        </p:txBody>
      </p:sp>
    </p:spTree>
    <p:extLst>
      <p:ext uri="{BB962C8B-B14F-4D97-AF65-F5344CB8AC3E}">
        <p14:creationId xmlns:p14="http://schemas.microsoft.com/office/powerpoint/2010/main" val="1080773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Coming Out Continuum from</a:t>
            </a:r>
            <a:br>
              <a:rPr lang="en-US" dirty="0" smtClean="0"/>
            </a:br>
            <a:r>
              <a:rPr lang="en-US" dirty="0" smtClean="0"/>
              <a:t>The Human Rights Campaign</a:t>
            </a:r>
            <a:endParaRPr lang="en-US" dirty="0"/>
          </a:p>
        </p:txBody>
      </p:sp>
      <p:sp>
        <p:nvSpPr>
          <p:cNvPr id="3" name="Content Placeholder 2"/>
          <p:cNvSpPr>
            <a:spLocks noGrp="1"/>
          </p:cNvSpPr>
          <p:nvPr>
            <p:ph idx="1"/>
          </p:nvPr>
        </p:nvSpPr>
        <p:spPr/>
        <p:txBody>
          <a:bodyPr/>
          <a:lstStyle/>
          <a:p>
            <a:pPr marL="0" indent="0">
              <a:buNone/>
            </a:pPr>
            <a:r>
              <a:rPr lang="en-US" dirty="0" smtClean="0"/>
              <a:t>“Coming out and living openly aren’t something you do once, or even for one year.  It’s a journey that we make every single day of our lives.  There are three broad stages that people move through on the coming out continuum.  For each person it is a little different, and you may find that at times you move backward and forward through the phases all at once.”</a:t>
            </a:r>
            <a:endParaRPr lang="en-US" dirty="0"/>
          </a:p>
        </p:txBody>
      </p:sp>
    </p:spTree>
    <p:extLst>
      <p:ext uri="{BB962C8B-B14F-4D97-AF65-F5344CB8AC3E}">
        <p14:creationId xmlns:p14="http://schemas.microsoft.com/office/powerpoint/2010/main" val="4261652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Ally Suggestions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Use inclusive language – partner, significant other</a:t>
            </a:r>
          </a:p>
          <a:p>
            <a:r>
              <a:rPr lang="en-US" dirty="0" smtClean="0"/>
              <a:t>Don’t assume all gays and lesbians are attracted to all people of the same sex/gender</a:t>
            </a:r>
          </a:p>
          <a:p>
            <a:r>
              <a:rPr lang="en-US" dirty="0" smtClean="0"/>
              <a:t>Challenge heterosexist curriculum</a:t>
            </a:r>
          </a:p>
          <a:p>
            <a:r>
              <a:rPr lang="en-US" dirty="0" smtClean="0"/>
              <a:t>Celebrate National Coming Out Day – Oct 11</a:t>
            </a:r>
          </a:p>
          <a:p>
            <a:r>
              <a:rPr lang="en-US" dirty="0" smtClean="0"/>
              <a:t>Ask for their PGP’s</a:t>
            </a:r>
          </a:p>
          <a:p>
            <a:r>
              <a:rPr lang="en-US" dirty="0" smtClean="0"/>
              <a:t>Be patient</a:t>
            </a:r>
          </a:p>
          <a:p>
            <a:r>
              <a:rPr lang="en-US" dirty="0" smtClean="0"/>
              <a:t>Offer the “buddy system”</a:t>
            </a:r>
          </a:p>
          <a:p>
            <a:pPr marL="0" indent="0">
              <a:buNone/>
            </a:pPr>
            <a:endParaRPr lang="en-US" dirty="0"/>
          </a:p>
        </p:txBody>
      </p:sp>
    </p:spTree>
    <p:extLst>
      <p:ext uri="{BB962C8B-B14F-4D97-AF65-F5344CB8AC3E}">
        <p14:creationId xmlns:p14="http://schemas.microsoft.com/office/powerpoint/2010/main" val="4117100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Ally’s Don’t</a:t>
            </a:r>
            <a:endParaRPr lang="en-US" dirty="0"/>
          </a:p>
        </p:txBody>
      </p:sp>
      <p:sp>
        <p:nvSpPr>
          <p:cNvPr id="5" name="Content Placeholder 4"/>
          <p:cNvSpPr>
            <a:spLocks noGrp="1"/>
          </p:cNvSpPr>
          <p:nvPr>
            <p:ph idx="1"/>
          </p:nvPr>
        </p:nvSpPr>
        <p:spPr/>
        <p:txBody>
          <a:bodyPr/>
          <a:lstStyle/>
          <a:p>
            <a:r>
              <a:rPr lang="en-US" dirty="0" smtClean="0"/>
              <a:t>“out” them</a:t>
            </a:r>
          </a:p>
          <a:p>
            <a:r>
              <a:rPr lang="en-US" dirty="0" smtClean="0"/>
              <a:t>Compare their story to others</a:t>
            </a:r>
          </a:p>
          <a:p>
            <a:r>
              <a:rPr lang="en-US" dirty="0" smtClean="0"/>
              <a:t>Assume people are gay or straight</a:t>
            </a:r>
          </a:p>
          <a:p>
            <a:r>
              <a:rPr lang="en-US" dirty="0" smtClean="0"/>
              <a:t>Let homophobic comments slide</a:t>
            </a:r>
          </a:p>
          <a:p>
            <a:r>
              <a:rPr lang="en-US" dirty="0" smtClean="0"/>
              <a:t>Make assumptions about their orientation</a:t>
            </a:r>
          </a:p>
          <a:p>
            <a:r>
              <a:rPr lang="en-US" dirty="0" smtClean="0"/>
              <a:t>Tolerate trans comments</a:t>
            </a:r>
          </a:p>
          <a:p>
            <a:r>
              <a:rPr lang="en-US" dirty="0" smtClean="0"/>
              <a:t>Ask personal physical questions</a:t>
            </a:r>
            <a:endParaRPr lang="en-US" dirty="0"/>
          </a:p>
        </p:txBody>
      </p:sp>
    </p:spTree>
    <p:extLst>
      <p:ext uri="{BB962C8B-B14F-4D97-AF65-F5344CB8AC3E}">
        <p14:creationId xmlns:p14="http://schemas.microsoft.com/office/powerpoint/2010/main" val="3958871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fontScale="90000"/>
          </a:bodyPr>
          <a:lstStyle/>
          <a:p>
            <a:r>
              <a:rPr lang="en-US" dirty="0" smtClean="0"/>
              <a:t>Safe Space Training for First Year Faculty</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b="1" dirty="0" smtClean="0"/>
              <a:t>Safe Spaces: </a:t>
            </a:r>
            <a:endParaRPr lang="en-US" b="1" dirty="0"/>
          </a:p>
          <a:p>
            <a:pPr marL="457200" lvl="1" indent="0">
              <a:buNone/>
            </a:pPr>
            <a:r>
              <a:rPr lang="en-US" dirty="0" smtClean="0"/>
              <a:t>	To </a:t>
            </a:r>
            <a:r>
              <a:rPr lang="en-US" dirty="0"/>
              <a:t>strengthening, and creating, welcoming spaces that foster the development and flourishing of Gay, Lesbian, Bisexual, Transgender and Queer (LGBTQ) </a:t>
            </a:r>
            <a:r>
              <a:rPr lang="en-US" dirty="0" smtClean="0"/>
              <a:t>youth ( ages 13 – 25).</a:t>
            </a:r>
          </a:p>
          <a:p>
            <a:pPr marL="457200" lvl="1" indent="0">
              <a:buNone/>
            </a:pPr>
            <a:endParaRPr lang="en-US" dirty="0"/>
          </a:p>
          <a:p>
            <a:r>
              <a:rPr lang="en-US" dirty="0"/>
              <a:t>The Safe Spaces </a:t>
            </a:r>
            <a:r>
              <a:rPr lang="en-US" dirty="0" smtClean="0"/>
              <a:t>for </a:t>
            </a:r>
            <a:r>
              <a:rPr lang="en-US" dirty="0"/>
              <a:t>LGBTQ youth as:</a:t>
            </a:r>
          </a:p>
          <a:p>
            <a:pPr lvl="1"/>
            <a:r>
              <a:rPr lang="en-US" dirty="0"/>
              <a:t>affirming and welcoming of LGBTQ youth;</a:t>
            </a:r>
          </a:p>
          <a:p>
            <a:pPr lvl="1"/>
            <a:r>
              <a:rPr lang="en-US" dirty="0"/>
              <a:t>being aware of their specific needs, perspectives, and strengths;</a:t>
            </a:r>
          </a:p>
          <a:p>
            <a:pPr lvl="1"/>
            <a:r>
              <a:rPr lang="en-US" dirty="0"/>
              <a:t>willing and able to meet their needs; and</a:t>
            </a:r>
          </a:p>
          <a:p>
            <a:pPr lvl="1"/>
            <a:r>
              <a:rPr lang="en-US" dirty="0"/>
              <a:t>operating from a Advancing/Positive Youth Development approach for all youth. </a:t>
            </a:r>
            <a:endParaRPr lang="en-US" sz="2000" dirty="0" smtClean="0">
              <a:hlinkClick r:id="rId2"/>
            </a:endParaRPr>
          </a:p>
          <a:p>
            <a:pPr marL="457200" lvl="1" indent="0">
              <a:buNone/>
            </a:pPr>
            <a:endParaRPr lang="en-US" sz="2000" dirty="0">
              <a:hlinkClick r:id="rId2"/>
            </a:endParaRPr>
          </a:p>
          <a:p>
            <a:pPr marL="457200" lvl="1" indent="0">
              <a:buNone/>
            </a:pPr>
            <a:r>
              <a:rPr lang="en-US" sz="2000" dirty="0" smtClean="0">
                <a:hlinkClick r:id="rId2"/>
              </a:rPr>
              <a:t>From http</a:t>
            </a:r>
            <a:r>
              <a:rPr lang="en-US" sz="2000" dirty="0">
                <a:hlinkClick r:id="rId2"/>
              </a:rPr>
              <a:t>://www.safespacesproject.org</a:t>
            </a:r>
            <a:r>
              <a:rPr lang="en-US" sz="2000" dirty="0" smtClean="0">
                <a:hlinkClick r:id="rId2"/>
              </a:rPr>
              <a:t>/</a:t>
            </a:r>
            <a:endParaRPr lang="en-US" sz="2000" dirty="0" smtClean="0"/>
          </a:p>
          <a:p>
            <a:pPr lvl="1"/>
            <a:endParaRPr lang="en-US" dirty="0"/>
          </a:p>
          <a:p>
            <a:endParaRPr lang="en-US" dirty="0"/>
          </a:p>
        </p:txBody>
      </p:sp>
    </p:spTree>
    <p:extLst>
      <p:ext uri="{BB962C8B-B14F-4D97-AF65-F5344CB8AC3E}">
        <p14:creationId xmlns:p14="http://schemas.microsoft.com/office/powerpoint/2010/main" val="3847622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Space Announcement - WPU</a:t>
            </a:r>
            <a:endParaRPr lang="en-US" dirty="0"/>
          </a:p>
        </p:txBody>
      </p:sp>
      <p:sp>
        <p:nvSpPr>
          <p:cNvPr id="3" name="Content Placeholder 2"/>
          <p:cNvSpPr>
            <a:spLocks noGrp="1"/>
          </p:cNvSpPr>
          <p:nvPr>
            <p:ph idx="1"/>
          </p:nvPr>
        </p:nvSpPr>
        <p:spPr/>
        <p:txBody>
          <a:bodyPr>
            <a:normAutofit fontScale="62500" lnSpcReduction="20000"/>
          </a:bodyPr>
          <a:lstStyle/>
          <a:p>
            <a:r>
              <a:rPr lang="en-US" dirty="0"/>
              <a:t> </a:t>
            </a:r>
            <a:r>
              <a:rPr lang="en-US" b="1" dirty="0"/>
              <a:t>White Hall Lounge </a:t>
            </a:r>
            <a:endParaRPr lang="en-US" dirty="0"/>
          </a:p>
          <a:p>
            <a:r>
              <a:rPr lang="en-US" b="1" dirty="0"/>
              <a:t>Thursday October 17th, 2013 </a:t>
            </a:r>
            <a:endParaRPr lang="en-US" dirty="0"/>
          </a:p>
          <a:p>
            <a:r>
              <a:rPr lang="en-US" b="1" dirty="0"/>
              <a:t>12:30 pm – 1:30 pm </a:t>
            </a:r>
            <a:endParaRPr lang="en-US" dirty="0"/>
          </a:p>
          <a:p>
            <a:r>
              <a:rPr lang="en-US" dirty="0"/>
              <a:t>Safe Space Training </a:t>
            </a:r>
          </a:p>
          <a:p>
            <a:r>
              <a:rPr lang="en-US" b="1" dirty="0"/>
              <a:t>Safe Space is a campus-wide initiative offering a visible message of inclusion, acceptance, and support to lesbian, gay, bisexual, transgender and questioning (LGBTQ) people in the University community. The program offers participants a one-hour training to raise awareness and knowledge of LGBTQ issues and to suggest ways to serve as an ally to LGBTQ individuals. Following the training, participants receive a Safe Space decal to display in their work or living space. </a:t>
            </a:r>
            <a:endParaRPr lang="en-US" dirty="0"/>
          </a:p>
          <a:p>
            <a:r>
              <a:rPr lang="en-US" b="1" dirty="0"/>
              <a:t>Open to administration, support staff, faculty, students, parents, alumni and guests </a:t>
            </a:r>
            <a:endParaRPr lang="en-US" dirty="0"/>
          </a:p>
          <a:p>
            <a:r>
              <a:rPr lang="en-US" b="1" dirty="0"/>
              <a:t>Lesbian, Gay, Bisexual, Transgender, Questioning, &amp; Ally </a:t>
            </a:r>
            <a:endParaRPr lang="en-US" dirty="0"/>
          </a:p>
          <a:p>
            <a:r>
              <a:rPr lang="en-US" b="1" dirty="0"/>
              <a:t>WILLIAM PATERSON UNIVERSITY</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568624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(NJCBW)</a:t>
            </a:r>
            <a:endParaRPr lang="en-US" dirty="0"/>
          </a:p>
        </p:txBody>
      </p:sp>
      <p:sp>
        <p:nvSpPr>
          <p:cNvPr id="3" name="Content Placeholder 2"/>
          <p:cNvSpPr>
            <a:spLocks noGrp="1"/>
          </p:cNvSpPr>
          <p:nvPr>
            <p:ph idx="1"/>
          </p:nvPr>
        </p:nvSpPr>
        <p:spPr/>
        <p:txBody>
          <a:bodyPr/>
          <a:lstStyle/>
          <a:p>
            <a:r>
              <a:rPr lang="en-US" dirty="0" smtClean="0"/>
              <a:t>Be conscious of who is in the room</a:t>
            </a:r>
          </a:p>
          <a:p>
            <a:r>
              <a:rPr lang="en-US" dirty="0" smtClean="0"/>
              <a:t>Confidentiality</a:t>
            </a:r>
          </a:p>
          <a:p>
            <a:r>
              <a:rPr lang="en-US" dirty="0" smtClean="0"/>
              <a:t>Respect</a:t>
            </a:r>
          </a:p>
          <a:p>
            <a:r>
              <a:rPr lang="en-US" dirty="0" smtClean="0"/>
              <a:t>Open dialogue</a:t>
            </a:r>
          </a:p>
          <a:p>
            <a:pPr marL="0" indent="0">
              <a:buNone/>
            </a:pPr>
            <a:endParaRPr lang="en-US" dirty="0"/>
          </a:p>
        </p:txBody>
      </p:sp>
    </p:spTree>
    <p:extLst>
      <p:ext uri="{BB962C8B-B14F-4D97-AF65-F5344CB8AC3E}">
        <p14:creationId xmlns:p14="http://schemas.microsoft.com/office/powerpoint/2010/main" val="2352732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(NJCBW)</a:t>
            </a:r>
            <a:endParaRPr lang="en-US" dirty="0"/>
          </a:p>
        </p:txBody>
      </p:sp>
      <p:sp>
        <p:nvSpPr>
          <p:cNvPr id="3" name="Content Placeholder 2"/>
          <p:cNvSpPr>
            <a:spLocks noGrp="1"/>
          </p:cNvSpPr>
          <p:nvPr>
            <p:ph idx="1"/>
          </p:nvPr>
        </p:nvSpPr>
        <p:spPr/>
        <p:txBody>
          <a:bodyPr/>
          <a:lstStyle/>
          <a:p>
            <a:r>
              <a:rPr lang="en-US" sz="2800" dirty="0" smtClean="0"/>
              <a:t>Looking at orientation – A Turn Around Exercise</a:t>
            </a:r>
          </a:p>
          <a:p>
            <a:pPr lvl="1"/>
            <a:r>
              <a:rPr lang="en-US" dirty="0" smtClean="0"/>
              <a:t>What caused your heterosexuality?</a:t>
            </a:r>
          </a:p>
          <a:p>
            <a:pPr lvl="1"/>
            <a:r>
              <a:rPr lang="en-US" dirty="0" smtClean="0"/>
              <a:t>When and how did you decide to become heterosexual?</a:t>
            </a:r>
          </a:p>
          <a:p>
            <a:pPr lvl="1"/>
            <a:r>
              <a:rPr lang="en-US" dirty="0" smtClean="0"/>
              <a:t>Is it possible it is just a phase?</a:t>
            </a:r>
          </a:p>
          <a:p>
            <a:pPr lvl="1"/>
            <a:r>
              <a:rPr lang="en-US" dirty="0" smtClean="0"/>
              <a:t>Is it possible it stems from a neurotic fear of others of the same sex?</a:t>
            </a:r>
            <a:endParaRPr lang="en-US" dirty="0"/>
          </a:p>
        </p:txBody>
      </p:sp>
    </p:spTree>
    <p:extLst>
      <p:ext uri="{BB962C8B-B14F-4D97-AF65-F5344CB8AC3E}">
        <p14:creationId xmlns:p14="http://schemas.microsoft.com/office/powerpoint/2010/main" val="4590559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(NJCBW)</a:t>
            </a:r>
          </a:p>
        </p:txBody>
      </p:sp>
      <p:sp>
        <p:nvSpPr>
          <p:cNvPr id="3" name="Content Placeholder 2"/>
          <p:cNvSpPr>
            <a:spLocks noGrp="1"/>
          </p:cNvSpPr>
          <p:nvPr>
            <p:ph idx="1"/>
          </p:nvPr>
        </p:nvSpPr>
        <p:spPr/>
        <p:txBody>
          <a:bodyPr/>
          <a:lstStyle/>
          <a:p>
            <a:pPr lvl="1"/>
            <a:r>
              <a:rPr lang="en-US" dirty="0" smtClean="0"/>
              <a:t>If you never slept with someone of the same sex – do you need a good lay?</a:t>
            </a:r>
          </a:p>
          <a:p>
            <a:pPr lvl="1"/>
            <a:r>
              <a:rPr lang="en-US" dirty="0" smtClean="0"/>
              <a:t>To whom did you reveal your heterosexual tendencies?  How did they react?</a:t>
            </a:r>
          </a:p>
          <a:p>
            <a:pPr lvl="1"/>
            <a:r>
              <a:rPr lang="en-US" dirty="0" smtClean="0"/>
              <a:t>Why do you feel compelled to seduce others to your life style?</a:t>
            </a:r>
          </a:p>
          <a:p>
            <a:pPr lvl="1"/>
            <a:r>
              <a:rPr lang="en-US" dirty="0" smtClean="0"/>
              <a:t>Why do you flaunt it?  Can you just keep quiet about it?</a:t>
            </a:r>
            <a:endParaRPr lang="en-US" dirty="0"/>
          </a:p>
        </p:txBody>
      </p:sp>
    </p:spTree>
    <p:extLst>
      <p:ext uri="{BB962C8B-B14F-4D97-AF65-F5344CB8AC3E}">
        <p14:creationId xmlns:p14="http://schemas.microsoft.com/office/powerpoint/2010/main" val="2824361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Space Symbols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1600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1905001"/>
            <a:ext cx="17526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325" y="1905000"/>
            <a:ext cx="201930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1254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Internalized Homophobia </a:t>
            </a:r>
            <a:endParaRPr lang="en-US" dirty="0"/>
          </a:p>
        </p:txBody>
      </p:sp>
      <p:sp>
        <p:nvSpPr>
          <p:cNvPr id="3" name="Content Placeholder 2"/>
          <p:cNvSpPr>
            <a:spLocks noGrp="1"/>
          </p:cNvSpPr>
          <p:nvPr>
            <p:ph idx="1"/>
          </p:nvPr>
        </p:nvSpPr>
        <p:spPr/>
        <p:txBody>
          <a:bodyPr/>
          <a:lstStyle/>
          <a:p>
            <a:r>
              <a:rPr lang="en-US" dirty="0" smtClean="0"/>
              <a:t>“a set of negative attitudes and affects towards homosexuality in other persons and toward homosexual features in oneself”</a:t>
            </a:r>
          </a:p>
          <a:p>
            <a:pPr marL="0" indent="0">
              <a:buNone/>
            </a:pPr>
            <a:r>
              <a:rPr lang="en-US" dirty="0"/>
              <a:t>	</a:t>
            </a:r>
            <a:r>
              <a:rPr lang="en-US" sz="2400" dirty="0" smtClean="0"/>
              <a:t>from </a:t>
            </a:r>
            <a:r>
              <a:rPr lang="en-US" sz="2400" i="1" dirty="0" smtClean="0"/>
              <a:t>Lesbian and Gay Psychology, 	Greene/</a:t>
            </a:r>
            <a:r>
              <a:rPr lang="en-US" sz="2400" i="1" dirty="0" err="1" smtClean="0"/>
              <a:t>Herek</a:t>
            </a:r>
            <a:endParaRPr lang="en-US" sz="2400" dirty="0"/>
          </a:p>
        </p:txBody>
      </p:sp>
    </p:spTree>
    <p:extLst>
      <p:ext uri="{BB962C8B-B14F-4D97-AF65-F5344CB8AC3E}">
        <p14:creationId xmlns:p14="http://schemas.microsoft.com/office/powerpoint/2010/main" val="835420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Neutral Housing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William </a:t>
            </a:r>
            <a:r>
              <a:rPr lang="en-US" dirty="0"/>
              <a:t>Paterson University seeks to provide a living environment welcoming to all gender identities; one not limited by the traditional gender binary. Gender Neutral Housing is available to students with sophomore status and above and allows for same-gender, opposite-gender or other-gender identities to live together regardless of sex. This provides a living/learning environment where residents can learn about and explore gender identity and expression in a comfortable and supportive environment.</a:t>
            </a:r>
          </a:p>
          <a:p>
            <a:r>
              <a:rPr lang="en-US" dirty="0"/>
              <a:t>Gender Neutral Housing participants must commit to maintaining an inclusive and welcoming living environment free of discrimination. Each resident accepted to live in Gender Neutral Housing must agree to the Gender Neutral Housing Agreement and will have responsibility to develop and uphold standards for the community in congruence with valuing all persons and seeking to learn from their diverse experiences and perspectives.</a:t>
            </a:r>
          </a:p>
        </p:txBody>
      </p:sp>
    </p:spTree>
    <p:extLst>
      <p:ext uri="{BB962C8B-B14F-4D97-AF65-F5344CB8AC3E}">
        <p14:creationId xmlns:p14="http://schemas.microsoft.com/office/powerpoint/2010/main" val="2617898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Coming Out Continuum from</a:t>
            </a:r>
            <a:br>
              <a:rPr lang="en-US" dirty="0"/>
            </a:br>
            <a:r>
              <a:rPr lang="en-US" dirty="0"/>
              <a:t>The Human Rights Campaign</a:t>
            </a:r>
          </a:p>
        </p:txBody>
      </p:sp>
      <p:sp>
        <p:nvSpPr>
          <p:cNvPr id="3" name="Content Placeholder 2"/>
          <p:cNvSpPr>
            <a:spLocks noGrp="1"/>
          </p:cNvSpPr>
          <p:nvPr>
            <p:ph idx="1"/>
          </p:nvPr>
        </p:nvSpPr>
        <p:spPr/>
        <p:txBody>
          <a:bodyPr>
            <a:normAutofit lnSpcReduction="10000"/>
          </a:bodyPr>
          <a:lstStyle/>
          <a:p>
            <a:r>
              <a:rPr lang="en-US" dirty="0" smtClean="0"/>
              <a:t>Opening up to yourself </a:t>
            </a:r>
          </a:p>
          <a:p>
            <a:endParaRPr lang="en-US" dirty="0"/>
          </a:p>
          <a:p>
            <a:r>
              <a:rPr lang="en-US" dirty="0" smtClean="0"/>
              <a:t>Coming out</a:t>
            </a:r>
          </a:p>
          <a:p>
            <a:endParaRPr lang="en-US" dirty="0"/>
          </a:p>
          <a:p>
            <a:r>
              <a:rPr lang="en-US" dirty="0" smtClean="0"/>
              <a:t>Living Openly</a:t>
            </a:r>
          </a:p>
          <a:p>
            <a:endParaRPr lang="en-US" dirty="0"/>
          </a:p>
          <a:p>
            <a:r>
              <a:rPr lang="en-US" dirty="0" smtClean="0"/>
              <a:t>DO WE REALLY NEED TO KNOW IF SOMEONE IS GAY?</a:t>
            </a:r>
            <a:endParaRPr lang="en-US" dirty="0"/>
          </a:p>
        </p:txBody>
      </p:sp>
    </p:spTree>
    <p:extLst>
      <p:ext uri="{BB962C8B-B14F-4D97-AF65-F5344CB8AC3E}">
        <p14:creationId xmlns:p14="http://schemas.microsoft.com/office/powerpoint/2010/main" val="3868956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Gender Neutral Housing </a:t>
            </a:r>
            <a:br>
              <a:rPr lang="en-US" dirty="0" smtClean="0"/>
            </a:br>
            <a:r>
              <a:rPr lang="en-US" dirty="0" smtClean="0"/>
              <a:t>Essay </a:t>
            </a:r>
            <a:r>
              <a:rPr lang="en-US" dirty="0"/>
              <a:t>Questions </a:t>
            </a:r>
            <a:r>
              <a:rPr lang="en-US" dirty="0" smtClean="0"/>
              <a:t> (WPU)</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r>
              <a:rPr lang="en-US" dirty="0" smtClean="0"/>
              <a:t>All </a:t>
            </a:r>
            <a:r>
              <a:rPr lang="en-US" dirty="0"/>
              <a:t>applicants are required to submit a separate typed attachment with this application answering the following questions regarding participation in the Gender Neutral Housing Community. </a:t>
            </a:r>
          </a:p>
          <a:p>
            <a:r>
              <a:rPr lang="en-US" dirty="0"/>
              <a:t>1. Why are you interested in living in Gender Neutral Housing? </a:t>
            </a:r>
          </a:p>
          <a:p>
            <a:r>
              <a:rPr lang="en-US" dirty="0"/>
              <a:t>2. Describe your current understanding of and comfort level with exploring issues of gender identity, gender expression and sexual orientation. </a:t>
            </a:r>
          </a:p>
          <a:p>
            <a:r>
              <a:rPr lang="en-US" dirty="0"/>
              <a:t>3. Describe the knowledge, training, and/or experiences that you possess that may be useful in helping your peers to develop a better understanding of gender identity and expression? </a:t>
            </a:r>
          </a:p>
          <a:p>
            <a:r>
              <a:rPr lang="en-US" dirty="0"/>
              <a:t>4. How will living in Gender Neutral Housing support you in achieving success at William Paterson University? </a:t>
            </a:r>
          </a:p>
          <a:p>
            <a:r>
              <a:rPr lang="en-US" dirty="0"/>
              <a:t>5. Is there anything else you would like us to consider in reviewing your application? </a:t>
            </a:r>
          </a:p>
          <a:p>
            <a:endParaRPr lang="en-US" dirty="0"/>
          </a:p>
        </p:txBody>
      </p:sp>
    </p:spTree>
    <p:extLst>
      <p:ext uri="{BB962C8B-B14F-4D97-AF65-F5344CB8AC3E}">
        <p14:creationId xmlns:p14="http://schemas.microsoft.com/office/powerpoint/2010/main" val="14528223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LGBT/Feminist Clubs and Resources (WPU)</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Chosen, Feminist Collective</a:t>
            </a:r>
          </a:p>
          <a:p>
            <a:r>
              <a:rPr lang="en-US" b="1" dirty="0"/>
              <a:t>Resources</a:t>
            </a:r>
          </a:p>
          <a:p>
            <a:r>
              <a:rPr lang="en-US" b="1" dirty="0">
                <a:hlinkClick r:id="rId2"/>
              </a:rPr>
              <a:t>Human Rights Campaign</a:t>
            </a:r>
            <a:r>
              <a:rPr lang="en-US" dirty="0">
                <a:hlinkClick r:id="rId2"/>
              </a:rPr>
              <a:t> </a:t>
            </a:r>
            <a:r>
              <a:rPr lang="en-US" dirty="0"/>
              <a:t/>
            </a:r>
            <a:br>
              <a:rPr lang="en-US" dirty="0"/>
            </a:br>
            <a:r>
              <a:rPr lang="en-US" dirty="0"/>
              <a:t>Working for Lesbian, gay, bisexual and transgender equal rights. Includes Corporate Equality Index</a:t>
            </a:r>
          </a:p>
          <a:p>
            <a:r>
              <a:rPr lang="en-US" b="1" dirty="0">
                <a:hlinkClick r:id="rId3"/>
              </a:rPr>
              <a:t>Out in the Workplace</a:t>
            </a:r>
            <a:r>
              <a:rPr lang="en-US" dirty="0">
                <a:hlinkClick r:id="rId3"/>
              </a:rPr>
              <a:t/>
            </a:r>
            <a:br>
              <a:rPr lang="en-US" dirty="0">
                <a:hlinkClick r:id="rId3"/>
              </a:rPr>
            </a:br>
            <a:r>
              <a:rPr lang="en-US" dirty="0"/>
              <a:t>Includes sections on how out do you want to be, researching organization policies and climates, resume writing - how much to include, interviewing strategies, coming out on the job.</a:t>
            </a:r>
          </a:p>
          <a:p>
            <a:r>
              <a:rPr lang="en-US" b="1" dirty="0">
                <a:hlinkClick r:id="rId4"/>
              </a:rPr>
              <a:t>ProGayJobs.com</a:t>
            </a:r>
            <a:r>
              <a:rPr lang="en-US" b="1" dirty="0"/>
              <a:t/>
            </a:r>
            <a:br>
              <a:rPr lang="en-US" b="1" dirty="0"/>
            </a:br>
            <a:r>
              <a:rPr lang="en-US" dirty="0"/>
              <a:t>Website listing jobs with companies that are committed to LGBT rights.</a:t>
            </a:r>
          </a:p>
          <a:p>
            <a:r>
              <a:rPr lang="en-US" b="1" dirty="0">
                <a:hlinkClick r:id="rId5" tooltip="LGBT Jobs"/>
              </a:rPr>
              <a:t>All LGBT Jobs</a:t>
            </a:r>
            <a:endParaRPr lang="en-US" dirty="0"/>
          </a:p>
          <a:p>
            <a:r>
              <a:rPr lang="en-US" b="1" dirty="0">
                <a:hlinkClick r:id="rId6"/>
              </a:rPr>
              <a:t>Queer Resources Directory</a:t>
            </a:r>
            <a:r>
              <a:rPr lang="en-US" dirty="0">
                <a:hlinkClick r:id="rId6"/>
              </a:rPr>
              <a:t> </a:t>
            </a:r>
            <a:endParaRPr lang="en-US" dirty="0"/>
          </a:p>
          <a:p>
            <a:r>
              <a:rPr lang="en-US" b="1" dirty="0">
                <a:hlinkClick r:id="rId7"/>
              </a:rPr>
              <a:t>Gay Workplace Issues</a:t>
            </a:r>
            <a:endParaRPr lang="en-US" dirty="0"/>
          </a:p>
          <a:p>
            <a:r>
              <a:rPr lang="en-US" b="1" dirty="0">
                <a:hlinkClick r:id="rId8"/>
              </a:rPr>
              <a:t>ACLU</a:t>
            </a:r>
            <a:r>
              <a:rPr lang="en-US" dirty="0">
                <a:hlinkClick r:id="rId8"/>
              </a:rPr>
              <a:t> </a:t>
            </a:r>
            <a:endParaRPr lang="en-US" dirty="0"/>
          </a:p>
          <a:p>
            <a:endParaRPr lang="en-US" dirty="0" smtClean="0"/>
          </a:p>
          <a:p>
            <a:endParaRPr lang="en-US" dirty="0"/>
          </a:p>
        </p:txBody>
      </p:sp>
    </p:spTree>
    <p:extLst>
      <p:ext uri="{BB962C8B-B14F-4D97-AF65-F5344CB8AC3E}">
        <p14:creationId xmlns:p14="http://schemas.microsoft.com/office/powerpoint/2010/main" val="206097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514600"/>
            <a:ext cx="41148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4800"/>
            <a:ext cx="620077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514600"/>
            <a:ext cx="396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8594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Include on your Syllabus</a:t>
            </a:r>
            <a:endParaRPr lang="en-US" dirty="0"/>
          </a:p>
        </p:txBody>
      </p:sp>
      <p:sp>
        <p:nvSpPr>
          <p:cNvPr id="3" name="Content Placeholder 2"/>
          <p:cNvSpPr>
            <a:spLocks noGrp="1"/>
          </p:cNvSpPr>
          <p:nvPr>
            <p:ph idx="1"/>
          </p:nvPr>
        </p:nvSpPr>
        <p:spPr>
          <a:xfrm>
            <a:off x="457200" y="1219200"/>
            <a:ext cx="8229600" cy="5410200"/>
          </a:xfrm>
        </p:spPr>
        <p:txBody>
          <a:bodyPr>
            <a:normAutofit fontScale="40000" lnSpcReduction="20000"/>
          </a:bodyPr>
          <a:lstStyle/>
          <a:p>
            <a:r>
              <a:rPr lang="en-US" b="1" u="sng" dirty="0"/>
              <a:t>RESOURCE FOR CAMPUS COUNSELING ASSISTANCE</a:t>
            </a:r>
            <a:endParaRPr lang="en-US" dirty="0"/>
          </a:p>
          <a:p>
            <a:pPr marL="0" indent="0">
              <a:buNone/>
            </a:pPr>
            <a:endParaRPr lang="en-US" dirty="0"/>
          </a:p>
          <a:p>
            <a:r>
              <a:rPr lang="en-US" b="1" dirty="0"/>
              <a:t>Counseling, Health and Wellness </a:t>
            </a:r>
            <a:r>
              <a:rPr lang="en-US" b="1" dirty="0" smtClean="0"/>
              <a:t>Office – Also, addiction and suicide</a:t>
            </a:r>
            <a:endParaRPr lang="en-US" dirty="0"/>
          </a:p>
          <a:p>
            <a:pPr marL="0" indent="0">
              <a:buNone/>
            </a:pPr>
            <a:r>
              <a:rPr lang="en-US" dirty="0" smtClean="0"/>
              <a:t>	Available </a:t>
            </a:r>
            <a:r>
              <a:rPr lang="en-US" dirty="0"/>
              <a:t>for immediate emergencies and regular appointments</a:t>
            </a:r>
          </a:p>
          <a:p>
            <a:pPr marL="0" indent="0">
              <a:buNone/>
            </a:pPr>
            <a:r>
              <a:rPr lang="en-US" dirty="0" smtClean="0"/>
              <a:t>	Overlook </a:t>
            </a:r>
            <a:r>
              <a:rPr lang="en-US" dirty="0"/>
              <a:t>South behind White Hall Appointments or Emergencies 973-720-2257</a:t>
            </a:r>
          </a:p>
          <a:p>
            <a:r>
              <a:rPr lang="en-US" b="1" dirty="0"/>
              <a:t>Campus Police</a:t>
            </a:r>
            <a:endParaRPr lang="en-US" dirty="0"/>
          </a:p>
          <a:p>
            <a:pPr marL="0" indent="0">
              <a:buNone/>
            </a:pPr>
            <a:r>
              <a:rPr lang="en-US" dirty="0" smtClean="0"/>
              <a:t>	Available </a:t>
            </a:r>
            <a:r>
              <a:rPr lang="en-US" dirty="0"/>
              <a:t>for all emergencies 973-720-2300</a:t>
            </a:r>
          </a:p>
          <a:p>
            <a:r>
              <a:rPr lang="en-US" b="1" dirty="0"/>
              <a:t>Office of Residence Life</a:t>
            </a:r>
            <a:endParaRPr lang="en-US" dirty="0"/>
          </a:p>
          <a:p>
            <a:pPr marL="0" indent="0">
              <a:buNone/>
            </a:pPr>
            <a:r>
              <a:rPr lang="en-US" dirty="0" smtClean="0"/>
              <a:t>	Professional </a:t>
            </a:r>
            <a:r>
              <a:rPr lang="en-US" dirty="0"/>
              <a:t>and student staffs are LGBTQA and Suicide Prevention trained</a:t>
            </a:r>
          </a:p>
          <a:p>
            <a:pPr marL="0" indent="0">
              <a:buNone/>
            </a:pPr>
            <a:r>
              <a:rPr lang="en-US" dirty="0" smtClean="0"/>
              <a:t>	Located </a:t>
            </a:r>
            <a:r>
              <a:rPr lang="en-US" dirty="0"/>
              <a:t>in each Residence Hall</a:t>
            </a:r>
          </a:p>
          <a:p>
            <a:pPr marL="0" indent="0">
              <a:buNone/>
            </a:pPr>
            <a:r>
              <a:rPr lang="en-US" dirty="0" smtClean="0"/>
              <a:t>	Main </a:t>
            </a:r>
            <a:r>
              <a:rPr lang="en-US" dirty="0"/>
              <a:t>Office located in the Lower Level of White Hall</a:t>
            </a:r>
          </a:p>
          <a:p>
            <a:pPr marL="0" indent="0">
              <a:buNone/>
            </a:pPr>
            <a:r>
              <a:rPr lang="en-US" dirty="0" smtClean="0"/>
              <a:t>	Main </a:t>
            </a:r>
            <a:r>
              <a:rPr lang="en-US" dirty="0"/>
              <a:t>Office: 973-720-2714 (during business hours only</a:t>
            </a:r>
            <a:r>
              <a:rPr lang="en-US" dirty="0" smtClean="0"/>
              <a:t>)</a:t>
            </a:r>
            <a:endParaRPr lang="en-US" dirty="0"/>
          </a:p>
          <a:p>
            <a:r>
              <a:rPr lang="en-US" b="1" dirty="0"/>
              <a:t>Residence Hall </a:t>
            </a:r>
            <a:r>
              <a:rPr lang="en-US" b="1" dirty="0" smtClean="0"/>
              <a:t>Offices</a:t>
            </a:r>
            <a:r>
              <a:rPr lang="en-US" dirty="0"/>
              <a:t> </a:t>
            </a:r>
            <a:r>
              <a:rPr lang="en-US" dirty="0" smtClean="0"/>
              <a:t>(Business </a:t>
            </a:r>
            <a:r>
              <a:rPr lang="en-US" dirty="0"/>
              <a:t>hours and 8pm - 10pm 7 days a week)</a:t>
            </a:r>
          </a:p>
          <a:p>
            <a:pPr marL="0" indent="0">
              <a:buNone/>
            </a:pPr>
            <a:r>
              <a:rPr lang="en-US" dirty="0" smtClean="0"/>
              <a:t>	Apartments</a:t>
            </a:r>
            <a:r>
              <a:rPr lang="en-US" dirty="0"/>
              <a:t>: x2600</a:t>
            </a:r>
          </a:p>
          <a:p>
            <a:pPr marL="0" indent="0">
              <a:buNone/>
            </a:pPr>
            <a:r>
              <a:rPr lang="en-US" dirty="0" smtClean="0"/>
              <a:t>	High </a:t>
            </a:r>
            <a:r>
              <a:rPr lang="en-US" dirty="0"/>
              <a:t>Mountain: x5460</a:t>
            </a:r>
          </a:p>
          <a:p>
            <a:pPr marL="0" indent="0">
              <a:buNone/>
            </a:pPr>
            <a:r>
              <a:rPr lang="en-US" dirty="0" smtClean="0"/>
              <a:t>	White </a:t>
            </a:r>
            <a:r>
              <a:rPr lang="en-US" dirty="0"/>
              <a:t>and </a:t>
            </a:r>
            <a:r>
              <a:rPr lang="en-US" dirty="0" err="1"/>
              <a:t>Matelson</a:t>
            </a:r>
            <a:r>
              <a:rPr lang="en-US" dirty="0"/>
              <a:t>: x3530</a:t>
            </a:r>
          </a:p>
          <a:p>
            <a:pPr marL="0" indent="0">
              <a:buNone/>
            </a:pPr>
            <a:r>
              <a:rPr lang="en-US" dirty="0" smtClean="0"/>
              <a:t>	Overlook </a:t>
            </a:r>
            <a:r>
              <a:rPr lang="en-US" dirty="0"/>
              <a:t>North and South: x2381</a:t>
            </a:r>
          </a:p>
          <a:p>
            <a:pPr marL="0" indent="0">
              <a:buNone/>
            </a:pPr>
            <a:r>
              <a:rPr lang="en-US" dirty="0" smtClean="0"/>
              <a:t>	Century</a:t>
            </a:r>
            <a:r>
              <a:rPr lang="en-US" dirty="0"/>
              <a:t>: 5310</a:t>
            </a:r>
          </a:p>
          <a:p>
            <a:pPr marL="0" indent="0">
              <a:buNone/>
            </a:pPr>
            <a:r>
              <a:rPr lang="en-US" dirty="0" smtClean="0"/>
              <a:t>	Hillside</a:t>
            </a:r>
            <a:r>
              <a:rPr lang="en-US" dirty="0"/>
              <a:t>: x3580</a:t>
            </a:r>
          </a:p>
          <a:p>
            <a:r>
              <a:rPr lang="en-US" dirty="0"/>
              <a:t> </a:t>
            </a:r>
            <a:r>
              <a:rPr lang="en-US" b="1" dirty="0" smtClean="0"/>
              <a:t>Women's </a:t>
            </a:r>
            <a:r>
              <a:rPr lang="en-US" b="1" dirty="0"/>
              <a:t>Center</a:t>
            </a:r>
            <a:endParaRPr lang="en-US" dirty="0"/>
          </a:p>
          <a:p>
            <a:pPr marL="0" indent="0">
              <a:buNone/>
            </a:pPr>
            <a:r>
              <a:rPr lang="en-US" dirty="0" smtClean="0"/>
              <a:t>	LGBTQA </a:t>
            </a:r>
            <a:r>
              <a:rPr lang="en-US" dirty="0"/>
              <a:t>Programs &amp; Veterans Affairs are also housed </a:t>
            </a:r>
            <a:r>
              <a:rPr lang="en-US" dirty="0" smtClean="0"/>
              <a:t>here  </a:t>
            </a:r>
            <a:r>
              <a:rPr lang="en-US" dirty="0"/>
              <a:t>UC313 </a:t>
            </a:r>
            <a:r>
              <a:rPr lang="en-US" dirty="0" smtClean="0"/>
              <a:t>973-720-2946</a:t>
            </a:r>
          </a:p>
          <a:p>
            <a:r>
              <a:rPr lang="en-US" b="1" dirty="0" smtClean="0"/>
              <a:t>Women and Gender Studies </a:t>
            </a:r>
            <a:r>
              <a:rPr lang="en-US" dirty="0"/>
              <a:t>973-720-3405 </a:t>
            </a:r>
          </a:p>
          <a:p>
            <a:r>
              <a:rPr lang="en-US" b="1" dirty="0" smtClean="0"/>
              <a:t>Trevor Project </a:t>
            </a:r>
            <a:r>
              <a:rPr lang="en-US" dirty="0" smtClean="0"/>
              <a:t>Our </a:t>
            </a:r>
            <a:r>
              <a:rPr lang="en-US" dirty="0"/>
              <a:t>trained counselors are here to support you 24/7. If you are a young person who is in crisis, feeling suicidal, or in need of a safe and judgment-free place to talk, call The Trevor Lifeline now at 866-488-7386  866-488-7386 FREE </a:t>
            </a:r>
            <a:r>
              <a:rPr lang="en-US"/>
              <a:t> </a:t>
            </a:r>
            <a:endParaRPr lang="en-US" b="1" dirty="0" smtClean="0"/>
          </a:p>
          <a:p>
            <a:pPr marL="0" indent="0">
              <a:buNone/>
            </a:pPr>
            <a:r>
              <a:rPr lang="en-US" b="1" dirty="0"/>
              <a:t>	</a:t>
            </a:r>
          </a:p>
          <a:p>
            <a:endParaRPr lang="en-US" dirty="0"/>
          </a:p>
        </p:txBody>
      </p:sp>
    </p:spTree>
    <p:extLst>
      <p:ext uri="{BB962C8B-B14F-4D97-AF65-F5344CB8AC3E}">
        <p14:creationId xmlns:p14="http://schemas.microsoft.com/office/powerpoint/2010/main" val="17281778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25" y="457200"/>
            <a:ext cx="4572000" cy="610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7898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a:hlinkClick r:id="rId2"/>
              </a:rPr>
              <a:t>http://</a:t>
            </a:r>
            <a:r>
              <a:rPr lang="en-US" dirty="0" smtClean="0">
                <a:hlinkClick r:id="rId2"/>
              </a:rPr>
              <a:t>www.youthprideri.org/Resources/Statistics/tabid/227/Default.aspx</a:t>
            </a:r>
            <a:endParaRPr lang="en-US" dirty="0" smtClean="0"/>
          </a:p>
          <a:p>
            <a:r>
              <a:rPr lang="en-US" dirty="0">
                <a:hlinkClick r:id="rId3"/>
              </a:rPr>
              <a:t>http://</a:t>
            </a:r>
            <a:r>
              <a:rPr lang="en-US" dirty="0" smtClean="0">
                <a:hlinkClick r:id="rId3"/>
              </a:rPr>
              <a:t>www.freedomtomarry.org/states/entry/c/new-jersey</a:t>
            </a:r>
            <a:endParaRPr lang="en-US" dirty="0" smtClean="0"/>
          </a:p>
          <a:p>
            <a:r>
              <a:rPr lang="en-US" dirty="0">
                <a:hlinkClick r:id="rId4"/>
              </a:rPr>
              <a:t>http://</a:t>
            </a:r>
            <a:r>
              <a:rPr lang="en-US" dirty="0" smtClean="0">
                <a:hlinkClick r:id="rId4"/>
              </a:rPr>
              <a:t>www.americanprogress.org/wp-content/uploads/issues/2012/06/pdf/state_nondiscrimination.pdf</a:t>
            </a:r>
            <a:endParaRPr lang="en-US" dirty="0" smtClean="0"/>
          </a:p>
          <a:p>
            <a:r>
              <a:rPr lang="en-US" dirty="0">
                <a:hlinkClick r:id="rId5"/>
              </a:rPr>
              <a:t>http://</a:t>
            </a:r>
            <a:r>
              <a:rPr lang="en-US" dirty="0" smtClean="0">
                <a:hlinkClick r:id="rId5"/>
              </a:rPr>
              <a:t>www.huffingtonpost.com/2012/05/09/gay-marriage-legal-world_n_1504054.html#slide=957718</a:t>
            </a:r>
            <a:endParaRPr lang="en-US" dirty="0" smtClean="0"/>
          </a:p>
          <a:p>
            <a:r>
              <a:rPr lang="en-US" dirty="0">
                <a:hlinkClick r:id="rId6"/>
              </a:rPr>
              <a:t>http://</a:t>
            </a:r>
            <a:r>
              <a:rPr lang="en-US" dirty="0" smtClean="0">
                <a:hlinkClick r:id="rId6"/>
              </a:rPr>
              <a:t>www.freedomtomarry.org/landscape/entry/c/international</a:t>
            </a:r>
            <a:endParaRPr lang="en-US" dirty="0" smtClean="0"/>
          </a:p>
          <a:p>
            <a:r>
              <a:rPr lang="en-US" dirty="0">
                <a:hlinkClick r:id="rId7"/>
              </a:rPr>
              <a:t>http://76crimes.com/76-countries-where-homosexuality-is-illegal</a:t>
            </a:r>
            <a:r>
              <a:rPr lang="en-US" dirty="0" smtClean="0">
                <a:hlinkClick r:id="rId7"/>
              </a:rPr>
              <a:t>/</a:t>
            </a:r>
            <a:endParaRPr lang="en-US" dirty="0" smtClean="0"/>
          </a:p>
          <a:p>
            <a:r>
              <a:rPr lang="en-US" dirty="0">
                <a:hlinkClick r:id="rId8"/>
              </a:rPr>
              <a:t>http://</a:t>
            </a:r>
            <a:r>
              <a:rPr lang="en-US" dirty="0" smtClean="0">
                <a:hlinkClick r:id="rId8"/>
              </a:rPr>
              <a:t>www.ncsl.org/issues-research/human-services/same-sex-marriage-overview.aspx</a:t>
            </a:r>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87421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Autofit/>
          </a:bodyPr>
          <a:lstStyle/>
          <a:p>
            <a:r>
              <a:rPr lang="en-US" sz="3200" b="1" dirty="0"/>
              <a:t>Statistics You Should Know About Gay &amp; Transgender </a:t>
            </a:r>
            <a:r>
              <a:rPr lang="en-US" sz="3200" b="1" dirty="0" smtClean="0"/>
              <a:t>Students </a:t>
            </a:r>
            <a:br>
              <a:rPr lang="en-US" sz="3200" b="1" dirty="0" smtClean="0"/>
            </a:br>
            <a:r>
              <a:rPr lang="en-US" sz="3200" dirty="0" smtClean="0"/>
              <a:t>from PFLAG</a:t>
            </a:r>
            <a:endParaRPr lang="en-US" sz="3200" dirty="0"/>
          </a:p>
        </p:txBody>
      </p:sp>
      <p:sp>
        <p:nvSpPr>
          <p:cNvPr id="3" name="Content Placeholder 2"/>
          <p:cNvSpPr>
            <a:spLocks noGrp="1"/>
          </p:cNvSpPr>
          <p:nvPr>
            <p:ph idx="1"/>
          </p:nvPr>
        </p:nvSpPr>
        <p:spPr>
          <a:xfrm>
            <a:off x="457200" y="1828800"/>
            <a:ext cx="8229600" cy="4953000"/>
          </a:xfrm>
        </p:spPr>
        <p:txBody>
          <a:bodyPr>
            <a:normAutofit/>
          </a:bodyPr>
          <a:lstStyle/>
          <a:p>
            <a:r>
              <a:rPr lang="en-US" sz="2000" dirty="0"/>
              <a:t>Reliable estimates indicate that between 4 and 10% of the population is </a:t>
            </a:r>
            <a:r>
              <a:rPr lang="en-US" sz="2000" dirty="0" smtClean="0"/>
              <a:t>gay.</a:t>
            </a:r>
          </a:p>
          <a:p>
            <a:pPr marL="0" indent="0">
              <a:buNone/>
            </a:pPr>
            <a:endParaRPr lang="en-US" sz="2000" dirty="0" smtClean="0"/>
          </a:p>
          <a:p>
            <a:r>
              <a:rPr lang="en-US" sz="2000" dirty="0"/>
              <a:t>Gay teens are 8.4 times more likely to report having attempted </a:t>
            </a:r>
            <a:r>
              <a:rPr lang="en-US" sz="2000" dirty="0" smtClean="0"/>
              <a:t>suicide.  </a:t>
            </a:r>
          </a:p>
          <a:p>
            <a:pPr marL="0" indent="0">
              <a:buNone/>
            </a:pPr>
            <a:endParaRPr lang="en-US" sz="2000" dirty="0"/>
          </a:p>
          <a:p>
            <a:r>
              <a:rPr lang="en-US" sz="2000" dirty="0" smtClean="0"/>
              <a:t>They are 5.9 </a:t>
            </a:r>
            <a:r>
              <a:rPr lang="en-US" sz="2000" dirty="0"/>
              <a:t>times more likely to report high levels of depression compared with peers from families that reported no or low levels of family rejection</a:t>
            </a:r>
            <a:r>
              <a:rPr lang="en-US" sz="2000" dirty="0" smtClean="0"/>
              <a:t>.</a:t>
            </a:r>
          </a:p>
          <a:p>
            <a:pPr marL="0" indent="0">
              <a:buNone/>
            </a:pPr>
            <a:endParaRPr lang="en-US" sz="2000" dirty="0" smtClean="0"/>
          </a:p>
          <a:p>
            <a:r>
              <a:rPr lang="en-US" sz="2000" dirty="0" smtClean="0"/>
              <a:t>LGBT </a:t>
            </a:r>
            <a:r>
              <a:rPr lang="en-US" sz="2000" dirty="0"/>
              <a:t>youth who reported higher levels of family rejection during adolescence are three times more likely to use illegal drugs</a:t>
            </a:r>
            <a:r>
              <a:rPr lang="en-US" sz="2000" dirty="0" smtClean="0"/>
              <a:t>.</a:t>
            </a:r>
          </a:p>
          <a:p>
            <a:endParaRPr lang="en-US" sz="2000" dirty="0"/>
          </a:p>
          <a:p>
            <a:endParaRPr lang="en-US" sz="2000" dirty="0" smtClean="0"/>
          </a:p>
          <a:p>
            <a:endParaRPr lang="en-US" sz="2000" dirty="0"/>
          </a:p>
          <a:p>
            <a:endParaRPr lang="en-US" sz="2000" dirty="0" smtClean="0"/>
          </a:p>
          <a:p>
            <a:endParaRPr lang="en-US" sz="2200" dirty="0"/>
          </a:p>
          <a:p>
            <a:pPr marL="0" indent="0">
              <a:buNone/>
            </a:pPr>
            <a:endParaRPr lang="en-US" sz="2200"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046931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sz="3200" b="1" dirty="0">
                <a:solidFill>
                  <a:prstClr val="black"/>
                </a:solidFill>
              </a:rPr>
              <a:t>Statistics You Should Know About Gay &amp; Transgender Students </a:t>
            </a:r>
            <a:br>
              <a:rPr lang="en-US" sz="3200" b="1" dirty="0">
                <a:solidFill>
                  <a:prstClr val="black"/>
                </a:solidFill>
              </a:rPr>
            </a:br>
            <a:r>
              <a:rPr lang="en-US" sz="3200" dirty="0">
                <a:solidFill>
                  <a:prstClr val="black"/>
                </a:solidFill>
              </a:rPr>
              <a:t>from PFLAG</a:t>
            </a:r>
            <a:endParaRPr lang="en-US" dirty="0"/>
          </a:p>
        </p:txBody>
      </p:sp>
      <p:sp>
        <p:nvSpPr>
          <p:cNvPr id="3" name="Content Placeholder 2"/>
          <p:cNvSpPr>
            <a:spLocks noGrp="1"/>
          </p:cNvSpPr>
          <p:nvPr>
            <p:ph idx="1"/>
          </p:nvPr>
        </p:nvSpPr>
        <p:spPr>
          <a:xfrm>
            <a:off x="457200" y="1981200"/>
            <a:ext cx="8229600" cy="4495800"/>
          </a:xfrm>
        </p:spPr>
        <p:txBody>
          <a:bodyPr>
            <a:normAutofit fontScale="62500" lnSpcReduction="20000"/>
          </a:bodyPr>
          <a:lstStyle/>
          <a:p>
            <a:r>
              <a:rPr lang="en-US" dirty="0"/>
              <a:t>Half of gay males experience a negative parental reaction when they come out and in 26% of those cases the youth was thrown out of the home</a:t>
            </a:r>
            <a:r>
              <a:rPr lang="en-US" dirty="0" smtClean="0"/>
              <a:t>.</a:t>
            </a:r>
          </a:p>
          <a:p>
            <a:pPr marL="0" indent="0">
              <a:buNone/>
            </a:pPr>
            <a:endParaRPr lang="en-US" dirty="0"/>
          </a:p>
          <a:p>
            <a:r>
              <a:rPr lang="en-US" dirty="0"/>
              <a:t>Studies indicate that between 25% and 50% of homeless youth are LGBT and on the streets because of their sexual orientation or gender identity</a:t>
            </a:r>
            <a:r>
              <a:rPr lang="en-US" dirty="0" smtClean="0"/>
              <a:t>.</a:t>
            </a:r>
          </a:p>
          <a:p>
            <a:endParaRPr lang="en-US" dirty="0"/>
          </a:p>
          <a:p>
            <a:r>
              <a:rPr lang="en-US" dirty="0"/>
              <a:t>Nearly a fifth of students are physically assaulted because of their sexual orientation and over a tenth because of their gender expression</a:t>
            </a:r>
            <a:r>
              <a:rPr lang="en-US" dirty="0" smtClean="0"/>
              <a:t>.</a:t>
            </a:r>
          </a:p>
          <a:p>
            <a:pPr marL="0" indent="0">
              <a:buNone/>
            </a:pPr>
            <a:endParaRPr lang="en-US" dirty="0"/>
          </a:p>
          <a:p>
            <a:r>
              <a:rPr lang="en-US" dirty="0"/>
              <a:t>About two-thirds of LGBT students reported having ever been sexually harassed (e.g., sexual remarks made, being touched inappropriately) in school in the past year</a:t>
            </a:r>
            <a:r>
              <a:rPr lang="en-US" dirty="0" smtClean="0"/>
              <a:t>.</a:t>
            </a:r>
          </a:p>
          <a:p>
            <a:pPr marL="0" indent="0">
              <a:buNone/>
            </a:pPr>
            <a:endParaRPr lang="en-US" dirty="0"/>
          </a:p>
          <a:p>
            <a:r>
              <a:rPr lang="en-US" dirty="0"/>
              <a:t>The average GPA for students who were frequently physically harassed because of their sexual orientation was half a grade lower than that of other students.</a:t>
            </a:r>
          </a:p>
          <a:p>
            <a:endParaRPr lang="en-US" dirty="0"/>
          </a:p>
          <a:p>
            <a:endParaRPr lang="en-US" dirty="0"/>
          </a:p>
        </p:txBody>
      </p:sp>
    </p:spTree>
    <p:extLst>
      <p:ext uri="{BB962C8B-B14F-4D97-AF65-F5344CB8AC3E}">
        <p14:creationId xmlns:p14="http://schemas.microsoft.com/office/powerpoint/2010/main" val="1655045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2010 State of Higher Education for LGBT People</a:t>
            </a:r>
            <a:endParaRPr lang="en-US" i="1"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The study was conducted by Campus Pride and reported by </a:t>
            </a:r>
            <a:r>
              <a:rPr lang="en-US" i="1" dirty="0" smtClean="0"/>
              <a:t>The Chronicle of Higher Education.</a:t>
            </a:r>
          </a:p>
          <a:p>
            <a:pPr lvl="1"/>
            <a:r>
              <a:rPr lang="en-US" dirty="0"/>
              <a:t>Almost one-quarter (23%) of LGBT staff, faculty, and students reported experiencing harassment (defined as any conduct that has interfered with your ability to work or learn). </a:t>
            </a:r>
          </a:p>
          <a:p>
            <a:pPr lvl="1"/>
            <a:r>
              <a:rPr lang="en-US" dirty="0" smtClean="0"/>
              <a:t>In addition, they feel a “chilly campus climate of harassment.” </a:t>
            </a:r>
            <a:r>
              <a:rPr lang="en-US" dirty="0"/>
              <a:t>One-third of LGBT (33%) and transgender (38%) students, faculty, and staff have seriously considered leaving their </a:t>
            </a:r>
            <a:r>
              <a:rPr lang="en-US" dirty="0" smtClean="0"/>
              <a:t>institution.</a:t>
            </a:r>
            <a:endParaRPr lang="en-US" dirty="0"/>
          </a:p>
          <a:p>
            <a:pPr lvl="1"/>
            <a:endParaRPr lang="en-US" dirty="0" smtClean="0"/>
          </a:p>
          <a:p>
            <a:pPr lvl="1"/>
            <a:endParaRPr lang="en-US" dirty="0" smtClean="0"/>
          </a:p>
          <a:p>
            <a:pPr lvl="1"/>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4057241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The 2010 State of Higher Education for LGBT People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More </a:t>
            </a:r>
            <a:r>
              <a:rPr lang="en-US" dirty="0"/>
              <a:t>than half of all LGBT faculty, students, &amp; staff hide their sexual identity (43%) or gender identity (63%) to avoid intimidation. </a:t>
            </a:r>
            <a:endParaRPr lang="en-US" dirty="0" smtClean="0"/>
          </a:p>
          <a:p>
            <a:pPr marL="0" indent="0">
              <a:buNone/>
            </a:pPr>
            <a:endParaRPr lang="en-US" dirty="0"/>
          </a:p>
          <a:p>
            <a:r>
              <a:rPr lang="en-US" dirty="0"/>
              <a:t>*More than a third of all transgender students, faculty, &amp; staff (43%) and 13% of LGBT respondents feared for their physical safety. </a:t>
            </a:r>
            <a:endParaRPr lang="en-US" dirty="0" smtClean="0"/>
          </a:p>
          <a:p>
            <a:pPr marL="0" indent="0">
              <a:buNone/>
            </a:pPr>
            <a:endParaRPr lang="en-US" dirty="0"/>
          </a:p>
          <a:p>
            <a:r>
              <a:rPr lang="en-US" dirty="0"/>
              <a:t>*LGBT respondents were twice as likely to be targets of derogatory remarks (61%), stared at (37%), and singled out as the “resident authority” regarding LGBT issues due to their identity (36%) when compared with their heterosexual counterparts (29%, 17%, and 18%, respectively</a:t>
            </a:r>
            <a:r>
              <a:rPr lang="en-US" dirty="0" smtClean="0"/>
              <a:t>).</a:t>
            </a:r>
          </a:p>
          <a:p>
            <a:endParaRPr lang="en-US" dirty="0"/>
          </a:p>
          <a:p>
            <a:r>
              <a:rPr lang="en-US" dirty="0" smtClean="0"/>
              <a:t>The </a:t>
            </a:r>
            <a:r>
              <a:rPr lang="en-US" dirty="0"/>
              <a:t>results were based on 4,159 surveys returned in spring 2009, by students, staff members, faculty members, and administrators representing all 50 states and all Carnegie Basic Classifications of Institutions of Higher Education.</a:t>
            </a:r>
          </a:p>
          <a:p>
            <a:pPr marL="0" indent="0">
              <a:buNone/>
            </a:pPr>
            <a:r>
              <a:rPr lang="en-US" dirty="0"/>
              <a:t/>
            </a:r>
            <a:br>
              <a:rPr lang="en-US" dirty="0"/>
            </a:br>
            <a:endParaRPr lang="en-US" dirty="0"/>
          </a:p>
          <a:p>
            <a:pPr marL="0" indent="0">
              <a:buNone/>
            </a:pPr>
            <a:r>
              <a:rPr lang="en-US" sz="2000" dirty="0">
                <a:hlinkClick r:id="rId2"/>
              </a:rPr>
              <a:t>http://</a:t>
            </a:r>
            <a:r>
              <a:rPr lang="en-US" sz="2000" dirty="0" smtClean="0">
                <a:hlinkClick r:id="rId2"/>
              </a:rPr>
              <a:t>voices.washingtonpost.com/answer-sheet/college-life/report-high-harassment-rates-o.html</a:t>
            </a:r>
            <a:endParaRPr lang="en-US" sz="2000" dirty="0" smtClean="0"/>
          </a:p>
          <a:p>
            <a:pPr marL="0" indent="0">
              <a:buNone/>
            </a:pPr>
            <a:endParaRPr lang="en-US" sz="2000" dirty="0"/>
          </a:p>
          <a:p>
            <a:pPr marL="0" indent="0">
              <a:buNone/>
            </a:pPr>
            <a:r>
              <a:rPr lang="en-US" sz="2000" dirty="0">
                <a:hlinkClick r:id="rId3"/>
              </a:rPr>
              <a:t>http://</a:t>
            </a:r>
            <a:r>
              <a:rPr lang="en-US" sz="2000" dirty="0" smtClean="0">
                <a:hlinkClick r:id="rId3"/>
              </a:rPr>
              <a:t>www.huffingtonpost.com/2010/09/15/lgbt-students-harassed-at_n_717992.html</a:t>
            </a:r>
            <a:endParaRPr lang="en-US" sz="2000" dirty="0" smtClean="0"/>
          </a:p>
          <a:p>
            <a:pPr marL="0" indent="0">
              <a:buNone/>
            </a:pPr>
            <a:endParaRPr lang="en-US" sz="2000" dirty="0"/>
          </a:p>
        </p:txBody>
      </p:sp>
    </p:spTree>
    <p:extLst>
      <p:ext uri="{BB962C8B-B14F-4D97-AF65-F5344CB8AC3E}">
        <p14:creationId xmlns:p14="http://schemas.microsoft.com/office/powerpoint/2010/main" val="2789858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4438"/>
            <a:ext cx="6856413"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617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5643</TotalTime>
  <Words>2494</Words>
  <Application>Microsoft Office PowerPoint</Application>
  <PresentationFormat>On-screen Show (4:3)</PresentationFormat>
  <Paragraphs>388</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TEACH NOT JUDGE NJANSA Conference 2013 Atlantic City</vt:lpstr>
      <vt:lpstr>LGBPTTQQIIAA</vt:lpstr>
      <vt:lpstr>The Coming Out Continuum from The Human Rights Campaign</vt:lpstr>
      <vt:lpstr>The Coming Out Continuum from The Human Rights Campaign</vt:lpstr>
      <vt:lpstr>Statistics You Should Know About Gay &amp; Transgender Students  from PFLAG</vt:lpstr>
      <vt:lpstr>Statistics You Should Know About Gay &amp; Transgender Students  from PFLAG</vt:lpstr>
      <vt:lpstr>The 2010 State of Higher Education for LGBT People</vt:lpstr>
      <vt:lpstr>The 2010 State of Higher Education for LGBT People</vt:lpstr>
      <vt:lpstr>PowerPoint Presentation</vt:lpstr>
      <vt:lpstr>LGBTQQIAS Lingo</vt:lpstr>
      <vt:lpstr>Transgender Umbrella</vt:lpstr>
      <vt:lpstr>Understanding Transgender</vt:lpstr>
      <vt:lpstr>Gender Queer</vt:lpstr>
      <vt:lpstr>World Professional Association for Transgender Health</vt:lpstr>
      <vt:lpstr>Real Life Experience</vt:lpstr>
      <vt:lpstr>Parameters of the Real Life Experience</vt:lpstr>
      <vt:lpstr>Hormone Treatment</vt:lpstr>
      <vt:lpstr>Intersexual Bodies:  The Herm, Merm and Ferm</vt:lpstr>
      <vt:lpstr>Asexuality</vt:lpstr>
      <vt:lpstr>Sexual Orientations</vt:lpstr>
      <vt:lpstr>Minorities within a Minority</vt:lpstr>
      <vt:lpstr>Employment Discrimination</vt:lpstr>
      <vt:lpstr>ENDA Update</vt:lpstr>
      <vt:lpstr>States Protecting LGBT People Against Discrimination Based on Sexual Orientation</vt:lpstr>
      <vt:lpstr>Imagine A World Where Being "Gay" The Norm &amp; Being "Straight" Would Be The Minority! [Short Film]  </vt:lpstr>
      <vt:lpstr>What Can We Do As First Year Instructors?</vt:lpstr>
      <vt:lpstr>What Can We Do As First Year Instructors?</vt:lpstr>
      <vt:lpstr>Preferred Gender Pronouns</vt:lpstr>
      <vt:lpstr>Becoming an Ally</vt:lpstr>
      <vt:lpstr>Ally Suggestions</vt:lpstr>
      <vt:lpstr>Ally’s Don’t</vt:lpstr>
      <vt:lpstr>Safe Space Training for First Year Faculty</vt:lpstr>
      <vt:lpstr>Safe Space Announcement - WPU</vt:lpstr>
      <vt:lpstr>Training (NJCBW)</vt:lpstr>
      <vt:lpstr>Training (NJCBW)</vt:lpstr>
      <vt:lpstr>Training (NJCBW)</vt:lpstr>
      <vt:lpstr>Safe Space Symbols</vt:lpstr>
      <vt:lpstr>Internalized Homophobia </vt:lpstr>
      <vt:lpstr>Gender Neutral Housing</vt:lpstr>
      <vt:lpstr>Gender Neutral Housing  Essay Questions  (WPU) </vt:lpstr>
      <vt:lpstr>Student LGBT/Feminist Clubs and Resources (WPU)</vt:lpstr>
      <vt:lpstr>PowerPoint Presentation</vt:lpstr>
      <vt:lpstr>Include on your Syllabus</vt:lpstr>
      <vt:lpstr>PowerPoint Presentation</vt:lpstr>
      <vt:lpstr>Additional 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toremy1</dc:creator>
  <cp:lastModifiedBy>toremy1</cp:lastModifiedBy>
  <cp:revision>206</cp:revision>
  <cp:lastPrinted>2013-10-01T14:34:58Z</cp:lastPrinted>
  <dcterms:created xsi:type="dcterms:W3CDTF">2011-04-20T00:36:10Z</dcterms:created>
  <dcterms:modified xsi:type="dcterms:W3CDTF">2014-05-02T15:45:59Z</dcterms:modified>
</cp:coreProperties>
</file>