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74" r:id="rId4"/>
    <p:sldId id="275" r:id="rId5"/>
    <p:sldId id="260" r:id="rId6"/>
    <p:sldId id="276" r:id="rId7"/>
    <p:sldId id="277" r:id="rId8"/>
    <p:sldId id="272" r:id="rId9"/>
    <p:sldId id="264" r:id="rId10"/>
    <p:sldId id="265" r:id="rId11"/>
    <p:sldId id="266" r:id="rId12"/>
    <p:sldId id="267" r:id="rId13"/>
    <p:sldId id="280" r:id="rId14"/>
    <p:sldId id="268"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6094F-DDBD-42FF-98E0-D9EA4951FB25}" v="80" dt="2024-10-07T21:26:42.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showGuides="1">
      <p:cViewPr varScale="1">
        <p:scale>
          <a:sx n="104" d="100"/>
          <a:sy n="104" d="100"/>
        </p:scale>
        <p:origin x="732" y="108"/>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azzo, Peter" userId="da98201d-d9a8-45c2-86d2-f99382348119" providerId="ADAL" clId="{DC76094F-DDBD-42FF-98E0-D9EA4951FB25}"/>
    <pc:docChg chg="delSld modSld">
      <pc:chgData name="Caiazzo, Peter" userId="da98201d-d9a8-45c2-86d2-f99382348119" providerId="ADAL" clId="{DC76094F-DDBD-42FF-98E0-D9EA4951FB25}" dt="2024-10-07T21:26:42.696" v="79" actId="113"/>
      <pc:docMkLst>
        <pc:docMk/>
      </pc:docMkLst>
      <pc:sldChg chg="del">
        <pc:chgData name="Caiazzo, Peter" userId="da98201d-d9a8-45c2-86d2-f99382348119" providerId="ADAL" clId="{DC76094F-DDBD-42FF-98E0-D9EA4951FB25}" dt="2024-10-07T21:24:41.005" v="0" actId="47"/>
        <pc:sldMkLst>
          <pc:docMk/>
          <pc:sldMk cId="1446766455" sldId="278"/>
        </pc:sldMkLst>
      </pc:sldChg>
      <pc:sldChg chg="modSp">
        <pc:chgData name="Caiazzo, Peter" userId="da98201d-d9a8-45c2-86d2-f99382348119" providerId="ADAL" clId="{DC76094F-DDBD-42FF-98E0-D9EA4951FB25}" dt="2024-10-07T21:26:42.696" v="79" actId="113"/>
        <pc:sldMkLst>
          <pc:docMk/>
          <pc:sldMk cId="806118828" sldId="280"/>
        </pc:sldMkLst>
        <pc:spChg chg="mod">
          <ac:chgData name="Caiazzo, Peter" userId="da98201d-d9a8-45c2-86d2-f99382348119" providerId="ADAL" clId="{DC76094F-DDBD-42FF-98E0-D9EA4951FB25}" dt="2024-10-07T21:26:42.696" v="79" actId="113"/>
          <ac:spMkLst>
            <pc:docMk/>
            <pc:sldMk cId="806118828" sldId="280"/>
            <ac:spMk id="3" creationId="{EB5011CC-5525-ADDD-2254-105E8EF4EE6E}"/>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wpunj.edu/ccob/gbfi/Education/microsoft-excel-certification"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https://www.wpunj.edu/ccob/gbfi/education/tech_training.html" TargetMode="External"/><Relationship Id="rId2" Type="http://schemas.openxmlformats.org/officeDocument/2006/relationships/hyperlink" Target="mailto:gbfi@wpunj.edu" TargetMode="External"/><Relationship Id="rId1" Type="http://schemas.openxmlformats.org/officeDocument/2006/relationships/hyperlink" Target="https://www.wpunj.edu/ccob/gbfi/about-us/live-support"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wpunj.edu/ccob/gbfi/Education/microsoft-excel-certification"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wpunj.edu/ccob/gbfi/education/tech_training.html" TargetMode="External"/><Relationship Id="rId2" Type="http://schemas.openxmlformats.org/officeDocument/2006/relationships/hyperlink" Target="mailto:gbfi@wpunj.edu" TargetMode="External"/><Relationship Id="rId1" Type="http://schemas.openxmlformats.org/officeDocument/2006/relationships/hyperlink" Target="https://www.wpunj.edu/ccob/gbfi/about-us/live-support"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E71DA-1BC5-4178-9B70-3FC2BFA5B8EE}"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37F44BF3-0FEE-43A7-BF10-F4F5299A4461}">
      <dgm:prSet/>
      <dgm:spPr/>
      <dgm:t>
        <a:bodyPr/>
        <a:lstStyle/>
        <a:p>
          <a:r>
            <a:rPr lang="en-US" dirty="0"/>
            <a:t>Offered by the </a:t>
          </a:r>
          <a:r>
            <a:rPr lang="en-US" b="1" dirty="0"/>
            <a:t>Global Business &amp; Finance Institute </a:t>
          </a:r>
          <a:r>
            <a:rPr lang="en-US" dirty="0"/>
            <a:t>in the </a:t>
          </a:r>
          <a:r>
            <a:rPr lang="en-US" b="1" dirty="0" err="1"/>
            <a:t>Cotsakos</a:t>
          </a:r>
          <a:r>
            <a:rPr lang="en-US" b="1" dirty="0"/>
            <a:t> College of Business </a:t>
          </a:r>
          <a:r>
            <a:rPr lang="en-US" dirty="0"/>
            <a:t>for business students</a:t>
          </a:r>
        </a:p>
      </dgm:t>
    </dgm:pt>
    <dgm:pt modelId="{EA8ABAB9-20B4-4136-97EF-7023D51761B6}" type="parTrans" cxnId="{FD46A984-345A-4FB2-B170-FE38A42CEEEB}">
      <dgm:prSet/>
      <dgm:spPr/>
      <dgm:t>
        <a:bodyPr/>
        <a:lstStyle/>
        <a:p>
          <a:endParaRPr lang="en-US"/>
        </a:p>
      </dgm:t>
    </dgm:pt>
    <dgm:pt modelId="{7585491E-3658-4293-A7C9-C3B0DF8AB351}" type="sibTrans" cxnId="{FD46A984-345A-4FB2-B170-FE38A42CEEEB}">
      <dgm:prSet/>
      <dgm:spPr/>
      <dgm:t>
        <a:bodyPr/>
        <a:lstStyle/>
        <a:p>
          <a:endParaRPr lang="en-US"/>
        </a:p>
      </dgm:t>
    </dgm:pt>
    <dgm:pt modelId="{5B9FD1FE-F2AB-4500-B61D-4EB7220DAC5B}">
      <dgm:prSet custT="1"/>
      <dgm:spPr/>
      <dgm:t>
        <a:bodyPr/>
        <a:lstStyle/>
        <a:p>
          <a:r>
            <a:rPr lang="en-US" sz="2000" dirty="0"/>
            <a:t>Required for students in </a:t>
          </a:r>
          <a:r>
            <a:rPr lang="en-US" sz="2000" b="1" dirty="0"/>
            <a:t>ECON 2100 </a:t>
          </a:r>
          <a:r>
            <a:rPr lang="en-US" sz="2000" dirty="0"/>
            <a:t>and worth </a:t>
          </a:r>
          <a:r>
            <a:rPr lang="en-US" sz="2000" b="1" dirty="0"/>
            <a:t>20 points </a:t>
          </a:r>
          <a:r>
            <a:rPr lang="en-US" sz="2000" dirty="0"/>
            <a:t>- </a:t>
          </a:r>
          <a:r>
            <a:rPr lang="en-US" sz="2000" b="1" dirty="0"/>
            <a:t>Microsoft Excel Associate (Microsoft 365 Apps): Exam MO -210</a:t>
          </a:r>
        </a:p>
      </dgm:t>
    </dgm:pt>
    <dgm:pt modelId="{DC999191-B0BD-4ED9-944E-0908E0AF4A9E}" type="parTrans" cxnId="{8C8F0BA4-B61E-4EF0-8BE3-0EE992BDF71E}">
      <dgm:prSet/>
      <dgm:spPr/>
      <dgm:t>
        <a:bodyPr/>
        <a:lstStyle/>
        <a:p>
          <a:endParaRPr lang="en-US"/>
        </a:p>
      </dgm:t>
    </dgm:pt>
    <dgm:pt modelId="{B2EEDA8C-FC56-4C68-B9C8-977C67F8EDFE}" type="sibTrans" cxnId="{8C8F0BA4-B61E-4EF0-8BE3-0EE992BDF71E}">
      <dgm:prSet/>
      <dgm:spPr/>
      <dgm:t>
        <a:bodyPr/>
        <a:lstStyle/>
        <a:p>
          <a:endParaRPr lang="en-US"/>
        </a:p>
      </dgm:t>
    </dgm:pt>
    <dgm:pt modelId="{1640E441-6648-4DA2-92E1-86477F44C922}">
      <dgm:prSet/>
      <dgm:spPr/>
      <dgm:t>
        <a:bodyPr/>
        <a:lstStyle/>
        <a:p>
          <a:r>
            <a:rPr lang="en-US" dirty="0"/>
            <a:t>You may complete the Certification in-person or remotely.</a:t>
          </a:r>
        </a:p>
      </dgm:t>
    </dgm:pt>
    <dgm:pt modelId="{5716034C-7B80-4FF3-88B1-ADD2FC845EF6}" type="parTrans" cxnId="{518BCF6F-EB55-40B0-9545-F22AA9A7E157}">
      <dgm:prSet/>
      <dgm:spPr/>
      <dgm:t>
        <a:bodyPr/>
        <a:lstStyle/>
        <a:p>
          <a:endParaRPr lang="en-US"/>
        </a:p>
      </dgm:t>
    </dgm:pt>
    <dgm:pt modelId="{E41BD203-6DD8-4011-99EA-2A34E67275D4}" type="sibTrans" cxnId="{518BCF6F-EB55-40B0-9545-F22AA9A7E157}">
      <dgm:prSet/>
      <dgm:spPr/>
      <dgm:t>
        <a:bodyPr/>
        <a:lstStyle/>
        <a:p>
          <a:endParaRPr lang="en-US"/>
        </a:p>
      </dgm:t>
    </dgm:pt>
    <dgm:pt modelId="{A654FAE4-7750-4B73-B1BF-8EEFF033B0FD}">
      <dgm:prSet/>
      <dgm:spPr/>
      <dgm:t>
        <a:bodyPr/>
        <a:lstStyle/>
        <a:p>
          <a:r>
            <a:rPr lang="en-US" dirty="0"/>
            <a:t>Additional details regarding these and other certificates can be found on the </a:t>
          </a:r>
          <a:r>
            <a:rPr lang="en-US" dirty="0">
              <a:hlinkClick xmlns:r="http://schemas.openxmlformats.org/officeDocument/2006/relationships" r:id="rId1"/>
            </a:rPr>
            <a:t>GBFI Website</a:t>
          </a:r>
          <a:endParaRPr lang="en-US" dirty="0"/>
        </a:p>
      </dgm:t>
    </dgm:pt>
    <dgm:pt modelId="{904BA3B1-1A54-4A02-B739-8B183C38148E}" type="parTrans" cxnId="{4C0441CC-BB9A-42D6-BA7C-08DC448497E6}">
      <dgm:prSet/>
      <dgm:spPr/>
      <dgm:t>
        <a:bodyPr/>
        <a:lstStyle/>
        <a:p>
          <a:endParaRPr lang="en-US"/>
        </a:p>
      </dgm:t>
    </dgm:pt>
    <dgm:pt modelId="{3DA9AE01-70F8-4EBF-AB36-989AAFD6A516}" type="sibTrans" cxnId="{4C0441CC-BB9A-42D6-BA7C-08DC448497E6}">
      <dgm:prSet/>
      <dgm:spPr/>
      <dgm:t>
        <a:bodyPr/>
        <a:lstStyle/>
        <a:p>
          <a:endParaRPr lang="en-US"/>
        </a:p>
      </dgm:t>
    </dgm:pt>
    <dgm:pt modelId="{3062BB5A-C63F-4BE9-8386-5F6BB4654874}" type="pres">
      <dgm:prSet presAssocID="{870E71DA-1BC5-4178-9B70-3FC2BFA5B8EE}" presName="vert0" presStyleCnt="0">
        <dgm:presLayoutVars>
          <dgm:dir/>
          <dgm:animOne val="branch"/>
          <dgm:animLvl val="lvl"/>
        </dgm:presLayoutVars>
      </dgm:prSet>
      <dgm:spPr/>
    </dgm:pt>
    <dgm:pt modelId="{E11FE828-B697-4F67-931B-74233DF41F04}" type="pres">
      <dgm:prSet presAssocID="{37F44BF3-0FEE-43A7-BF10-F4F5299A4461}" presName="thickLine" presStyleLbl="alignNode1" presStyleIdx="0" presStyleCnt="4"/>
      <dgm:spPr/>
    </dgm:pt>
    <dgm:pt modelId="{7082EE94-F948-4732-BC75-0DBBA8F65D34}" type="pres">
      <dgm:prSet presAssocID="{37F44BF3-0FEE-43A7-BF10-F4F5299A4461}" presName="horz1" presStyleCnt="0"/>
      <dgm:spPr/>
    </dgm:pt>
    <dgm:pt modelId="{29232F15-7DE5-46CB-BEE9-BD36378F664B}" type="pres">
      <dgm:prSet presAssocID="{37F44BF3-0FEE-43A7-BF10-F4F5299A4461}" presName="tx1" presStyleLbl="revTx" presStyleIdx="0" presStyleCnt="4"/>
      <dgm:spPr/>
    </dgm:pt>
    <dgm:pt modelId="{C3949B56-C2B5-4937-8248-E4BFEBB756A2}" type="pres">
      <dgm:prSet presAssocID="{37F44BF3-0FEE-43A7-BF10-F4F5299A4461}" presName="vert1" presStyleCnt="0"/>
      <dgm:spPr/>
    </dgm:pt>
    <dgm:pt modelId="{61BC03E5-C5A8-4CFE-9D1A-0F90068A2B2E}" type="pres">
      <dgm:prSet presAssocID="{5B9FD1FE-F2AB-4500-B61D-4EB7220DAC5B}" presName="thickLine" presStyleLbl="alignNode1" presStyleIdx="1" presStyleCnt="4"/>
      <dgm:spPr/>
    </dgm:pt>
    <dgm:pt modelId="{720F91AD-2032-4EF2-98D6-21FDC0277D36}" type="pres">
      <dgm:prSet presAssocID="{5B9FD1FE-F2AB-4500-B61D-4EB7220DAC5B}" presName="horz1" presStyleCnt="0"/>
      <dgm:spPr/>
    </dgm:pt>
    <dgm:pt modelId="{8EFCEE3F-ECBB-46A8-9CA2-8A75B73DA298}" type="pres">
      <dgm:prSet presAssocID="{5B9FD1FE-F2AB-4500-B61D-4EB7220DAC5B}" presName="tx1" presStyleLbl="revTx" presStyleIdx="1" presStyleCnt="4"/>
      <dgm:spPr/>
    </dgm:pt>
    <dgm:pt modelId="{0FA915A3-BC97-4BEC-BD20-187F1D032475}" type="pres">
      <dgm:prSet presAssocID="{5B9FD1FE-F2AB-4500-B61D-4EB7220DAC5B}" presName="vert1" presStyleCnt="0"/>
      <dgm:spPr/>
    </dgm:pt>
    <dgm:pt modelId="{05867490-E942-401B-A33F-42239B7D2004}" type="pres">
      <dgm:prSet presAssocID="{1640E441-6648-4DA2-92E1-86477F44C922}" presName="thickLine" presStyleLbl="alignNode1" presStyleIdx="2" presStyleCnt="4"/>
      <dgm:spPr/>
    </dgm:pt>
    <dgm:pt modelId="{3983B8F2-BF39-4267-9CFD-A12CFB5826B6}" type="pres">
      <dgm:prSet presAssocID="{1640E441-6648-4DA2-92E1-86477F44C922}" presName="horz1" presStyleCnt="0"/>
      <dgm:spPr/>
    </dgm:pt>
    <dgm:pt modelId="{8C6173D3-B611-45B5-8488-F7A1FD4BC551}" type="pres">
      <dgm:prSet presAssocID="{1640E441-6648-4DA2-92E1-86477F44C922}" presName="tx1" presStyleLbl="revTx" presStyleIdx="2" presStyleCnt="4"/>
      <dgm:spPr/>
    </dgm:pt>
    <dgm:pt modelId="{15EA2D33-2356-41FF-BF40-BC1AB4C16AC4}" type="pres">
      <dgm:prSet presAssocID="{1640E441-6648-4DA2-92E1-86477F44C922}" presName="vert1" presStyleCnt="0"/>
      <dgm:spPr/>
    </dgm:pt>
    <dgm:pt modelId="{0C75F001-42C8-47CB-959E-C42163E71D13}" type="pres">
      <dgm:prSet presAssocID="{A654FAE4-7750-4B73-B1BF-8EEFF033B0FD}" presName="thickLine" presStyleLbl="alignNode1" presStyleIdx="3" presStyleCnt="4"/>
      <dgm:spPr/>
    </dgm:pt>
    <dgm:pt modelId="{E08AC12D-074D-4B25-A8EA-BFFD9E02CE27}" type="pres">
      <dgm:prSet presAssocID="{A654FAE4-7750-4B73-B1BF-8EEFF033B0FD}" presName="horz1" presStyleCnt="0"/>
      <dgm:spPr/>
    </dgm:pt>
    <dgm:pt modelId="{E83D09E4-3AAF-4E56-90EB-20D0103BE358}" type="pres">
      <dgm:prSet presAssocID="{A654FAE4-7750-4B73-B1BF-8EEFF033B0FD}" presName="tx1" presStyleLbl="revTx" presStyleIdx="3" presStyleCnt="4"/>
      <dgm:spPr/>
    </dgm:pt>
    <dgm:pt modelId="{3C1108EB-F348-490E-BEF9-79CE702A47DD}" type="pres">
      <dgm:prSet presAssocID="{A654FAE4-7750-4B73-B1BF-8EEFF033B0FD}" presName="vert1" presStyleCnt="0"/>
      <dgm:spPr/>
    </dgm:pt>
  </dgm:ptLst>
  <dgm:cxnLst>
    <dgm:cxn modelId="{727F9F1C-1AEE-47A0-BCC4-8B7BD7D829F4}" type="presOf" srcId="{1640E441-6648-4DA2-92E1-86477F44C922}" destId="{8C6173D3-B611-45B5-8488-F7A1FD4BC551}" srcOrd="0" destOrd="0" presId="urn:microsoft.com/office/officeart/2008/layout/LinedList"/>
    <dgm:cxn modelId="{2C6AD81C-BF55-41A2-B65A-F8045B24CA79}" type="presOf" srcId="{5B9FD1FE-F2AB-4500-B61D-4EB7220DAC5B}" destId="{8EFCEE3F-ECBB-46A8-9CA2-8A75B73DA298}" srcOrd="0" destOrd="0" presId="urn:microsoft.com/office/officeart/2008/layout/LinedList"/>
    <dgm:cxn modelId="{1F463626-11FB-4F7C-AC02-0243DA83F9AE}" type="presOf" srcId="{A654FAE4-7750-4B73-B1BF-8EEFF033B0FD}" destId="{E83D09E4-3AAF-4E56-90EB-20D0103BE358}" srcOrd="0" destOrd="0" presId="urn:microsoft.com/office/officeart/2008/layout/LinedList"/>
    <dgm:cxn modelId="{518BCF6F-EB55-40B0-9545-F22AA9A7E157}" srcId="{870E71DA-1BC5-4178-9B70-3FC2BFA5B8EE}" destId="{1640E441-6648-4DA2-92E1-86477F44C922}" srcOrd="2" destOrd="0" parTransId="{5716034C-7B80-4FF3-88B1-ADD2FC845EF6}" sibTransId="{E41BD203-6DD8-4011-99EA-2A34E67275D4}"/>
    <dgm:cxn modelId="{FD46A984-345A-4FB2-B170-FE38A42CEEEB}" srcId="{870E71DA-1BC5-4178-9B70-3FC2BFA5B8EE}" destId="{37F44BF3-0FEE-43A7-BF10-F4F5299A4461}" srcOrd="0" destOrd="0" parTransId="{EA8ABAB9-20B4-4136-97EF-7023D51761B6}" sibTransId="{7585491E-3658-4293-A7C9-C3B0DF8AB351}"/>
    <dgm:cxn modelId="{64C3B888-CE4D-4901-93EE-516F13B28F75}" type="presOf" srcId="{37F44BF3-0FEE-43A7-BF10-F4F5299A4461}" destId="{29232F15-7DE5-46CB-BEE9-BD36378F664B}" srcOrd="0" destOrd="0" presId="urn:microsoft.com/office/officeart/2008/layout/LinedList"/>
    <dgm:cxn modelId="{8C8F0BA4-B61E-4EF0-8BE3-0EE992BDF71E}" srcId="{870E71DA-1BC5-4178-9B70-3FC2BFA5B8EE}" destId="{5B9FD1FE-F2AB-4500-B61D-4EB7220DAC5B}" srcOrd="1" destOrd="0" parTransId="{DC999191-B0BD-4ED9-944E-0908E0AF4A9E}" sibTransId="{B2EEDA8C-FC56-4C68-B9C8-977C67F8EDFE}"/>
    <dgm:cxn modelId="{B509B8BA-D105-46AD-A995-834F1AC75DCA}" type="presOf" srcId="{870E71DA-1BC5-4178-9B70-3FC2BFA5B8EE}" destId="{3062BB5A-C63F-4BE9-8386-5F6BB4654874}" srcOrd="0" destOrd="0" presId="urn:microsoft.com/office/officeart/2008/layout/LinedList"/>
    <dgm:cxn modelId="{4C0441CC-BB9A-42D6-BA7C-08DC448497E6}" srcId="{870E71DA-1BC5-4178-9B70-3FC2BFA5B8EE}" destId="{A654FAE4-7750-4B73-B1BF-8EEFF033B0FD}" srcOrd="3" destOrd="0" parTransId="{904BA3B1-1A54-4A02-B739-8B183C38148E}" sibTransId="{3DA9AE01-70F8-4EBF-AB36-989AAFD6A516}"/>
    <dgm:cxn modelId="{5F9C53F2-404C-4A5C-BCCB-83C01FE8C41D}" type="presParOf" srcId="{3062BB5A-C63F-4BE9-8386-5F6BB4654874}" destId="{E11FE828-B697-4F67-931B-74233DF41F04}" srcOrd="0" destOrd="0" presId="urn:microsoft.com/office/officeart/2008/layout/LinedList"/>
    <dgm:cxn modelId="{60F09172-9D1F-48F8-9312-9565D31D3565}" type="presParOf" srcId="{3062BB5A-C63F-4BE9-8386-5F6BB4654874}" destId="{7082EE94-F948-4732-BC75-0DBBA8F65D34}" srcOrd="1" destOrd="0" presId="urn:microsoft.com/office/officeart/2008/layout/LinedList"/>
    <dgm:cxn modelId="{A7730B79-21DB-47CE-BC8F-FD21E45F1409}" type="presParOf" srcId="{7082EE94-F948-4732-BC75-0DBBA8F65D34}" destId="{29232F15-7DE5-46CB-BEE9-BD36378F664B}" srcOrd="0" destOrd="0" presId="urn:microsoft.com/office/officeart/2008/layout/LinedList"/>
    <dgm:cxn modelId="{5B0FCBA3-8868-4421-B4BD-455737D3B7C9}" type="presParOf" srcId="{7082EE94-F948-4732-BC75-0DBBA8F65D34}" destId="{C3949B56-C2B5-4937-8248-E4BFEBB756A2}" srcOrd="1" destOrd="0" presId="urn:microsoft.com/office/officeart/2008/layout/LinedList"/>
    <dgm:cxn modelId="{97831589-A95D-4099-B59C-904883B86ABC}" type="presParOf" srcId="{3062BB5A-C63F-4BE9-8386-5F6BB4654874}" destId="{61BC03E5-C5A8-4CFE-9D1A-0F90068A2B2E}" srcOrd="2" destOrd="0" presId="urn:microsoft.com/office/officeart/2008/layout/LinedList"/>
    <dgm:cxn modelId="{EAFD51C4-2477-47C9-A68C-3033D2A7425E}" type="presParOf" srcId="{3062BB5A-C63F-4BE9-8386-5F6BB4654874}" destId="{720F91AD-2032-4EF2-98D6-21FDC0277D36}" srcOrd="3" destOrd="0" presId="urn:microsoft.com/office/officeart/2008/layout/LinedList"/>
    <dgm:cxn modelId="{FA584853-8416-4E49-B479-A9554D6F4000}" type="presParOf" srcId="{720F91AD-2032-4EF2-98D6-21FDC0277D36}" destId="{8EFCEE3F-ECBB-46A8-9CA2-8A75B73DA298}" srcOrd="0" destOrd="0" presId="urn:microsoft.com/office/officeart/2008/layout/LinedList"/>
    <dgm:cxn modelId="{86B70E17-24F6-4A17-9818-44C4FB80C50B}" type="presParOf" srcId="{720F91AD-2032-4EF2-98D6-21FDC0277D36}" destId="{0FA915A3-BC97-4BEC-BD20-187F1D032475}" srcOrd="1" destOrd="0" presId="urn:microsoft.com/office/officeart/2008/layout/LinedList"/>
    <dgm:cxn modelId="{84759D04-0E16-4186-80D1-9D26A1EED7E1}" type="presParOf" srcId="{3062BB5A-C63F-4BE9-8386-5F6BB4654874}" destId="{05867490-E942-401B-A33F-42239B7D2004}" srcOrd="4" destOrd="0" presId="urn:microsoft.com/office/officeart/2008/layout/LinedList"/>
    <dgm:cxn modelId="{D7E686AD-93B3-442A-ADD8-35E72F1FE929}" type="presParOf" srcId="{3062BB5A-C63F-4BE9-8386-5F6BB4654874}" destId="{3983B8F2-BF39-4267-9CFD-A12CFB5826B6}" srcOrd="5" destOrd="0" presId="urn:microsoft.com/office/officeart/2008/layout/LinedList"/>
    <dgm:cxn modelId="{D118E806-7A1F-47D2-9D37-09BB25AF48F3}" type="presParOf" srcId="{3983B8F2-BF39-4267-9CFD-A12CFB5826B6}" destId="{8C6173D3-B611-45B5-8488-F7A1FD4BC551}" srcOrd="0" destOrd="0" presId="urn:microsoft.com/office/officeart/2008/layout/LinedList"/>
    <dgm:cxn modelId="{F658DA6D-980B-48D5-9B97-791C5F92EB8A}" type="presParOf" srcId="{3983B8F2-BF39-4267-9CFD-A12CFB5826B6}" destId="{15EA2D33-2356-41FF-BF40-BC1AB4C16AC4}" srcOrd="1" destOrd="0" presId="urn:microsoft.com/office/officeart/2008/layout/LinedList"/>
    <dgm:cxn modelId="{2142FD90-5CC5-4AE3-B536-81FFD12BE694}" type="presParOf" srcId="{3062BB5A-C63F-4BE9-8386-5F6BB4654874}" destId="{0C75F001-42C8-47CB-959E-C42163E71D13}" srcOrd="6" destOrd="0" presId="urn:microsoft.com/office/officeart/2008/layout/LinedList"/>
    <dgm:cxn modelId="{DD76BC16-21AD-4A5B-A943-07A43D11E2B8}" type="presParOf" srcId="{3062BB5A-C63F-4BE9-8386-5F6BB4654874}" destId="{E08AC12D-074D-4B25-A8EA-BFFD9E02CE27}" srcOrd="7" destOrd="0" presId="urn:microsoft.com/office/officeart/2008/layout/LinedList"/>
    <dgm:cxn modelId="{F5F353B8-D58C-4D56-AFFC-82F0F425EC94}" type="presParOf" srcId="{E08AC12D-074D-4B25-A8EA-BFFD9E02CE27}" destId="{E83D09E4-3AAF-4E56-90EB-20D0103BE358}" srcOrd="0" destOrd="0" presId="urn:microsoft.com/office/officeart/2008/layout/LinedList"/>
    <dgm:cxn modelId="{1EA7BB4F-672D-44FF-B815-57919A561F82}" type="presParOf" srcId="{E08AC12D-074D-4B25-A8EA-BFFD9E02CE27}" destId="{3C1108EB-F348-490E-BEF9-79CE702A47D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2030C-4640-4A4A-AFAB-AAA4AE860F1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696A7958-2D9D-4784-B30A-79CC0B118DCE}">
      <dgm:prSet/>
      <dgm:spPr/>
      <dgm:t>
        <a:bodyPr/>
        <a:lstStyle/>
        <a:p>
          <a:r>
            <a:rPr lang="en-US" b="1"/>
            <a:t>Live Chat </a:t>
          </a:r>
          <a:r>
            <a:rPr lang="en-US"/>
            <a:t>- </a:t>
          </a:r>
          <a:r>
            <a:rPr lang="en-US" u="sng">
              <a:hlinkClick xmlns:r="http://schemas.openxmlformats.org/officeDocument/2006/relationships" r:id="rId1"/>
            </a:rPr>
            <a:t>https://www.wpunj.edu/ccob/gbfi/about-us/live-support</a:t>
          </a:r>
          <a:endParaRPr lang="en-US"/>
        </a:p>
      </dgm:t>
    </dgm:pt>
    <dgm:pt modelId="{0D6C4586-EA01-476F-A28B-201DAF2336BB}" type="parTrans" cxnId="{96524A68-5789-46D2-8BEE-BD6951592008}">
      <dgm:prSet/>
      <dgm:spPr/>
      <dgm:t>
        <a:bodyPr/>
        <a:lstStyle/>
        <a:p>
          <a:endParaRPr lang="en-US"/>
        </a:p>
      </dgm:t>
    </dgm:pt>
    <dgm:pt modelId="{2FCE0E70-A0CB-4042-8181-15250A8B4550}" type="sibTrans" cxnId="{96524A68-5789-46D2-8BEE-BD6951592008}">
      <dgm:prSet/>
      <dgm:spPr/>
      <dgm:t>
        <a:bodyPr/>
        <a:lstStyle/>
        <a:p>
          <a:endParaRPr lang="en-US"/>
        </a:p>
      </dgm:t>
    </dgm:pt>
    <dgm:pt modelId="{99D9C44E-AA3F-4344-A128-9E8CFEC7FE96}">
      <dgm:prSet/>
      <dgm:spPr/>
      <dgm:t>
        <a:bodyPr/>
        <a:lstStyle/>
        <a:p>
          <a:r>
            <a:rPr lang="en-US" b="1"/>
            <a:t>Phone</a:t>
          </a:r>
          <a:r>
            <a:rPr lang="en-US"/>
            <a:t> – 973-720-3791</a:t>
          </a:r>
        </a:p>
      </dgm:t>
    </dgm:pt>
    <dgm:pt modelId="{867DF363-30D3-4BB5-AE17-567EDE1D94D3}" type="parTrans" cxnId="{926820F2-06BE-4599-9523-0F958745139B}">
      <dgm:prSet/>
      <dgm:spPr/>
      <dgm:t>
        <a:bodyPr/>
        <a:lstStyle/>
        <a:p>
          <a:endParaRPr lang="en-US"/>
        </a:p>
      </dgm:t>
    </dgm:pt>
    <dgm:pt modelId="{12B2B72B-6FD9-4A64-9F64-87A65C39A926}" type="sibTrans" cxnId="{926820F2-06BE-4599-9523-0F958745139B}">
      <dgm:prSet/>
      <dgm:spPr/>
      <dgm:t>
        <a:bodyPr/>
        <a:lstStyle/>
        <a:p>
          <a:endParaRPr lang="en-US"/>
        </a:p>
      </dgm:t>
    </dgm:pt>
    <dgm:pt modelId="{A9F3D314-2745-44CC-98D8-24B2AE736550}">
      <dgm:prSet/>
      <dgm:spPr/>
      <dgm:t>
        <a:bodyPr/>
        <a:lstStyle/>
        <a:p>
          <a:r>
            <a:rPr lang="en-US" b="1"/>
            <a:t>Email</a:t>
          </a:r>
          <a:r>
            <a:rPr lang="en-US"/>
            <a:t> – </a:t>
          </a:r>
          <a:r>
            <a:rPr lang="en-US" u="sng">
              <a:hlinkClick xmlns:r="http://schemas.openxmlformats.org/officeDocument/2006/relationships" r:id="rId2"/>
            </a:rPr>
            <a:t>gbfi@wpunj.edu</a:t>
          </a:r>
          <a:endParaRPr lang="en-US"/>
        </a:p>
      </dgm:t>
    </dgm:pt>
    <dgm:pt modelId="{CE74BCF6-C4B6-46AC-A44E-66E9B00215EA}" type="parTrans" cxnId="{AF4E56CF-5FA7-4131-B923-8B697466B2F7}">
      <dgm:prSet/>
      <dgm:spPr/>
      <dgm:t>
        <a:bodyPr/>
        <a:lstStyle/>
        <a:p>
          <a:endParaRPr lang="en-US"/>
        </a:p>
      </dgm:t>
    </dgm:pt>
    <dgm:pt modelId="{C5ED77AB-7A6C-4592-9F09-91E98482EC6C}" type="sibTrans" cxnId="{AF4E56CF-5FA7-4131-B923-8B697466B2F7}">
      <dgm:prSet/>
      <dgm:spPr/>
      <dgm:t>
        <a:bodyPr/>
        <a:lstStyle/>
        <a:p>
          <a:endParaRPr lang="en-US"/>
        </a:p>
      </dgm:t>
    </dgm:pt>
    <dgm:pt modelId="{D104037F-DF17-4D90-B474-129A08C0C96E}">
      <dgm:prSet/>
      <dgm:spPr/>
      <dgm:t>
        <a:bodyPr/>
        <a:lstStyle/>
        <a:p>
          <a:r>
            <a:rPr lang="en-US" b="1" dirty="0"/>
            <a:t>Tutoring</a:t>
          </a:r>
          <a:r>
            <a:rPr lang="en-US" dirty="0"/>
            <a:t> - </a:t>
          </a:r>
          <a:r>
            <a:rPr lang="en-US" u="sng" dirty="0">
              <a:hlinkClick xmlns:r="http://schemas.openxmlformats.org/officeDocument/2006/relationships" r:id="rId3"/>
            </a:rPr>
            <a:t>Schedule tutoring (more to come) </a:t>
          </a:r>
          <a:endParaRPr lang="en-US" dirty="0"/>
        </a:p>
      </dgm:t>
    </dgm:pt>
    <dgm:pt modelId="{7BCC3B79-216C-42B4-97EE-3C8180BFB8FF}" type="parTrans" cxnId="{515B2DD8-17F9-445C-B606-17CA00DB4914}">
      <dgm:prSet/>
      <dgm:spPr/>
      <dgm:t>
        <a:bodyPr/>
        <a:lstStyle/>
        <a:p>
          <a:endParaRPr lang="en-US"/>
        </a:p>
      </dgm:t>
    </dgm:pt>
    <dgm:pt modelId="{15A60BAB-4B6D-439A-B4C5-50EFEA5D08AE}" type="sibTrans" cxnId="{515B2DD8-17F9-445C-B606-17CA00DB4914}">
      <dgm:prSet/>
      <dgm:spPr/>
      <dgm:t>
        <a:bodyPr/>
        <a:lstStyle/>
        <a:p>
          <a:endParaRPr lang="en-US"/>
        </a:p>
      </dgm:t>
    </dgm:pt>
    <dgm:pt modelId="{9F3F1360-BB01-44D8-BBD9-03359BA7CC72}">
      <dgm:prSet/>
      <dgm:spPr/>
      <dgm:t>
        <a:bodyPr/>
        <a:lstStyle/>
        <a:p>
          <a:r>
            <a:rPr lang="en-US"/>
            <a:t>Email </a:t>
          </a:r>
          <a:r>
            <a:rPr lang="en-US" u="sng">
              <a:hlinkClick xmlns:r="http://schemas.openxmlformats.org/officeDocument/2006/relationships" r:id="rId2"/>
            </a:rPr>
            <a:t>gbfi@wpunj.edu</a:t>
          </a:r>
          <a:r>
            <a:rPr lang="en-US"/>
            <a:t> to schedule a time to take the official Certiport exam.</a:t>
          </a:r>
        </a:p>
      </dgm:t>
    </dgm:pt>
    <dgm:pt modelId="{26EDF4E2-5968-44A9-9FFB-BD184E0A6CF8}" type="parTrans" cxnId="{FBA26899-5C19-4DC1-8DED-F37F688D051E}">
      <dgm:prSet/>
      <dgm:spPr/>
      <dgm:t>
        <a:bodyPr/>
        <a:lstStyle/>
        <a:p>
          <a:endParaRPr lang="en-US"/>
        </a:p>
      </dgm:t>
    </dgm:pt>
    <dgm:pt modelId="{F3EC8460-0084-4895-B5BC-0756C611EB7D}" type="sibTrans" cxnId="{FBA26899-5C19-4DC1-8DED-F37F688D051E}">
      <dgm:prSet/>
      <dgm:spPr/>
      <dgm:t>
        <a:bodyPr/>
        <a:lstStyle/>
        <a:p>
          <a:endParaRPr lang="en-US"/>
        </a:p>
      </dgm:t>
    </dgm:pt>
    <dgm:pt modelId="{864D191F-342D-407C-B7CD-14EA417FAC97}" type="pres">
      <dgm:prSet presAssocID="{7332030C-4640-4A4A-AFAB-AAA4AE860F1C}" presName="vert0" presStyleCnt="0">
        <dgm:presLayoutVars>
          <dgm:dir/>
          <dgm:animOne val="branch"/>
          <dgm:animLvl val="lvl"/>
        </dgm:presLayoutVars>
      </dgm:prSet>
      <dgm:spPr/>
    </dgm:pt>
    <dgm:pt modelId="{90403DD5-28DC-4D82-8955-940407F1F9A0}" type="pres">
      <dgm:prSet presAssocID="{696A7958-2D9D-4784-B30A-79CC0B118DCE}" presName="thickLine" presStyleLbl="alignNode1" presStyleIdx="0" presStyleCnt="5"/>
      <dgm:spPr/>
    </dgm:pt>
    <dgm:pt modelId="{0891577C-AE5E-446E-9843-0535476B8B29}" type="pres">
      <dgm:prSet presAssocID="{696A7958-2D9D-4784-B30A-79CC0B118DCE}" presName="horz1" presStyleCnt="0"/>
      <dgm:spPr/>
    </dgm:pt>
    <dgm:pt modelId="{64CBB583-1089-467E-BE2F-8D87C1AC4524}" type="pres">
      <dgm:prSet presAssocID="{696A7958-2D9D-4784-B30A-79CC0B118DCE}" presName="tx1" presStyleLbl="revTx" presStyleIdx="0" presStyleCnt="5"/>
      <dgm:spPr/>
    </dgm:pt>
    <dgm:pt modelId="{8754E2F6-3233-4B2A-A859-6FE65CDC829F}" type="pres">
      <dgm:prSet presAssocID="{696A7958-2D9D-4784-B30A-79CC0B118DCE}" presName="vert1" presStyleCnt="0"/>
      <dgm:spPr/>
    </dgm:pt>
    <dgm:pt modelId="{3DB68C93-0140-4A18-8E4B-99BD909DF5B9}" type="pres">
      <dgm:prSet presAssocID="{99D9C44E-AA3F-4344-A128-9E8CFEC7FE96}" presName="thickLine" presStyleLbl="alignNode1" presStyleIdx="1" presStyleCnt="5"/>
      <dgm:spPr/>
    </dgm:pt>
    <dgm:pt modelId="{76D12524-D4B5-4530-9A68-533DFDE976D8}" type="pres">
      <dgm:prSet presAssocID="{99D9C44E-AA3F-4344-A128-9E8CFEC7FE96}" presName="horz1" presStyleCnt="0"/>
      <dgm:spPr/>
    </dgm:pt>
    <dgm:pt modelId="{59A2B392-A8A8-45CE-AAAD-1ED0D97103F5}" type="pres">
      <dgm:prSet presAssocID="{99D9C44E-AA3F-4344-A128-9E8CFEC7FE96}" presName="tx1" presStyleLbl="revTx" presStyleIdx="1" presStyleCnt="5"/>
      <dgm:spPr/>
    </dgm:pt>
    <dgm:pt modelId="{AD605FAF-82F0-4745-B9F0-74CFE41B94FD}" type="pres">
      <dgm:prSet presAssocID="{99D9C44E-AA3F-4344-A128-9E8CFEC7FE96}" presName="vert1" presStyleCnt="0"/>
      <dgm:spPr/>
    </dgm:pt>
    <dgm:pt modelId="{E26D1FA0-10F7-4FD7-B3A5-4350F961CF8E}" type="pres">
      <dgm:prSet presAssocID="{A9F3D314-2745-44CC-98D8-24B2AE736550}" presName="thickLine" presStyleLbl="alignNode1" presStyleIdx="2" presStyleCnt="5"/>
      <dgm:spPr/>
    </dgm:pt>
    <dgm:pt modelId="{99336FC1-5359-46B7-8C75-DFD0B7C9F12D}" type="pres">
      <dgm:prSet presAssocID="{A9F3D314-2745-44CC-98D8-24B2AE736550}" presName="horz1" presStyleCnt="0"/>
      <dgm:spPr/>
    </dgm:pt>
    <dgm:pt modelId="{A084A8A9-1C16-49C8-956E-B56821449032}" type="pres">
      <dgm:prSet presAssocID="{A9F3D314-2745-44CC-98D8-24B2AE736550}" presName="tx1" presStyleLbl="revTx" presStyleIdx="2" presStyleCnt="5"/>
      <dgm:spPr/>
    </dgm:pt>
    <dgm:pt modelId="{0F4D8508-6F71-41D6-8E56-530B01C94175}" type="pres">
      <dgm:prSet presAssocID="{A9F3D314-2745-44CC-98D8-24B2AE736550}" presName="vert1" presStyleCnt="0"/>
      <dgm:spPr/>
    </dgm:pt>
    <dgm:pt modelId="{CA2EFB85-9FA5-4F9E-84D8-F2A05FD15249}" type="pres">
      <dgm:prSet presAssocID="{D104037F-DF17-4D90-B474-129A08C0C96E}" presName="thickLine" presStyleLbl="alignNode1" presStyleIdx="3" presStyleCnt="5"/>
      <dgm:spPr/>
    </dgm:pt>
    <dgm:pt modelId="{C2535BF2-A421-4FAD-BF50-76AA997B424E}" type="pres">
      <dgm:prSet presAssocID="{D104037F-DF17-4D90-B474-129A08C0C96E}" presName="horz1" presStyleCnt="0"/>
      <dgm:spPr/>
    </dgm:pt>
    <dgm:pt modelId="{5572EF24-0819-44F9-9004-67BF0AFB32CD}" type="pres">
      <dgm:prSet presAssocID="{D104037F-DF17-4D90-B474-129A08C0C96E}" presName="tx1" presStyleLbl="revTx" presStyleIdx="3" presStyleCnt="5"/>
      <dgm:spPr/>
    </dgm:pt>
    <dgm:pt modelId="{5DA12989-ECCD-44E9-A241-0E238BA77A12}" type="pres">
      <dgm:prSet presAssocID="{D104037F-DF17-4D90-B474-129A08C0C96E}" presName="vert1" presStyleCnt="0"/>
      <dgm:spPr/>
    </dgm:pt>
    <dgm:pt modelId="{069E6D31-8252-48D8-8C10-0ADAD6CAF14A}" type="pres">
      <dgm:prSet presAssocID="{9F3F1360-BB01-44D8-BBD9-03359BA7CC72}" presName="thickLine" presStyleLbl="alignNode1" presStyleIdx="4" presStyleCnt="5"/>
      <dgm:spPr/>
    </dgm:pt>
    <dgm:pt modelId="{C36471C5-C22B-49B4-8282-EFB94646BBEA}" type="pres">
      <dgm:prSet presAssocID="{9F3F1360-BB01-44D8-BBD9-03359BA7CC72}" presName="horz1" presStyleCnt="0"/>
      <dgm:spPr/>
    </dgm:pt>
    <dgm:pt modelId="{4740CF60-E4C5-498D-9192-0A608D6B17B0}" type="pres">
      <dgm:prSet presAssocID="{9F3F1360-BB01-44D8-BBD9-03359BA7CC72}" presName="tx1" presStyleLbl="revTx" presStyleIdx="4" presStyleCnt="5"/>
      <dgm:spPr/>
    </dgm:pt>
    <dgm:pt modelId="{D391FCF7-E45F-424C-905B-D5E0B98C7A8D}" type="pres">
      <dgm:prSet presAssocID="{9F3F1360-BB01-44D8-BBD9-03359BA7CC72}" presName="vert1" presStyleCnt="0"/>
      <dgm:spPr/>
    </dgm:pt>
  </dgm:ptLst>
  <dgm:cxnLst>
    <dgm:cxn modelId="{34AF0610-DDAB-48F9-B311-F6EE2A4EF80F}" type="presOf" srcId="{D104037F-DF17-4D90-B474-129A08C0C96E}" destId="{5572EF24-0819-44F9-9004-67BF0AFB32CD}" srcOrd="0" destOrd="0" presId="urn:microsoft.com/office/officeart/2008/layout/LinedList"/>
    <dgm:cxn modelId="{201CA916-4DFA-4246-88C7-679BCD7621A6}" type="presOf" srcId="{A9F3D314-2745-44CC-98D8-24B2AE736550}" destId="{A084A8A9-1C16-49C8-956E-B56821449032}" srcOrd="0" destOrd="0" presId="urn:microsoft.com/office/officeart/2008/layout/LinedList"/>
    <dgm:cxn modelId="{96524A68-5789-46D2-8BEE-BD6951592008}" srcId="{7332030C-4640-4A4A-AFAB-AAA4AE860F1C}" destId="{696A7958-2D9D-4784-B30A-79CC0B118DCE}" srcOrd="0" destOrd="0" parTransId="{0D6C4586-EA01-476F-A28B-201DAF2336BB}" sibTransId="{2FCE0E70-A0CB-4042-8181-15250A8B4550}"/>
    <dgm:cxn modelId="{4AF14A80-2A22-4678-BCD9-9D49FC1C3849}" type="presOf" srcId="{99D9C44E-AA3F-4344-A128-9E8CFEC7FE96}" destId="{59A2B392-A8A8-45CE-AAAD-1ED0D97103F5}" srcOrd="0" destOrd="0" presId="urn:microsoft.com/office/officeart/2008/layout/LinedList"/>
    <dgm:cxn modelId="{FBA26899-5C19-4DC1-8DED-F37F688D051E}" srcId="{7332030C-4640-4A4A-AFAB-AAA4AE860F1C}" destId="{9F3F1360-BB01-44D8-BBD9-03359BA7CC72}" srcOrd="4" destOrd="0" parTransId="{26EDF4E2-5968-44A9-9FFB-BD184E0A6CF8}" sibTransId="{F3EC8460-0084-4895-B5BC-0756C611EB7D}"/>
    <dgm:cxn modelId="{16997CA2-5EA7-45B2-8E83-16AD30CDB783}" type="presOf" srcId="{9F3F1360-BB01-44D8-BBD9-03359BA7CC72}" destId="{4740CF60-E4C5-498D-9192-0A608D6B17B0}" srcOrd="0" destOrd="0" presId="urn:microsoft.com/office/officeart/2008/layout/LinedList"/>
    <dgm:cxn modelId="{A1AA48B0-4AB5-4D0B-B119-E393A188FBF2}" type="presOf" srcId="{7332030C-4640-4A4A-AFAB-AAA4AE860F1C}" destId="{864D191F-342D-407C-B7CD-14EA417FAC97}" srcOrd="0" destOrd="0" presId="urn:microsoft.com/office/officeart/2008/layout/LinedList"/>
    <dgm:cxn modelId="{1324F8B3-46CE-4109-A82F-BCFEECF2EE81}" type="presOf" srcId="{696A7958-2D9D-4784-B30A-79CC0B118DCE}" destId="{64CBB583-1089-467E-BE2F-8D87C1AC4524}" srcOrd="0" destOrd="0" presId="urn:microsoft.com/office/officeart/2008/layout/LinedList"/>
    <dgm:cxn modelId="{AF4E56CF-5FA7-4131-B923-8B697466B2F7}" srcId="{7332030C-4640-4A4A-AFAB-AAA4AE860F1C}" destId="{A9F3D314-2745-44CC-98D8-24B2AE736550}" srcOrd="2" destOrd="0" parTransId="{CE74BCF6-C4B6-46AC-A44E-66E9B00215EA}" sibTransId="{C5ED77AB-7A6C-4592-9F09-91E98482EC6C}"/>
    <dgm:cxn modelId="{515B2DD8-17F9-445C-B606-17CA00DB4914}" srcId="{7332030C-4640-4A4A-AFAB-AAA4AE860F1C}" destId="{D104037F-DF17-4D90-B474-129A08C0C96E}" srcOrd="3" destOrd="0" parTransId="{7BCC3B79-216C-42B4-97EE-3C8180BFB8FF}" sibTransId="{15A60BAB-4B6D-439A-B4C5-50EFEA5D08AE}"/>
    <dgm:cxn modelId="{926820F2-06BE-4599-9523-0F958745139B}" srcId="{7332030C-4640-4A4A-AFAB-AAA4AE860F1C}" destId="{99D9C44E-AA3F-4344-A128-9E8CFEC7FE96}" srcOrd="1" destOrd="0" parTransId="{867DF363-30D3-4BB5-AE17-567EDE1D94D3}" sibTransId="{12B2B72B-6FD9-4A64-9F64-87A65C39A926}"/>
    <dgm:cxn modelId="{AFECAE40-A82C-4FD0-8C28-F788F532E189}" type="presParOf" srcId="{864D191F-342D-407C-B7CD-14EA417FAC97}" destId="{90403DD5-28DC-4D82-8955-940407F1F9A0}" srcOrd="0" destOrd="0" presId="urn:microsoft.com/office/officeart/2008/layout/LinedList"/>
    <dgm:cxn modelId="{FEF66048-DC6C-43B3-9768-0DB1FB6D4BFC}" type="presParOf" srcId="{864D191F-342D-407C-B7CD-14EA417FAC97}" destId="{0891577C-AE5E-446E-9843-0535476B8B29}" srcOrd="1" destOrd="0" presId="urn:microsoft.com/office/officeart/2008/layout/LinedList"/>
    <dgm:cxn modelId="{99AE217B-4CEF-4773-B617-C7DDD5C7A94F}" type="presParOf" srcId="{0891577C-AE5E-446E-9843-0535476B8B29}" destId="{64CBB583-1089-467E-BE2F-8D87C1AC4524}" srcOrd="0" destOrd="0" presId="urn:microsoft.com/office/officeart/2008/layout/LinedList"/>
    <dgm:cxn modelId="{6F7412D0-ACDC-4F59-9835-34F4A7DB8012}" type="presParOf" srcId="{0891577C-AE5E-446E-9843-0535476B8B29}" destId="{8754E2F6-3233-4B2A-A859-6FE65CDC829F}" srcOrd="1" destOrd="0" presId="urn:microsoft.com/office/officeart/2008/layout/LinedList"/>
    <dgm:cxn modelId="{F9D58951-DE0F-4477-8258-835954EA71CB}" type="presParOf" srcId="{864D191F-342D-407C-B7CD-14EA417FAC97}" destId="{3DB68C93-0140-4A18-8E4B-99BD909DF5B9}" srcOrd="2" destOrd="0" presId="urn:microsoft.com/office/officeart/2008/layout/LinedList"/>
    <dgm:cxn modelId="{D5EC43A5-28C6-4C60-A16E-7AC729A090E5}" type="presParOf" srcId="{864D191F-342D-407C-B7CD-14EA417FAC97}" destId="{76D12524-D4B5-4530-9A68-533DFDE976D8}" srcOrd="3" destOrd="0" presId="urn:microsoft.com/office/officeart/2008/layout/LinedList"/>
    <dgm:cxn modelId="{E0B0B4C2-9445-47A7-9278-6EB29912BD55}" type="presParOf" srcId="{76D12524-D4B5-4530-9A68-533DFDE976D8}" destId="{59A2B392-A8A8-45CE-AAAD-1ED0D97103F5}" srcOrd="0" destOrd="0" presId="urn:microsoft.com/office/officeart/2008/layout/LinedList"/>
    <dgm:cxn modelId="{4BFF8743-1612-4BED-B2DB-C4429BAC5E0B}" type="presParOf" srcId="{76D12524-D4B5-4530-9A68-533DFDE976D8}" destId="{AD605FAF-82F0-4745-B9F0-74CFE41B94FD}" srcOrd="1" destOrd="0" presId="urn:microsoft.com/office/officeart/2008/layout/LinedList"/>
    <dgm:cxn modelId="{83DAAD06-13F4-43C0-832F-DBAD78275F83}" type="presParOf" srcId="{864D191F-342D-407C-B7CD-14EA417FAC97}" destId="{E26D1FA0-10F7-4FD7-B3A5-4350F961CF8E}" srcOrd="4" destOrd="0" presId="urn:microsoft.com/office/officeart/2008/layout/LinedList"/>
    <dgm:cxn modelId="{3848B455-731E-4073-8FB7-CD2EEF6107DE}" type="presParOf" srcId="{864D191F-342D-407C-B7CD-14EA417FAC97}" destId="{99336FC1-5359-46B7-8C75-DFD0B7C9F12D}" srcOrd="5" destOrd="0" presId="urn:microsoft.com/office/officeart/2008/layout/LinedList"/>
    <dgm:cxn modelId="{685BB11D-AAB1-43AC-B7E3-F37E90FEC348}" type="presParOf" srcId="{99336FC1-5359-46B7-8C75-DFD0B7C9F12D}" destId="{A084A8A9-1C16-49C8-956E-B56821449032}" srcOrd="0" destOrd="0" presId="urn:microsoft.com/office/officeart/2008/layout/LinedList"/>
    <dgm:cxn modelId="{1F459D2F-EA00-461D-9601-A6D79D969666}" type="presParOf" srcId="{99336FC1-5359-46B7-8C75-DFD0B7C9F12D}" destId="{0F4D8508-6F71-41D6-8E56-530B01C94175}" srcOrd="1" destOrd="0" presId="urn:microsoft.com/office/officeart/2008/layout/LinedList"/>
    <dgm:cxn modelId="{42E2D57D-41A9-4C27-B4FD-5C0194435FE8}" type="presParOf" srcId="{864D191F-342D-407C-B7CD-14EA417FAC97}" destId="{CA2EFB85-9FA5-4F9E-84D8-F2A05FD15249}" srcOrd="6" destOrd="0" presId="urn:microsoft.com/office/officeart/2008/layout/LinedList"/>
    <dgm:cxn modelId="{819F7713-153C-4D23-957C-546B19E524E4}" type="presParOf" srcId="{864D191F-342D-407C-B7CD-14EA417FAC97}" destId="{C2535BF2-A421-4FAD-BF50-76AA997B424E}" srcOrd="7" destOrd="0" presId="urn:microsoft.com/office/officeart/2008/layout/LinedList"/>
    <dgm:cxn modelId="{1EB0B8DF-1F9A-49C9-8923-978F7F29EC7F}" type="presParOf" srcId="{C2535BF2-A421-4FAD-BF50-76AA997B424E}" destId="{5572EF24-0819-44F9-9004-67BF0AFB32CD}" srcOrd="0" destOrd="0" presId="urn:microsoft.com/office/officeart/2008/layout/LinedList"/>
    <dgm:cxn modelId="{B0DEB834-A909-4194-9B81-F9DB02CC2482}" type="presParOf" srcId="{C2535BF2-A421-4FAD-BF50-76AA997B424E}" destId="{5DA12989-ECCD-44E9-A241-0E238BA77A12}" srcOrd="1" destOrd="0" presId="urn:microsoft.com/office/officeart/2008/layout/LinedList"/>
    <dgm:cxn modelId="{B5362A48-FC50-419E-B7CF-217F5940DDB5}" type="presParOf" srcId="{864D191F-342D-407C-B7CD-14EA417FAC97}" destId="{069E6D31-8252-48D8-8C10-0ADAD6CAF14A}" srcOrd="8" destOrd="0" presId="urn:microsoft.com/office/officeart/2008/layout/LinedList"/>
    <dgm:cxn modelId="{F30AE761-5D3C-488D-8C2F-FE699DF5D0CD}" type="presParOf" srcId="{864D191F-342D-407C-B7CD-14EA417FAC97}" destId="{C36471C5-C22B-49B4-8282-EFB94646BBEA}" srcOrd="9" destOrd="0" presId="urn:microsoft.com/office/officeart/2008/layout/LinedList"/>
    <dgm:cxn modelId="{02D3B571-9EE0-41CE-BB8E-3A7A290108C4}" type="presParOf" srcId="{C36471C5-C22B-49B4-8282-EFB94646BBEA}" destId="{4740CF60-E4C5-498D-9192-0A608D6B17B0}" srcOrd="0" destOrd="0" presId="urn:microsoft.com/office/officeart/2008/layout/LinedList"/>
    <dgm:cxn modelId="{1193701D-C3CB-4236-A38B-B28C49122351}" type="presParOf" srcId="{C36471C5-C22B-49B4-8282-EFB94646BBEA}" destId="{D391FCF7-E45F-424C-905B-D5E0B98C7A8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FE828-B697-4F67-931B-74233DF41F04}">
      <dsp:nvSpPr>
        <dsp:cNvPr id="0" name=""/>
        <dsp:cNvSpPr/>
      </dsp:nvSpPr>
      <dsp:spPr>
        <a:xfrm>
          <a:off x="0" y="0"/>
          <a:ext cx="6713552"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9232F15-7DE5-46CB-BEE9-BD36378F664B}">
      <dsp:nvSpPr>
        <dsp:cNvPr id="0" name=""/>
        <dsp:cNvSpPr/>
      </dsp:nvSpPr>
      <dsp:spPr>
        <a:xfrm>
          <a:off x="0" y="0"/>
          <a:ext cx="6713552" cy="102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Offered by the </a:t>
          </a:r>
          <a:r>
            <a:rPr lang="en-US" sz="2300" b="1" kern="1200" dirty="0"/>
            <a:t>Global Business &amp; Finance Institute </a:t>
          </a:r>
          <a:r>
            <a:rPr lang="en-US" sz="2300" kern="1200" dirty="0"/>
            <a:t>in the </a:t>
          </a:r>
          <a:r>
            <a:rPr lang="en-US" sz="2300" b="1" kern="1200" dirty="0" err="1"/>
            <a:t>Cotsakos</a:t>
          </a:r>
          <a:r>
            <a:rPr lang="en-US" sz="2300" b="1" kern="1200" dirty="0"/>
            <a:t> College of Business </a:t>
          </a:r>
          <a:r>
            <a:rPr lang="en-US" sz="2300" kern="1200" dirty="0"/>
            <a:t>for business students</a:t>
          </a:r>
        </a:p>
      </dsp:txBody>
      <dsp:txXfrm>
        <a:off x="0" y="0"/>
        <a:ext cx="6713552" cy="1029793"/>
      </dsp:txXfrm>
    </dsp:sp>
    <dsp:sp modelId="{61BC03E5-C5A8-4CFE-9D1A-0F90068A2B2E}">
      <dsp:nvSpPr>
        <dsp:cNvPr id="0" name=""/>
        <dsp:cNvSpPr/>
      </dsp:nvSpPr>
      <dsp:spPr>
        <a:xfrm>
          <a:off x="0" y="1029792"/>
          <a:ext cx="6713552"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EFCEE3F-ECBB-46A8-9CA2-8A75B73DA298}">
      <dsp:nvSpPr>
        <dsp:cNvPr id="0" name=""/>
        <dsp:cNvSpPr/>
      </dsp:nvSpPr>
      <dsp:spPr>
        <a:xfrm>
          <a:off x="0" y="1029793"/>
          <a:ext cx="6713552" cy="102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Required for students in </a:t>
          </a:r>
          <a:r>
            <a:rPr lang="en-US" sz="2000" b="1" kern="1200" dirty="0"/>
            <a:t>ECON 2100 </a:t>
          </a:r>
          <a:r>
            <a:rPr lang="en-US" sz="2000" kern="1200" dirty="0"/>
            <a:t>and worth </a:t>
          </a:r>
          <a:r>
            <a:rPr lang="en-US" sz="2000" b="1" kern="1200" dirty="0"/>
            <a:t>20 points </a:t>
          </a:r>
          <a:r>
            <a:rPr lang="en-US" sz="2000" kern="1200" dirty="0"/>
            <a:t>- </a:t>
          </a:r>
          <a:r>
            <a:rPr lang="en-US" sz="2000" b="1" kern="1200" dirty="0"/>
            <a:t>Microsoft Excel Associate (Microsoft 365 Apps): Exam MO -210</a:t>
          </a:r>
        </a:p>
      </dsp:txBody>
      <dsp:txXfrm>
        <a:off x="0" y="1029793"/>
        <a:ext cx="6713552" cy="1029793"/>
      </dsp:txXfrm>
    </dsp:sp>
    <dsp:sp modelId="{05867490-E942-401B-A33F-42239B7D2004}">
      <dsp:nvSpPr>
        <dsp:cNvPr id="0" name=""/>
        <dsp:cNvSpPr/>
      </dsp:nvSpPr>
      <dsp:spPr>
        <a:xfrm>
          <a:off x="0" y="2059585"/>
          <a:ext cx="6713552"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6173D3-B611-45B5-8488-F7A1FD4BC551}">
      <dsp:nvSpPr>
        <dsp:cNvPr id="0" name=""/>
        <dsp:cNvSpPr/>
      </dsp:nvSpPr>
      <dsp:spPr>
        <a:xfrm>
          <a:off x="0" y="2059586"/>
          <a:ext cx="6713552" cy="102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You may complete the Certification in-person or remotely.</a:t>
          </a:r>
        </a:p>
      </dsp:txBody>
      <dsp:txXfrm>
        <a:off x="0" y="2059586"/>
        <a:ext cx="6713552" cy="1029793"/>
      </dsp:txXfrm>
    </dsp:sp>
    <dsp:sp modelId="{0C75F001-42C8-47CB-959E-C42163E71D13}">
      <dsp:nvSpPr>
        <dsp:cNvPr id="0" name=""/>
        <dsp:cNvSpPr/>
      </dsp:nvSpPr>
      <dsp:spPr>
        <a:xfrm>
          <a:off x="0" y="3089378"/>
          <a:ext cx="6713552"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83D09E4-3AAF-4E56-90EB-20D0103BE358}">
      <dsp:nvSpPr>
        <dsp:cNvPr id="0" name=""/>
        <dsp:cNvSpPr/>
      </dsp:nvSpPr>
      <dsp:spPr>
        <a:xfrm>
          <a:off x="0" y="3089379"/>
          <a:ext cx="6713552" cy="102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Additional details regarding these and other certificates can be found on the </a:t>
          </a:r>
          <a:r>
            <a:rPr lang="en-US" sz="2300" kern="1200" dirty="0">
              <a:hlinkClick xmlns:r="http://schemas.openxmlformats.org/officeDocument/2006/relationships" r:id="rId1"/>
            </a:rPr>
            <a:t>GBFI Website</a:t>
          </a:r>
          <a:endParaRPr lang="en-US" sz="2300" kern="1200" dirty="0"/>
        </a:p>
      </dsp:txBody>
      <dsp:txXfrm>
        <a:off x="0" y="3089379"/>
        <a:ext cx="6713552" cy="1029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03DD5-28DC-4D82-8955-940407F1F9A0}">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CBB583-1089-467E-BE2F-8D87C1AC4524}">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Live Chat </a:t>
          </a:r>
          <a:r>
            <a:rPr lang="en-US" sz="2400" kern="1200"/>
            <a:t>- </a:t>
          </a:r>
          <a:r>
            <a:rPr lang="en-US" sz="2400" u="sng" kern="1200">
              <a:hlinkClick xmlns:r="http://schemas.openxmlformats.org/officeDocument/2006/relationships" r:id="rId1"/>
            </a:rPr>
            <a:t>https://www.wpunj.edu/ccob/gbfi/about-us/live-support</a:t>
          </a:r>
          <a:endParaRPr lang="en-US" sz="2400" kern="1200"/>
        </a:p>
      </dsp:txBody>
      <dsp:txXfrm>
        <a:off x="0" y="675"/>
        <a:ext cx="6900512" cy="1106957"/>
      </dsp:txXfrm>
    </dsp:sp>
    <dsp:sp modelId="{3DB68C93-0140-4A18-8E4B-99BD909DF5B9}">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A2B392-A8A8-45CE-AAAD-1ED0D97103F5}">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Phone</a:t>
          </a:r>
          <a:r>
            <a:rPr lang="en-US" sz="2400" kern="1200"/>
            <a:t> – 973-720-3791</a:t>
          </a:r>
        </a:p>
      </dsp:txBody>
      <dsp:txXfrm>
        <a:off x="0" y="1107633"/>
        <a:ext cx="6900512" cy="1106957"/>
      </dsp:txXfrm>
    </dsp:sp>
    <dsp:sp modelId="{E26D1FA0-10F7-4FD7-B3A5-4350F961CF8E}">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84A8A9-1C16-49C8-956E-B56821449032}">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Email</a:t>
          </a:r>
          <a:r>
            <a:rPr lang="en-US" sz="2400" kern="1200"/>
            <a:t> – </a:t>
          </a:r>
          <a:r>
            <a:rPr lang="en-US" sz="2400" u="sng" kern="1200">
              <a:hlinkClick xmlns:r="http://schemas.openxmlformats.org/officeDocument/2006/relationships" r:id="rId2"/>
            </a:rPr>
            <a:t>gbfi@wpunj.edu</a:t>
          </a:r>
          <a:endParaRPr lang="en-US" sz="2400" kern="1200"/>
        </a:p>
      </dsp:txBody>
      <dsp:txXfrm>
        <a:off x="0" y="2214591"/>
        <a:ext cx="6900512" cy="1106957"/>
      </dsp:txXfrm>
    </dsp:sp>
    <dsp:sp modelId="{CA2EFB85-9FA5-4F9E-84D8-F2A05FD15249}">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2EF24-0819-44F9-9004-67BF0AFB32CD}">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Tutoring</a:t>
          </a:r>
          <a:r>
            <a:rPr lang="en-US" sz="2400" kern="1200" dirty="0"/>
            <a:t> - </a:t>
          </a:r>
          <a:r>
            <a:rPr lang="en-US" sz="2400" u="sng" kern="1200" dirty="0">
              <a:hlinkClick xmlns:r="http://schemas.openxmlformats.org/officeDocument/2006/relationships" r:id="rId3"/>
            </a:rPr>
            <a:t>Schedule tutoring (more to come) </a:t>
          </a:r>
          <a:endParaRPr lang="en-US" sz="2400" kern="1200" dirty="0"/>
        </a:p>
      </dsp:txBody>
      <dsp:txXfrm>
        <a:off x="0" y="3321549"/>
        <a:ext cx="6900512" cy="1106957"/>
      </dsp:txXfrm>
    </dsp:sp>
    <dsp:sp modelId="{069E6D31-8252-48D8-8C10-0ADAD6CAF14A}">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40CF60-E4C5-498D-9192-0A608D6B17B0}">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Email </a:t>
          </a:r>
          <a:r>
            <a:rPr lang="en-US" sz="2400" u="sng" kern="1200">
              <a:hlinkClick xmlns:r="http://schemas.openxmlformats.org/officeDocument/2006/relationships" r:id="rId2"/>
            </a:rPr>
            <a:t>gbfi@wpunj.edu</a:t>
          </a:r>
          <a:r>
            <a:rPr lang="en-US" sz="2400" kern="1200"/>
            <a:t> to schedule a time to take the official Certiport exam.</a:t>
          </a:r>
        </a:p>
      </dsp:txBody>
      <dsp:txXfrm>
        <a:off x="0" y="4428507"/>
        <a:ext cx="6900512" cy="11069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24DB0-BA02-4972-8BAA-9F74AAF43A3C}"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F2F33-8228-440C-A09E-F3792CE47821}" type="slidenum">
              <a:rPr lang="en-US" smtClean="0"/>
              <a:t>‹#›</a:t>
            </a:fld>
            <a:endParaRPr lang="en-US"/>
          </a:p>
        </p:txBody>
      </p:sp>
    </p:spTree>
    <p:extLst>
      <p:ext uri="{BB962C8B-B14F-4D97-AF65-F5344CB8AC3E}">
        <p14:creationId xmlns:p14="http://schemas.microsoft.com/office/powerpoint/2010/main" val="3784291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Show Excel file and explain after 1.</a:t>
            </a:r>
          </a:p>
          <a:p>
            <a:pPr marL="228600" indent="-228600">
              <a:buAutoNum type="arabicPeriod"/>
            </a:pPr>
            <a:r>
              <a:rPr lang="en-US" dirty="0"/>
              <a:t>Show </a:t>
            </a:r>
            <a:r>
              <a:rPr lang="en-US" dirty="0" err="1"/>
              <a:t>Gmetrix</a:t>
            </a:r>
            <a:r>
              <a:rPr lang="en-US" dirty="0"/>
              <a:t> after #3.</a:t>
            </a:r>
          </a:p>
        </p:txBody>
      </p:sp>
      <p:sp>
        <p:nvSpPr>
          <p:cNvPr id="4" name="Slide Number Placeholder 3"/>
          <p:cNvSpPr>
            <a:spLocks noGrp="1"/>
          </p:cNvSpPr>
          <p:nvPr>
            <p:ph type="sldNum" sz="quarter" idx="5"/>
          </p:nvPr>
        </p:nvSpPr>
        <p:spPr/>
        <p:txBody>
          <a:bodyPr/>
          <a:lstStyle/>
          <a:p>
            <a:fld id="{0C0F2F33-8228-440C-A09E-F3792CE47821}" type="slidenum">
              <a:rPr lang="en-US" smtClean="0"/>
              <a:t>5</a:t>
            </a:fld>
            <a:endParaRPr lang="en-US"/>
          </a:p>
        </p:txBody>
      </p:sp>
    </p:spTree>
    <p:extLst>
      <p:ext uri="{BB962C8B-B14F-4D97-AF65-F5344CB8AC3E}">
        <p14:creationId xmlns:p14="http://schemas.microsoft.com/office/powerpoint/2010/main" val="115942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Show Excel file and explain after 1.</a:t>
            </a:r>
          </a:p>
          <a:p>
            <a:pPr marL="228600" indent="-228600">
              <a:buAutoNum type="arabicPeriod"/>
            </a:pPr>
            <a:r>
              <a:rPr lang="en-US" dirty="0"/>
              <a:t>Show </a:t>
            </a:r>
            <a:r>
              <a:rPr lang="en-US" dirty="0" err="1"/>
              <a:t>Gmetrix</a:t>
            </a:r>
            <a:r>
              <a:rPr lang="en-US" dirty="0"/>
              <a:t> after #3.</a:t>
            </a:r>
          </a:p>
        </p:txBody>
      </p:sp>
      <p:sp>
        <p:nvSpPr>
          <p:cNvPr id="4" name="Slide Number Placeholder 3"/>
          <p:cNvSpPr>
            <a:spLocks noGrp="1"/>
          </p:cNvSpPr>
          <p:nvPr>
            <p:ph type="sldNum" sz="quarter" idx="5"/>
          </p:nvPr>
        </p:nvSpPr>
        <p:spPr/>
        <p:txBody>
          <a:bodyPr/>
          <a:lstStyle/>
          <a:p>
            <a:fld id="{0C0F2F33-8228-440C-A09E-F3792CE47821}" type="slidenum">
              <a:rPr lang="en-US" smtClean="0"/>
              <a:t>6</a:t>
            </a:fld>
            <a:endParaRPr lang="en-US"/>
          </a:p>
        </p:txBody>
      </p:sp>
    </p:spTree>
    <p:extLst>
      <p:ext uri="{BB962C8B-B14F-4D97-AF65-F5344CB8AC3E}">
        <p14:creationId xmlns:p14="http://schemas.microsoft.com/office/powerpoint/2010/main" val="306118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Show Excel file and explain after 1.</a:t>
            </a:r>
          </a:p>
          <a:p>
            <a:pPr marL="228600" indent="-228600">
              <a:buAutoNum type="arabicPeriod"/>
            </a:pPr>
            <a:r>
              <a:rPr lang="en-US" dirty="0"/>
              <a:t>Show </a:t>
            </a:r>
            <a:r>
              <a:rPr lang="en-US" dirty="0" err="1"/>
              <a:t>Gmetrix</a:t>
            </a:r>
            <a:r>
              <a:rPr lang="en-US" dirty="0"/>
              <a:t> after #3.</a:t>
            </a:r>
          </a:p>
        </p:txBody>
      </p:sp>
      <p:sp>
        <p:nvSpPr>
          <p:cNvPr id="4" name="Slide Number Placeholder 3"/>
          <p:cNvSpPr>
            <a:spLocks noGrp="1"/>
          </p:cNvSpPr>
          <p:nvPr>
            <p:ph type="sldNum" sz="quarter" idx="5"/>
          </p:nvPr>
        </p:nvSpPr>
        <p:spPr/>
        <p:txBody>
          <a:bodyPr/>
          <a:lstStyle/>
          <a:p>
            <a:fld id="{0C0F2F33-8228-440C-A09E-F3792CE47821}" type="slidenum">
              <a:rPr lang="en-US" smtClean="0"/>
              <a:t>7</a:t>
            </a:fld>
            <a:endParaRPr lang="en-US"/>
          </a:p>
        </p:txBody>
      </p:sp>
    </p:spTree>
    <p:extLst>
      <p:ext uri="{BB962C8B-B14F-4D97-AF65-F5344CB8AC3E}">
        <p14:creationId xmlns:p14="http://schemas.microsoft.com/office/powerpoint/2010/main" val="233878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0F2F33-8228-440C-A09E-F3792CE47821}" type="slidenum">
              <a:rPr lang="en-US" smtClean="0"/>
              <a:t>9</a:t>
            </a:fld>
            <a:endParaRPr lang="en-US"/>
          </a:p>
        </p:txBody>
      </p:sp>
    </p:spTree>
    <p:extLst>
      <p:ext uri="{BB962C8B-B14F-4D97-AF65-F5344CB8AC3E}">
        <p14:creationId xmlns:p14="http://schemas.microsoft.com/office/powerpoint/2010/main" val="340163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7F76-3AA6-1E21-3810-D358D04646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69F4B0-C5CB-8920-147A-E10C2A379D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CF5C4E-B55F-DAF6-7CE8-83FD2E89C3CD}"/>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5" name="Footer Placeholder 4">
            <a:extLst>
              <a:ext uri="{FF2B5EF4-FFF2-40B4-BE49-F238E27FC236}">
                <a16:creationId xmlns:a16="http://schemas.microsoft.com/office/drawing/2014/main" id="{27AE0433-909D-2524-A4CF-4D9338D6D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46E6A-B566-B435-4970-776F34DF5713}"/>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2153674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687E-439E-3D0A-DFBC-0090AB9031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D6A768-7C88-6240-1272-CB4CC4EE10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9D795-78BA-B0D8-3519-1BCF4DA294C0}"/>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5" name="Footer Placeholder 4">
            <a:extLst>
              <a:ext uri="{FF2B5EF4-FFF2-40B4-BE49-F238E27FC236}">
                <a16:creationId xmlns:a16="http://schemas.microsoft.com/office/drawing/2014/main" id="{0119931A-6690-E8FC-B7F1-A94FBA347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D62F8-0C5C-137D-C7A7-816A0839FBF2}"/>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1195328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20BAD9-4959-A700-7208-3B44A1B95D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561505-AE5E-8404-3DE8-DD3F926F5A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B9682-BE6D-996A-EBF9-1F91423432E7}"/>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5" name="Footer Placeholder 4">
            <a:extLst>
              <a:ext uri="{FF2B5EF4-FFF2-40B4-BE49-F238E27FC236}">
                <a16:creationId xmlns:a16="http://schemas.microsoft.com/office/drawing/2014/main" id="{6B16E7D7-34B4-64A5-296B-790986A1C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8F670-876A-9A7E-4996-967500E2CAF0}"/>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3466235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1E66-D7F7-FFA3-EE91-82FEED356E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81606-0577-21BE-D7C7-2785DBFA9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28178-8E61-9AD4-C800-FA5ADBFF53F5}"/>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5" name="Footer Placeholder 4">
            <a:extLst>
              <a:ext uri="{FF2B5EF4-FFF2-40B4-BE49-F238E27FC236}">
                <a16:creationId xmlns:a16="http://schemas.microsoft.com/office/drawing/2014/main" id="{C363B373-71AD-2068-D14F-CF58129B1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6FC87-247E-2A84-6BFD-F64D97B2DCFE}"/>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1836546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897B-AD68-18A8-C89B-C59338F11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FD66B5-D86C-D406-A3AE-642E24540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8F627A-FD06-3883-6A71-A3A90363B95F}"/>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5" name="Footer Placeholder 4">
            <a:extLst>
              <a:ext uri="{FF2B5EF4-FFF2-40B4-BE49-F238E27FC236}">
                <a16:creationId xmlns:a16="http://schemas.microsoft.com/office/drawing/2014/main" id="{4B75A1D2-8A19-23E4-8AB4-B88102CBC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CF6D3-C24D-7644-0372-F843338DCAF6}"/>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378063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11EA7-FD85-7602-1342-498CC7C3A0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39BE4-6081-E39E-582A-06FC2B1462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890E5E-465B-BA1B-5699-BAD55C7EEC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C943A-3215-D565-524D-2AA176A5374E}"/>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6" name="Footer Placeholder 5">
            <a:extLst>
              <a:ext uri="{FF2B5EF4-FFF2-40B4-BE49-F238E27FC236}">
                <a16:creationId xmlns:a16="http://schemas.microsoft.com/office/drawing/2014/main" id="{D5DB425A-3123-7A9E-7866-0F1CCBE80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3E3E2-54B6-68D7-9537-F9AB4E516F73}"/>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259903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055E-A78B-AD0D-BD37-7213345158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AA34A8-7703-A9C5-AB91-A914FB210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129CA-FB8D-FAB5-6523-A73373ECA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DA470-09A5-C52E-21AF-83784DACA0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67A5C-5154-6B1D-B05A-0DB89F87C2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D2FF3E-328A-D97C-3370-6BEA39861855}"/>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8" name="Footer Placeholder 7">
            <a:extLst>
              <a:ext uri="{FF2B5EF4-FFF2-40B4-BE49-F238E27FC236}">
                <a16:creationId xmlns:a16="http://schemas.microsoft.com/office/drawing/2014/main" id="{00249A10-DC09-DA35-CB79-3443720B8E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6C38A4-43C0-3B0A-2AB3-2FA82A64BD2F}"/>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114451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1D4D-D2B0-2387-115D-2223DC332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C31B5F-DB73-7021-52C7-27789BAE4CF3}"/>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4" name="Footer Placeholder 3">
            <a:extLst>
              <a:ext uri="{FF2B5EF4-FFF2-40B4-BE49-F238E27FC236}">
                <a16:creationId xmlns:a16="http://schemas.microsoft.com/office/drawing/2014/main" id="{9C188BBF-C385-E52C-B7CC-334D829972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436857-61B9-D58F-A3E6-FD2A6C0449C4}"/>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412707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9F0E40-3644-7069-9B08-E0A9AA0809ED}"/>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3" name="Footer Placeholder 2">
            <a:extLst>
              <a:ext uri="{FF2B5EF4-FFF2-40B4-BE49-F238E27FC236}">
                <a16:creationId xmlns:a16="http://schemas.microsoft.com/office/drawing/2014/main" id="{17D30E3B-6A17-837D-1D78-33273E71CB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B38360-0F08-BF2D-769A-487A3B2FEEE1}"/>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175360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81B4-2751-74DC-2987-9904C32D3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00D98C-089E-0D67-9E98-98BB4504A1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1BF115-2F41-593E-1537-3FCFB4A10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855B39-7DC8-7EF4-9BF7-457B4347A3D0}"/>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6" name="Footer Placeholder 5">
            <a:extLst>
              <a:ext uri="{FF2B5EF4-FFF2-40B4-BE49-F238E27FC236}">
                <a16:creationId xmlns:a16="http://schemas.microsoft.com/office/drawing/2014/main" id="{D278D0C3-276C-6114-0F4E-68CC4F9A67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AE0C1-ADB8-784C-8399-BF226538F125}"/>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205806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0146-E582-7BB1-A942-7A712010C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E87354-BA3E-E5D8-D17B-756427445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899686-067D-C86A-622D-1033603C1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A20D7F-433E-6016-636F-ECB5291DA608}"/>
              </a:ext>
            </a:extLst>
          </p:cNvPr>
          <p:cNvSpPr>
            <a:spLocks noGrp="1"/>
          </p:cNvSpPr>
          <p:nvPr>
            <p:ph type="dt" sz="half" idx="10"/>
          </p:nvPr>
        </p:nvSpPr>
        <p:spPr/>
        <p:txBody>
          <a:bodyPr/>
          <a:lstStyle/>
          <a:p>
            <a:fld id="{C959C475-EA53-4BB7-A64C-FBAFE0F67F5C}" type="datetimeFigureOut">
              <a:rPr lang="en-US" smtClean="0"/>
              <a:t>10/7/2024</a:t>
            </a:fld>
            <a:endParaRPr lang="en-US"/>
          </a:p>
        </p:txBody>
      </p:sp>
      <p:sp>
        <p:nvSpPr>
          <p:cNvPr id="6" name="Footer Placeholder 5">
            <a:extLst>
              <a:ext uri="{FF2B5EF4-FFF2-40B4-BE49-F238E27FC236}">
                <a16:creationId xmlns:a16="http://schemas.microsoft.com/office/drawing/2014/main" id="{9DA7901F-F57E-00D0-5BCE-670DB9ACA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F696A-3284-B639-776B-55518D7596EA}"/>
              </a:ext>
            </a:extLst>
          </p:cNvPr>
          <p:cNvSpPr>
            <a:spLocks noGrp="1"/>
          </p:cNvSpPr>
          <p:nvPr>
            <p:ph type="sldNum" sz="quarter" idx="12"/>
          </p:nvPr>
        </p:nvSpPr>
        <p:spPr/>
        <p:txBody>
          <a:bodyPr/>
          <a:lstStyle/>
          <a:p>
            <a:fld id="{1CE8F174-B51B-4F09-A4A5-96850DBE01AC}" type="slidenum">
              <a:rPr lang="en-US" smtClean="0"/>
              <a:t>‹#›</a:t>
            </a:fld>
            <a:endParaRPr lang="en-US"/>
          </a:p>
        </p:txBody>
      </p:sp>
    </p:spTree>
    <p:extLst>
      <p:ext uri="{BB962C8B-B14F-4D97-AF65-F5344CB8AC3E}">
        <p14:creationId xmlns:p14="http://schemas.microsoft.com/office/powerpoint/2010/main" val="167597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CFC77-349C-B3F0-CB93-5B3AB67D8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5E7409-EF9D-47DB-5DDD-FED2D4DB86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BEF0A-2A0E-D391-1C5D-C469CEF13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9C475-EA53-4BB7-A64C-FBAFE0F67F5C}" type="datetimeFigureOut">
              <a:rPr lang="en-US" smtClean="0"/>
              <a:t>10/7/2024</a:t>
            </a:fld>
            <a:endParaRPr lang="en-US"/>
          </a:p>
        </p:txBody>
      </p:sp>
      <p:sp>
        <p:nvSpPr>
          <p:cNvPr id="5" name="Footer Placeholder 4">
            <a:extLst>
              <a:ext uri="{FF2B5EF4-FFF2-40B4-BE49-F238E27FC236}">
                <a16:creationId xmlns:a16="http://schemas.microsoft.com/office/drawing/2014/main" id="{AD647B8E-412A-ECB3-DE6A-59F8639C8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CC05EF-BDDD-C5ED-D2EA-6571DCF77D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8F174-B51B-4F09-A4A5-96850DBE01AC}" type="slidenum">
              <a:rPr lang="en-US" smtClean="0"/>
              <a:t>‹#›</a:t>
            </a:fld>
            <a:endParaRPr lang="en-US"/>
          </a:p>
        </p:txBody>
      </p:sp>
    </p:spTree>
    <p:extLst>
      <p:ext uri="{BB962C8B-B14F-4D97-AF65-F5344CB8AC3E}">
        <p14:creationId xmlns:p14="http://schemas.microsoft.com/office/powerpoint/2010/main" val="1948505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gbfi@wpunj.ed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certiport.pearsonvue.com/Support/Install/EFH/Test-Candidat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3cMISRm8CEk" TargetMode="External"/><Relationship Id="rId2" Type="http://schemas.openxmlformats.org/officeDocument/2006/relationships/hyperlink" Target="https://itwiki.wpunj.edu/index.php/Microsoft_Office_365#Downloading_Office_on_a_Student%27s_Personal_Machin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3cMISRm8CEk" TargetMode="External"/><Relationship Id="rId2" Type="http://schemas.openxmlformats.org/officeDocument/2006/relationships/hyperlink" Target="https://itwiki.wpunj.edu/index.php/Microsoft_Office_365#Downloading_Office_on_a_Student%27s_Personal_Machine" TargetMode="External"/><Relationship Id="rId1" Type="http://schemas.openxmlformats.org/officeDocument/2006/relationships/slideLayout" Target="../slideLayouts/slideLayout2.xml"/><Relationship Id="rId4" Type="http://schemas.openxmlformats.org/officeDocument/2006/relationships/hyperlink" Target="https://certiport.pearsonvue.com/Support/Install/EFH/Test-Candidate" TargetMode="Externa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freepngimg.com/png/52383-exercise-free-photo-png"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punj.edu/ccob/gbfi/images/Excel_365_Master-v1.xls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forms.office.com/Pages/ResponsePage.aspx?id=NwZUdDVkzEaHpG0477eFOB0gmNqo2cJFhtL5k4I0gRlUNlUyRUlBRjZXQjM4SkI5N1k3RjBaTFVNQi4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wpunj.edu/ccob/gbfi/images/Excel_Master_Unsolved_09_26.xls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forms.office.com/Pages/ResponsePage.aspx?id=NwZUdDVkzEaHpG0477eFOB0gmNqo2cJFhtL5k4I0gRlUMUwyR1NBN1ZKRVAxMzNXT1ZOTzBPSlpTUC4u&amp;wdLOR=cBD0BF172-1768-49A0-8DAD-1F738ADDEE0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metrix.net/Login.aspx#:~:text=Login.%20Forgot%20your%20password?%20Don't%20have%20an%20account?%20Sign%20u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mailto:gbfi@wpunj.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34FDC7-1534-E1EC-B839-65F06191FE5D}"/>
              </a:ext>
            </a:extLst>
          </p:cNvPr>
          <p:cNvSpPr>
            <a:spLocks noGrp="1"/>
          </p:cNvSpPr>
          <p:nvPr>
            <p:ph type="title"/>
          </p:nvPr>
        </p:nvSpPr>
        <p:spPr>
          <a:xfrm>
            <a:off x="572493" y="238539"/>
            <a:ext cx="11018520" cy="1434415"/>
          </a:xfrm>
        </p:spPr>
        <p:txBody>
          <a:bodyPr anchor="b">
            <a:normAutofit/>
          </a:bodyPr>
          <a:lstStyle/>
          <a:p>
            <a:r>
              <a:rPr lang="en-US" sz="4600" b="1" dirty="0">
                <a:effectLst/>
                <a:latin typeface="Georgia" panose="02040502050405020303" pitchFamily="18" charset="0"/>
                <a:ea typeface="Calibri" panose="020F0502020204030204" pitchFamily="34" charset="0"/>
                <a:cs typeface="Times New Roman" panose="02020603050405020304" pitchFamily="18" charset="0"/>
              </a:rPr>
              <a:t>Microsoft Excel Certification</a:t>
            </a:r>
            <a:br>
              <a:rPr lang="en-US" sz="4600" b="1" kern="1600" dirty="0">
                <a:effectLst/>
                <a:latin typeface="Cambria" panose="02040503050406030204" pitchFamily="18" charset="0"/>
              </a:rPr>
            </a:br>
            <a:endParaRPr lang="en-US" sz="4600" dirty="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2990633-68F0-96AD-25C1-D764DDADD221}"/>
              </a:ext>
            </a:extLst>
          </p:cNvPr>
          <p:cNvPicPr>
            <a:picLocks noChangeAspect="1"/>
          </p:cNvPicPr>
          <p:nvPr/>
        </p:nvPicPr>
        <p:blipFill rotWithShape="1">
          <a:blip r:embed="rId2"/>
          <a:srcRect l="18468" r="17316" b="2"/>
          <a:stretch/>
        </p:blipFill>
        <p:spPr>
          <a:xfrm>
            <a:off x="7675658" y="2093976"/>
            <a:ext cx="3941064" cy="4096512"/>
          </a:xfrm>
          <a:prstGeom prst="rect">
            <a:avLst/>
          </a:prstGeom>
        </p:spPr>
      </p:pic>
      <p:graphicFrame>
        <p:nvGraphicFramePr>
          <p:cNvPr id="5" name="Content Placeholder 2">
            <a:extLst>
              <a:ext uri="{FF2B5EF4-FFF2-40B4-BE49-F238E27FC236}">
                <a16:creationId xmlns:a16="http://schemas.microsoft.com/office/drawing/2014/main" id="{5C04D432-53D7-E053-4221-966959E71DE2}"/>
              </a:ext>
            </a:extLst>
          </p:cNvPr>
          <p:cNvGraphicFramePr>
            <a:graphicFrameLocks noGrp="1"/>
          </p:cNvGraphicFramePr>
          <p:nvPr>
            <p:ph idx="1"/>
            <p:extLst>
              <p:ext uri="{D42A27DB-BD31-4B8C-83A1-F6EECF244321}">
                <p14:modId xmlns:p14="http://schemas.microsoft.com/office/powerpoint/2010/main" val="302874218"/>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9602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7B667C-32F7-FEDB-CB4F-63792B0D9B30}"/>
              </a:ext>
            </a:extLst>
          </p:cNvPr>
          <p:cNvSpPr>
            <a:spLocks noGrp="1"/>
          </p:cNvSpPr>
          <p:nvPr>
            <p:ph type="title"/>
          </p:nvPr>
        </p:nvSpPr>
        <p:spPr>
          <a:xfrm>
            <a:off x="841248" y="548640"/>
            <a:ext cx="3600860" cy="5431536"/>
          </a:xfrm>
        </p:spPr>
        <p:txBody>
          <a:bodyPr>
            <a:normAutofit/>
          </a:bodyPr>
          <a:lstStyle/>
          <a:p>
            <a:r>
              <a:rPr lang="x-none" sz="5000" b="1" kern="1600">
                <a:effectLst/>
                <a:latin typeface="Georgia" panose="02040502050405020303" pitchFamily="18" charset="0"/>
              </a:rPr>
              <a:t>Important Notes on Test Taking</a:t>
            </a:r>
            <a:r>
              <a:rPr lang="en-US" sz="5000" b="1" kern="1600">
                <a:effectLst/>
                <a:latin typeface="Georgia" panose="02040502050405020303" pitchFamily="18" charset="0"/>
              </a:rPr>
              <a:t> (In-person)</a:t>
            </a:r>
            <a:br>
              <a:rPr lang="en-US" sz="5000" b="1" kern="1600">
                <a:effectLst/>
                <a:latin typeface="Cambria" panose="02040503050406030204" pitchFamily="18" charset="0"/>
              </a:rPr>
            </a:br>
            <a:endParaRPr lang="en-US" sz="5000"/>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442993-4997-2E33-787A-D97EF1CA0985}"/>
              </a:ext>
            </a:extLst>
          </p:cNvPr>
          <p:cNvSpPr>
            <a:spLocks noGrp="1"/>
          </p:cNvSpPr>
          <p:nvPr>
            <p:ph idx="1"/>
          </p:nvPr>
        </p:nvSpPr>
        <p:spPr>
          <a:xfrm>
            <a:off x="5126418" y="552091"/>
            <a:ext cx="6224335" cy="5431536"/>
          </a:xfrm>
        </p:spPr>
        <p:txBody>
          <a:bodyPr anchor="ctr">
            <a:normAutofit/>
          </a:bodyPr>
          <a:lstStyle/>
          <a:p>
            <a:pPr>
              <a:lnSpc>
                <a:spcPct val="150000"/>
              </a:lnSpc>
            </a:pPr>
            <a:r>
              <a:rPr lang="en-US" sz="2200" dirty="0">
                <a:effectLst/>
                <a:latin typeface="Georgia" panose="02040502050405020303" pitchFamily="18" charset="0"/>
                <a:ea typeface="Calibri" panose="020F0502020204030204" pitchFamily="34" charset="0"/>
                <a:cs typeface="Times New Roman" panose="02020603050405020304" pitchFamily="18" charset="0"/>
              </a:rPr>
              <a:t>Arrive 10 minutes prior to scheduled exam with </a:t>
            </a:r>
            <a:r>
              <a:rPr lang="en-US" sz="2200" b="1" dirty="0">
                <a:effectLst/>
                <a:latin typeface="Georgia" panose="02040502050405020303" pitchFamily="18" charset="0"/>
                <a:ea typeface="Calibri" panose="020F0502020204030204" pitchFamily="34" charset="0"/>
                <a:cs typeface="Times New Roman" panose="02020603050405020304" pitchFamily="18" charset="0"/>
              </a:rPr>
              <a:t>Government issued or WPU ID</a:t>
            </a:r>
            <a:r>
              <a:rPr lang="en-US" sz="2200" dirty="0">
                <a:effectLst/>
                <a:latin typeface="Georgia" panose="02040502050405020303" pitchFamily="18" charset="0"/>
                <a:ea typeface="Calibri" panose="020F0502020204030204" pitchFamily="34" charset="0"/>
                <a:cs typeface="Times New Roman" panose="02020603050405020304" pitchFamily="18" charset="0"/>
              </a:rPr>
              <a:t>. We still have to schedule a time for the exam, however, there are more options available. </a:t>
            </a:r>
          </a:p>
          <a:p>
            <a:pPr>
              <a:lnSpc>
                <a:spcPct val="150000"/>
              </a:lnSpc>
            </a:pPr>
            <a:endParaRPr lang="en-US" sz="2200" dirty="0">
              <a:latin typeface="Georgia" panose="02040502050405020303" pitchFamily="18" charset="0"/>
              <a:ea typeface="Calibri" panose="020F0502020204030204" pitchFamily="34" charset="0"/>
              <a:cs typeface="Times New Roman" panose="02020603050405020304" pitchFamily="18" charset="0"/>
            </a:endParaRPr>
          </a:p>
          <a:p>
            <a:pPr>
              <a:lnSpc>
                <a:spcPct val="150000"/>
              </a:lnSpc>
            </a:pPr>
            <a:r>
              <a:rPr lang="en-US" sz="2200" dirty="0">
                <a:effectLst/>
                <a:latin typeface="Georgia" panose="02040502050405020303" pitchFamily="18" charset="0"/>
                <a:ea typeface="Calibri" panose="020F0502020204030204" pitchFamily="34" charset="0"/>
                <a:cs typeface="Times New Roman" panose="02020603050405020304" pitchFamily="18" charset="0"/>
              </a:rPr>
              <a:t>Walk-in or email </a:t>
            </a:r>
            <a:r>
              <a:rPr lang="en-US" sz="2200" u="sng" dirty="0">
                <a:effectLst/>
                <a:latin typeface="Georgia" panose="02040502050405020303" pitchFamily="18" charset="0"/>
                <a:ea typeface="Calibri" panose="020F0502020204030204" pitchFamily="34" charset="0"/>
                <a:cs typeface="Times New Roman" panose="02020603050405020304" pitchFamily="18" charset="0"/>
                <a:hlinkClick r:id="rId2"/>
              </a:rPr>
              <a:t>gbfi@wpunj.edu</a:t>
            </a:r>
            <a:endParaRPr lang="en-US" sz="2200" dirty="0">
              <a:effectLst/>
              <a:latin typeface="Georgia" panose="02040502050405020303" pitchFamily="18" charset="0"/>
              <a:ea typeface="Calibri" panose="020F0502020204030204" pitchFamily="34" charset="0"/>
              <a:cs typeface="Times New Roman" panose="02020603050405020304" pitchFamily="18" charset="0"/>
            </a:endParaRPr>
          </a:p>
          <a:p>
            <a:pPr marL="0" indent="0">
              <a:buNone/>
            </a:pPr>
            <a:endParaRPr lang="en-US" sz="2200" dirty="0"/>
          </a:p>
        </p:txBody>
      </p:sp>
    </p:spTree>
    <p:extLst>
      <p:ext uri="{BB962C8B-B14F-4D97-AF65-F5344CB8AC3E}">
        <p14:creationId xmlns:p14="http://schemas.microsoft.com/office/powerpoint/2010/main" val="123900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F03F3-B380-365E-798F-7106DC462291}"/>
              </a:ext>
            </a:extLst>
          </p:cNvPr>
          <p:cNvSpPr>
            <a:spLocks noGrp="1"/>
          </p:cNvSpPr>
          <p:nvPr>
            <p:ph type="title"/>
          </p:nvPr>
        </p:nvSpPr>
        <p:spPr>
          <a:xfrm>
            <a:off x="841248" y="548640"/>
            <a:ext cx="3600860" cy="5431536"/>
          </a:xfrm>
        </p:spPr>
        <p:txBody>
          <a:bodyPr>
            <a:normAutofit/>
          </a:bodyPr>
          <a:lstStyle/>
          <a:p>
            <a:r>
              <a:rPr lang="x-none" sz="5000" b="1" kern="1600">
                <a:effectLst/>
                <a:latin typeface="Georgia" panose="02040502050405020303" pitchFamily="18" charset="0"/>
              </a:rPr>
              <a:t>Important Notes on Test Taking</a:t>
            </a:r>
            <a:r>
              <a:rPr lang="en-US" sz="5000" b="1" kern="1600">
                <a:effectLst/>
                <a:latin typeface="Georgia" panose="02040502050405020303" pitchFamily="18" charset="0"/>
              </a:rPr>
              <a:t> (Remote)</a:t>
            </a:r>
            <a:br>
              <a:rPr lang="en-US" sz="5000" b="1" kern="1600">
                <a:effectLst/>
                <a:latin typeface="Cambria" panose="02040503050406030204" pitchFamily="18" charset="0"/>
              </a:rPr>
            </a:br>
            <a:endParaRPr lang="en-US" sz="50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2E8925-C291-56CD-271C-127C153D0D9F}"/>
              </a:ext>
            </a:extLst>
          </p:cNvPr>
          <p:cNvSpPr>
            <a:spLocks noGrp="1"/>
          </p:cNvSpPr>
          <p:nvPr>
            <p:ph idx="1"/>
          </p:nvPr>
        </p:nvSpPr>
        <p:spPr>
          <a:xfrm>
            <a:off x="5126418" y="552091"/>
            <a:ext cx="6224335" cy="5431536"/>
          </a:xfrm>
        </p:spPr>
        <p:txBody>
          <a:bodyPr anchor="ctr">
            <a:normAutofit fontScale="70000" lnSpcReduction="20000"/>
          </a:bodyPr>
          <a:lstStyle/>
          <a:p>
            <a:pPr marL="0" marR="0" indent="0">
              <a:lnSpc>
                <a:spcPct val="150000"/>
              </a:lnSpc>
              <a:spcBef>
                <a:spcPts val="0"/>
              </a:spcBef>
              <a:spcAft>
                <a:spcPts val="0"/>
              </a:spcAft>
              <a:buNone/>
            </a:pPr>
            <a:r>
              <a:rPr lang="en-US" sz="1700" dirty="0">
                <a:effectLst/>
                <a:latin typeface="Georgia" panose="02040502050405020303" pitchFamily="18" charset="0"/>
                <a:ea typeface="Calibri" panose="020F0502020204030204" pitchFamily="34" charset="0"/>
                <a:cs typeface="Times New Roman" panose="02020603050405020304" pitchFamily="18" charset="0"/>
              </a:rPr>
              <a:t>Remote test takers must have a working camera for the exam and Government issued or WPU ID.  Remote test takers </a:t>
            </a:r>
            <a:r>
              <a:rPr lang="en-US" sz="1700" b="1" dirty="0">
                <a:effectLst/>
                <a:latin typeface="Georgia" panose="02040502050405020303" pitchFamily="18" charset="0"/>
                <a:ea typeface="Calibri" panose="020F0502020204030204" pitchFamily="34" charset="0"/>
                <a:cs typeface="Times New Roman" panose="02020603050405020304" pitchFamily="18" charset="0"/>
              </a:rPr>
              <a:t>must review ALL policies and requirements </a:t>
            </a:r>
            <a:r>
              <a:rPr lang="en-US" sz="1700" dirty="0">
                <a:effectLst/>
                <a:latin typeface="Georgia" panose="02040502050405020303" pitchFamily="18" charset="0"/>
                <a:ea typeface="Calibri" panose="020F0502020204030204" pitchFamily="34" charset="0"/>
                <a:cs typeface="Times New Roman" panose="02020603050405020304" pitchFamily="18" charset="0"/>
              </a:rPr>
              <a:t>for remote testing on the</a:t>
            </a:r>
            <a:r>
              <a:rPr lang="en-US" sz="1700" b="1" dirty="0">
                <a:effectLst/>
                <a:latin typeface="Georgia" panose="02040502050405020303" pitchFamily="18" charset="0"/>
                <a:ea typeface="Calibri" panose="020F0502020204030204" pitchFamily="34" charset="0"/>
                <a:cs typeface="Times New Roman" panose="02020603050405020304" pitchFamily="18" charset="0"/>
              </a:rPr>
              <a:t> </a:t>
            </a:r>
            <a:r>
              <a:rPr lang="en-US" sz="1700" u="sng" dirty="0" err="1">
                <a:effectLst/>
                <a:latin typeface="Georgia" panose="02040502050405020303" pitchFamily="18" charset="0"/>
                <a:ea typeface="Calibri" panose="020F0502020204030204" pitchFamily="34" charset="0"/>
                <a:cs typeface="Times New Roman" panose="02020603050405020304" pitchFamily="18" charset="0"/>
                <a:hlinkClick r:id="rId2"/>
              </a:rPr>
              <a:t>Certiport</a:t>
            </a:r>
            <a:r>
              <a:rPr lang="en-US" sz="1700" u="sng" dirty="0">
                <a:effectLst/>
                <a:latin typeface="Georgia" panose="02040502050405020303" pitchFamily="18" charset="0"/>
                <a:ea typeface="Calibri" panose="020F0502020204030204" pitchFamily="34" charset="0"/>
                <a:cs typeface="Times New Roman" panose="02020603050405020304" pitchFamily="18" charset="0"/>
                <a:hlinkClick r:id="rId2"/>
              </a:rPr>
              <a:t> website carefully</a:t>
            </a:r>
            <a:r>
              <a:rPr lang="en-US" sz="1700" b="1" dirty="0">
                <a:effectLst/>
                <a:latin typeface="Georgia" panose="02040502050405020303" pitchFamily="18" charset="0"/>
                <a:ea typeface="Calibri" panose="020F0502020204030204" pitchFamily="34" charset="0"/>
                <a:cs typeface="Times New Roman" panose="02020603050405020304" pitchFamily="18" charset="0"/>
              </a:rPr>
              <a:t>. </a:t>
            </a:r>
            <a:endParaRPr lang="en-US" sz="1700" dirty="0">
              <a:effectLst/>
              <a:latin typeface="Georgia" panose="02040502050405020303" pitchFamily="18"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0"/>
              </a:spcAft>
              <a:buNone/>
            </a:pPr>
            <a:endParaRPr lang="en-US" sz="1700" dirty="0">
              <a:effectLst/>
              <a:latin typeface="Georgia" panose="02040502050405020303" pitchFamily="18" charset="0"/>
              <a:ea typeface="Calibri" panose="020F0502020204030204" pitchFamily="34" charset="0"/>
              <a:cs typeface="Georgia" panose="02040502050405020303" pitchFamily="18" charset="0"/>
            </a:endParaRPr>
          </a:p>
          <a:p>
            <a:pPr marL="342900" marR="0" lvl="0" indent="-342900">
              <a:lnSpc>
                <a:spcPct val="150000"/>
              </a:lnSpc>
              <a:spcBef>
                <a:spcPts val="0"/>
              </a:spcBef>
              <a:spcAft>
                <a:spcPts val="0"/>
              </a:spcAft>
              <a:buFont typeface="Georgia" panose="02040502050405020303" pitchFamily="18" charset="0"/>
              <a:buChar char="•"/>
            </a:pPr>
            <a:r>
              <a:rPr lang="en-US" sz="1700" dirty="0">
                <a:effectLst/>
                <a:latin typeface="Georgia" panose="02040502050405020303" pitchFamily="18" charset="0"/>
                <a:ea typeface="Calibri" panose="020F0502020204030204" pitchFamily="34" charset="0"/>
                <a:cs typeface="Times New Roman" panose="02020603050405020304" pitchFamily="18" charset="0"/>
              </a:rPr>
              <a:t>We cannot restart or reschedule once the test is started. </a:t>
            </a:r>
          </a:p>
          <a:p>
            <a:pPr marL="342900" marR="0" lvl="0" indent="-342900">
              <a:lnSpc>
                <a:spcPct val="150000"/>
              </a:lnSpc>
              <a:spcBef>
                <a:spcPts val="0"/>
              </a:spcBef>
              <a:spcAft>
                <a:spcPts val="0"/>
              </a:spcAft>
              <a:buFont typeface="Georgia" panose="02040502050405020303" pitchFamily="18" charset="0"/>
              <a:buChar char="•"/>
            </a:pPr>
            <a:r>
              <a:rPr lang="en-US" sz="1700" dirty="0">
                <a:effectLst/>
                <a:latin typeface="Georgia" panose="02040502050405020303" pitchFamily="18" charset="0"/>
                <a:ea typeface="Calibri" panose="020F0502020204030204" pitchFamily="34" charset="0"/>
                <a:cs typeface="Times New Roman" panose="02020603050405020304" pitchFamily="18" charset="0"/>
              </a:rPr>
              <a:t>If you miss an online exam test time, we do not reschedule the exam. </a:t>
            </a:r>
          </a:p>
          <a:p>
            <a:pPr marL="342900" marR="0" lvl="0" indent="-342900">
              <a:lnSpc>
                <a:spcPct val="150000"/>
              </a:lnSpc>
              <a:spcBef>
                <a:spcPts val="0"/>
              </a:spcBef>
              <a:spcAft>
                <a:spcPts val="0"/>
              </a:spcAft>
              <a:buFont typeface="Georgia" panose="02040502050405020303" pitchFamily="18" charset="0"/>
              <a:buChar char="•"/>
            </a:pPr>
            <a:r>
              <a:rPr lang="en-US" sz="1700" dirty="0">
                <a:effectLst/>
                <a:latin typeface="Georgia" panose="02040502050405020303" pitchFamily="18" charset="0"/>
                <a:ea typeface="Calibri" panose="020F0502020204030204" pitchFamily="34" charset="0"/>
                <a:cs typeface="Times New Roman" panose="02020603050405020304" pitchFamily="18" charset="0"/>
              </a:rPr>
              <a:t>Your computer </a:t>
            </a:r>
            <a:r>
              <a:rPr lang="en-US" sz="1700" b="1" dirty="0">
                <a:effectLst/>
                <a:latin typeface="Georgia" panose="02040502050405020303" pitchFamily="18" charset="0"/>
                <a:ea typeface="Calibri" panose="020F0502020204030204" pitchFamily="34" charset="0"/>
                <a:cs typeface="Times New Roman" panose="02020603050405020304" pitchFamily="18" charset="0"/>
              </a:rPr>
              <a:t>language</a:t>
            </a:r>
            <a:r>
              <a:rPr lang="en-US" sz="1700" dirty="0">
                <a:effectLst/>
                <a:latin typeface="Georgia" panose="02040502050405020303" pitchFamily="18" charset="0"/>
                <a:ea typeface="Calibri" panose="020F0502020204030204" pitchFamily="34" charset="0"/>
                <a:cs typeface="Times New Roman" panose="02020603050405020304" pitchFamily="18" charset="0"/>
              </a:rPr>
              <a:t> must be set to </a:t>
            </a:r>
            <a:r>
              <a:rPr lang="en-US" sz="1700" b="1" dirty="0">
                <a:effectLst/>
                <a:latin typeface="Georgia" panose="02040502050405020303" pitchFamily="18" charset="0"/>
                <a:ea typeface="Calibri" panose="020F0502020204030204" pitchFamily="34" charset="0"/>
                <a:cs typeface="Times New Roman" panose="02020603050405020304" pitchFamily="18" charset="0"/>
              </a:rPr>
              <a:t>English</a:t>
            </a:r>
            <a:r>
              <a:rPr lang="en-US" sz="1700" dirty="0">
                <a:effectLst/>
                <a:latin typeface="Georgia" panose="02040502050405020303" pitchFamily="18"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0"/>
              </a:spcAft>
              <a:buFont typeface="Georgia" panose="02040502050405020303" pitchFamily="18" charset="0"/>
              <a:buChar char="•"/>
            </a:pPr>
            <a:r>
              <a:rPr lang="en-US" sz="1700" dirty="0">
                <a:effectLst/>
                <a:latin typeface="Georgia" panose="02040502050405020303" pitchFamily="18" charset="0"/>
                <a:ea typeface="Calibri" panose="020F0502020204030204" pitchFamily="34" charset="0"/>
                <a:cs typeface="Times New Roman" panose="02020603050405020304" pitchFamily="18" charset="0"/>
              </a:rPr>
              <a:t>You </a:t>
            </a:r>
            <a:r>
              <a:rPr lang="en-US" sz="1700" b="1" dirty="0">
                <a:effectLst/>
                <a:latin typeface="Georgia" panose="02040502050405020303" pitchFamily="18" charset="0"/>
                <a:ea typeface="Calibri" panose="020F0502020204030204" pitchFamily="34" charset="0"/>
                <a:cs typeface="Times New Roman" panose="02020603050405020304" pitchFamily="18" charset="0"/>
              </a:rPr>
              <a:t>cannot have multiple monitor</a:t>
            </a:r>
            <a:r>
              <a:rPr lang="en-US" sz="1700" dirty="0">
                <a:effectLst/>
                <a:latin typeface="Georgia" panose="02040502050405020303" pitchFamily="18" charset="0"/>
                <a:ea typeface="Calibri" panose="020F0502020204030204" pitchFamily="34" charset="0"/>
                <a:cs typeface="Times New Roman" panose="02020603050405020304" pitchFamily="18" charset="0"/>
              </a:rPr>
              <a:t>s plugged in. </a:t>
            </a:r>
          </a:p>
          <a:p>
            <a:pPr marL="342900" marR="0" lvl="0" indent="-342900">
              <a:lnSpc>
                <a:spcPct val="150000"/>
              </a:lnSpc>
              <a:spcBef>
                <a:spcPts val="0"/>
              </a:spcBef>
              <a:spcAft>
                <a:spcPts val="0"/>
              </a:spcAft>
              <a:buFont typeface="Georgia" panose="02040502050405020303" pitchFamily="18" charset="0"/>
              <a:buChar char="•"/>
            </a:pPr>
            <a:r>
              <a:rPr lang="en-US" sz="1700" dirty="0">
                <a:effectLst/>
                <a:latin typeface="Georgia" panose="02040502050405020303" pitchFamily="18" charset="0"/>
                <a:ea typeface="Calibri" panose="020F0502020204030204" pitchFamily="34" charset="0"/>
                <a:cs typeface="Times New Roman" panose="02020603050405020304" pitchFamily="18" charset="0"/>
              </a:rPr>
              <a:t>You cannot have any other applications open and you may only have one browser tab open for the test. </a:t>
            </a:r>
          </a:p>
          <a:p>
            <a:pPr marL="342900" marR="0" lvl="0" indent="-342900">
              <a:lnSpc>
                <a:spcPct val="150000"/>
              </a:lnSpc>
              <a:spcBef>
                <a:spcPts val="0"/>
              </a:spcBef>
              <a:spcAft>
                <a:spcPts val="0"/>
              </a:spcAft>
              <a:buFont typeface="Georgia" panose="02040502050405020303" pitchFamily="18" charset="0"/>
              <a:buChar char="•"/>
            </a:pPr>
            <a:r>
              <a:rPr lang="en-US" sz="1700" dirty="0">
                <a:effectLst/>
                <a:latin typeface="Georgia" panose="02040502050405020303" pitchFamily="18" charset="0"/>
                <a:ea typeface="Calibri" panose="020F0502020204030204" pitchFamily="34" charset="0"/>
                <a:cs typeface="Times New Roman" panose="02020603050405020304" pitchFamily="18" charset="0"/>
              </a:rPr>
              <a:t>The test is 50 minutes and we schedule a one hour block on a virtual server so you cannot be late to the exam. </a:t>
            </a:r>
          </a:p>
          <a:p>
            <a:pPr marL="342900" marR="0" lvl="0" indent="-342900">
              <a:lnSpc>
                <a:spcPct val="150000"/>
              </a:lnSpc>
              <a:spcBef>
                <a:spcPts val="0"/>
              </a:spcBef>
              <a:spcAft>
                <a:spcPts val="0"/>
              </a:spcAft>
              <a:buFont typeface="Georgia" panose="02040502050405020303" pitchFamily="18" charset="0"/>
              <a:buChar char="•"/>
            </a:pPr>
            <a:r>
              <a:rPr lang="en-US" sz="1800" b="1" dirty="0">
                <a:effectLst/>
                <a:latin typeface="Georgia" panose="02040502050405020303" pitchFamily="18" charset="0"/>
                <a:ea typeface="Calibri" panose="020F0502020204030204" pitchFamily="34" charset="0"/>
                <a:cs typeface="Times New Roman" panose="02020603050405020304" pitchFamily="18" charset="0"/>
              </a:rPr>
              <a:t>Must login to the Zoom link 10 minutes prior to confirm your ID.</a:t>
            </a:r>
          </a:p>
          <a:p>
            <a:pPr marL="342900" marR="0" lvl="0" indent="-342900">
              <a:lnSpc>
                <a:spcPct val="150000"/>
              </a:lnSpc>
              <a:spcBef>
                <a:spcPts val="0"/>
              </a:spcBef>
              <a:spcAft>
                <a:spcPts val="0"/>
              </a:spcAft>
              <a:buFont typeface="Georgia" panose="02040502050405020303" pitchFamily="18" charset="0"/>
              <a:buChar char="•"/>
            </a:pPr>
            <a:r>
              <a:rPr lang="en-US" sz="1800" b="1" dirty="0">
                <a:latin typeface="Georgia" panose="02040502050405020303" pitchFamily="18" charset="0"/>
                <a:ea typeface="Calibri" panose="020F0502020204030204" pitchFamily="34" charset="0"/>
                <a:cs typeface="Times New Roman" panose="02020603050405020304" pitchFamily="18" charset="0"/>
              </a:rPr>
              <a:t>Must login 5 minutes prior using your Exam link (not open prior).</a:t>
            </a:r>
            <a:endParaRPr lang="en-US" sz="1700" dirty="0">
              <a:effectLst/>
              <a:latin typeface="Georgia" panose="02040502050405020303" pitchFamily="18"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0"/>
              </a:spcAft>
              <a:buNone/>
            </a:pPr>
            <a:endParaRPr lang="en-US" sz="1700" dirty="0">
              <a:effectLst/>
              <a:latin typeface="Georgia" panose="02040502050405020303" pitchFamily="18" charset="0"/>
              <a:ea typeface="Calibri" panose="020F0502020204030204" pitchFamily="34" charset="0"/>
              <a:cs typeface="Georgia" panose="02040502050405020303" pitchFamily="18" charset="0"/>
            </a:endParaRPr>
          </a:p>
          <a:p>
            <a:pPr marL="0" marR="0" indent="0">
              <a:lnSpc>
                <a:spcPct val="150000"/>
              </a:lnSpc>
              <a:spcBef>
                <a:spcPts val="0"/>
              </a:spcBef>
              <a:spcAft>
                <a:spcPts val="0"/>
              </a:spcAft>
              <a:buNone/>
            </a:pPr>
            <a:endParaRPr lang="en-US" sz="1700" b="1" dirty="0">
              <a:effectLst/>
              <a:latin typeface="Georgia" panose="02040502050405020303" pitchFamily="18"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0"/>
              </a:spcAft>
              <a:buNone/>
            </a:pPr>
            <a:r>
              <a:rPr lang="en-US" sz="1700" b="1" dirty="0">
                <a:effectLst/>
                <a:latin typeface="Georgia" panose="02040502050405020303" pitchFamily="18" charset="0"/>
                <a:ea typeface="Calibri" panose="020F0502020204030204" pitchFamily="34" charset="0"/>
                <a:cs typeface="Times New Roman" panose="02020603050405020304" pitchFamily="18" charset="0"/>
              </a:rPr>
              <a:t>If any of the occurrences above occur the exam will crash and time does not restart limiting the test takers total time for the exam</a:t>
            </a:r>
            <a:r>
              <a:rPr lang="en-US" sz="1700" dirty="0">
                <a:effectLst/>
                <a:latin typeface="Georgia" panose="02040502050405020303" pitchFamily="18" charset="0"/>
                <a:ea typeface="Calibri" panose="020F0502020204030204" pitchFamily="34" charset="0"/>
                <a:cs typeface="Times New Roman" panose="02020603050405020304" pitchFamily="18" charset="0"/>
              </a:rPr>
              <a:t>. All tests are subject to availability and a GBFI representative will proctor all exams. </a:t>
            </a:r>
          </a:p>
          <a:p>
            <a:endParaRPr lang="en-US" sz="1700" dirty="0"/>
          </a:p>
        </p:txBody>
      </p:sp>
    </p:spTree>
    <p:extLst>
      <p:ext uri="{BB962C8B-B14F-4D97-AF65-F5344CB8AC3E}">
        <p14:creationId xmlns:p14="http://schemas.microsoft.com/office/powerpoint/2010/main" val="68314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65A8D-9592-0FAF-3342-3B7C1B91272C}"/>
              </a:ext>
            </a:extLst>
          </p:cNvPr>
          <p:cNvSpPr>
            <a:spLocks noGrp="1"/>
          </p:cNvSpPr>
          <p:nvPr>
            <p:ph type="title"/>
          </p:nvPr>
        </p:nvSpPr>
        <p:spPr>
          <a:xfrm>
            <a:off x="838200" y="365125"/>
            <a:ext cx="10515600" cy="1325563"/>
          </a:xfrm>
        </p:spPr>
        <p:txBody>
          <a:bodyPr>
            <a:normAutofit/>
          </a:bodyPr>
          <a:lstStyle/>
          <a:p>
            <a:r>
              <a:rPr lang="en-US" sz="5400" b="1" dirty="0">
                <a:effectLst/>
                <a:latin typeface="Georgia" panose="02040502050405020303" pitchFamily="18" charset="0"/>
                <a:ea typeface="Calibri" panose="020F0502020204030204" pitchFamily="34" charset="0"/>
                <a:cs typeface="Times New Roman" panose="02020603050405020304" pitchFamily="18" charset="0"/>
              </a:rPr>
              <a:t>Import Note for Mac Users</a:t>
            </a:r>
            <a:endParaRPr lang="en-US"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5011CC-5525-ADDD-2254-105E8EF4EE6E}"/>
              </a:ext>
            </a:extLst>
          </p:cNvPr>
          <p:cNvSpPr>
            <a:spLocks noGrp="1"/>
          </p:cNvSpPr>
          <p:nvPr>
            <p:ph idx="1"/>
          </p:nvPr>
        </p:nvSpPr>
        <p:spPr>
          <a:xfrm>
            <a:off x="838200" y="1929384"/>
            <a:ext cx="10515600" cy="4251960"/>
          </a:xfrm>
        </p:spPr>
        <p:txBody>
          <a:bodyPr>
            <a:normAutofit/>
          </a:bodyPr>
          <a:lstStyle/>
          <a:p>
            <a:pPr>
              <a:lnSpc>
                <a:spcPct val="150000"/>
              </a:lnSpc>
            </a:pPr>
            <a:r>
              <a:rPr lang="en-US" sz="2200" dirty="0">
                <a:effectLst/>
                <a:latin typeface="Georgia" panose="02040502050405020303" pitchFamily="18" charset="0"/>
                <a:ea typeface="Calibri" panose="020F0502020204030204" pitchFamily="34" charset="0"/>
                <a:cs typeface="Times New Roman" panose="02020603050405020304" pitchFamily="18" charset="0"/>
              </a:rPr>
              <a:t>All exams are Windows based. Candidates may prepare on a Mac but all questions and testing will be done using Windows commands and protocols. It is therefore highly recommended candidates complete this program using a PC.</a:t>
            </a:r>
          </a:p>
          <a:p>
            <a:pPr>
              <a:lnSpc>
                <a:spcPct val="150000"/>
              </a:lnSpc>
            </a:pPr>
            <a:r>
              <a:rPr lang="en-US" sz="2200" dirty="0">
                <a:latin typeface="Georgia" panose="02040502050405020303" pitchFamily="18" charset="0"/>
                <a:ea typeface="Calibri" panose="020F0502020204030204" pitchFamily="34" charset="0"/>
                <a:cs typeface="Times New Roman" panose="02020603050405020304" pitchFamily="18" charset="0"/>
                <a:hlinkClick r:id="rId2"/>
              </a:rPr>
              <a:t>All students have access to Office 365</a:t>
            </a:r>
            <a:endParaRPr lang="en-US" sz="2200" dirty="0">
              <a:latin typeface="Georgia" panose="02040502050405020303" pitchFamily="18" charset="0"/>
              <a:ea typeface="Calibri" panose="020F0502020204030204" pitchFamily="34" charset="0"/>
              <a:cs typeface="Times New Roman" panose="02020603050405020304" pitchFamily="18" charset="0"/>
            </a:endParaRPr>
          </a:p>
          <a:p>
            <a:pPr>
              <a:lnSpc>
                <a:spcPct val="150000"/>
              </a:lnSpc>
            </a:pPr>
            <a:r>
              <a:rPr lang="en-US" sz="2200" dirty="0">
                <a:latin typeface="Georgia" panose="02040502050405020303" pitchFamily="18" charset="0"/>
                <a:ea typeface="Calibri" panose="020F0502020204030204" pitchFamily="34" charset="0"/>
                <a:cs typeface="Times New Roman" panose="02020603050405020304" pitchFamily="18" charset="0"/>
                <a:hlinkClick r:id="rId3"/>
              </a:rPr>
              <a:t>Video </a:t>
            </a:r>
            <a:r>
              <a:rPr lang="en-US" sz="2200" dirty="0">
                <a:latin typeface="Georgia" panose="02040502050405020303" pitchFamily="18" charset="0"/>
                <a:ea typeface="Calibri" panose="020F0502020204030204" pitchFamily="34" charset="0"/>
                <a:cs typeface="Times New Roman" panose="02020603050405020304" pitchFamily="18" charset="0"/>
              </a:rPr>
              <a:t>in WP Connect</a:t>
            </a:r>
          </a:p>
          <a:p>
            <a:pPr marL="0" indent="0">
              <a:lnSpc>
                <a:spcPct val="150000"/>
              </a:lnSpc>
              <a:buNone/>
            </a:pPr>
            <a:endParaRPr lang="en-US" sz="22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9302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65A8D-9592-0FAF-3342-3B7C1B91272C}"/>
              </a:ext>
            </a:extLst>
          </p:cNvPr>
          <p:cNvSpPr>
            <a:spLocks noGrp="1"/>
          </p:cNvSpPr>
          <p:nvPr>
            <p:ph type="title"/>
          </p:nvPr>
        </p:nvSpPr>
        <p:spPr>
          <a:xfrm>
            <a:off x="838200" y="365125"/>
            <a:ext cx="10515600" cy="1325563"/>
          </a:xfrm>
        </p:spPr>
        <p:txBody>
          <a:bodyPr>
            <a:normAutofit/>
          </a:bodyPr>
          <a:lstStyle/>
          <a:p>
            <a:r>
              <a:rPr lang="en-US" sz="5400" b="1" dirty="0">
                <a:effectLst/>
                <a:latin typeface="Georgia" panose="02040502050405020303" pitchFamily="18" charset="0"/>
                <a:ea typeface="Calibri" panose="020F0502020204030204" pitchFamily="34" charset="0"/>
                <a:cs typeface="Times New Roman" panose="02020603050405020304" pitchFamily="18" charset="0"/>
              </a:rPr>
              <a:t>Additional Comments</a:t>
            </a:r>
            <a:endParaRPr lang="en-US"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5011CC-5525-ADDD-2254-105E8EF4EE6E}"/>
              </a:ext>
            </a:extLst>
          </p:cNvPr>
          <p:cNvSpPr>
            <a:spLocks noGrp="1"/>
          </p:cNvSpPr>
          <p:nvPr>
            <p:ph idx="1"/>
          </p:nvPr>
        </p:nvSpPr>
        <p:spPr>
          <a:xfrm>
            <a:off x="838200" y="1929384"/>
            <a:ext cx="10515600" cy="4251960"/>
          </a:xfrm>
        </p:spPr>
        <p:txBody>
          <a:bodyPr>
            <a:normAutofit/>
          </a:bodyPr>
          <a:lstStyle/>
          <a:p>
            <a:pPr marL="0" indent="0">
              <a:lnSpc>
                <a:spcPct val="150000"/>
              </a:lnSpc>
              <a:buNone/>
            </a:pPr>
            <a:r>
              <a:rPr lang="en-US" sz="2200" b="1" dirty="0">
                <a:effectLst/>
                <a:latin typeface="Georgia" panose="02040502050405020303" pitchFamily="18" charset="0"/>
                <a:ea typeface="Calibri" panose="020F0502020204030204" pitchFamily="34" charset="0"/>
                <a:cs typeface="Times New Roman" panose="02020603050405020304" pitchFamily="18" charset="0"/>
              </a:rPr>
              <a:t>Student’s responsibility to:</a:t>
            </a:r>
          </a:p>
          <a:p>
            <a:pPr>
              <a:lnSpc>
                <a:spcPct val="150000"/>
              </a:lnSpc>
            </a:pPr>
            <a:r>
              <a:rPr lang="en-US" sz="2200" dirty="0">
                <a:latin typeface="Georgia" panose="02040502050405020303" pitchFamily="18" charset="0"/>
                <a:ea typeface="Calibri" panose="020F0502020204030204" pitchFamily="34" charset="0"/>
                <a:cs typeface="Times New Roman" panose="02020603050405020304" pitchFamily="18" charset="0"/>
              </a:rPr>
              <a:t>H</a:t>
            </a:r>
            <a:r>
              <a:rPr lang="en-US" sz="2200" dirty="0">
                <a:effectLst/>
                <a:latin typeface="Georgia" panose="02040502050405020303" pitchFamily="18" charset="0"/>
                <a:ea typeface="Calibri" panose="020F0502020204030204" pitchFamily="34" charset="0"/>
                <a:cs typeface="Times New Roman" panose="02020603050405020304" pitchFamily="18" charset="0"/>
              </a:rPr>
              <a:t>ave a working Offi</a:t>
            </a:r>
            <a:r>
              <a:rPr lang="en-US" sz="2200" dirty="0">
                <a:latin typeface="Georgia" panose="02040502050405020303" pitchFamily="18" charset="0"/>
                <a:ea typeface="Calibri" panose="020F0502020204030204" pitchFamily="34" charset="0"/>
                <a:cs typeface="Times New Roman" panose="02020603050405020304" pitchFamily="18" charset="0"/>
              </a:rPr>
              <a:t>ce 365 version - </a:t>
            </a:r>
            <a:r>
              <a:rPr lang="en-US" sz="2200" dirty="0">
                <a:latin typeface="Georgia" panose="02040502050405020303" pitchFamily="18" charset="0"/>
                <a:ea typeface="Calibri" panose="020F0502020204030204" pitchFamily="34" charset="0"/>
                <a:cs typeface="Times New Roman" panose="02020603050405020304" pitchFamily="18" charset="0"/>
                <a:hlinkClick r:id="rId2"/>
              </a:rPr>
              <a:t>All WPU students have access</a:t>
            </a:r>
            <a:r>
              <a:rPr lang="en-US" sz="2200" dirty="0">
                <a:latin typeface="Georgia" panose="02040502050405020303" pitchFamily="18" charset="0"/>
                <a:ea typeface="Calibri" panose="020F0502020204030204" pitchFamily="34" charset="0"/>
                <a:cs typeface="Times New Roman" panose="02020603050405020304" pitchFamily="18" charset="0"/>
              </a:rPr>
              <a:t>, </a:t>
            </a:r>
            <a:r>
              <a:rPr lang="en-US" sz="2200" dirty="0">
                <a:latin typeface="Georgia" panose="02040502050405020303" pitchFamily="18" charset="0"/>
                <a:ea typeface="Calibri" panose="020F0502020204030204" pitchFamily="34" charset="0"/>
                <a:cs typeface="Times New Roman" panose="02020603050405020304" pitchFamily="18" charset="0"/>
                <a:hlinkClick r:id="rId3"/>
              </a:rPr>
              <a:t>video</a:t>
            </a:r>
            <a:endParaRPr lang="en-US" sz="2200" dirty="0">
              <a:latin typeface="Georgia" panose="02040502050405020303" pitchFamily="18" charset="0"/>
              <a:ea typeface="Calibri" panose="020F0502020204030204" pitchFamily="34" charset="0"/>
              <a:cs typeface="Times New Roman" panose="02020603050405020304" pitchFamily="18" charset="0"/>
            </a:endParaRPr>
          </a:p>
          <a:p>
            <a:pPr>
              <a:lnSpc>
                <a:spcPct val="150000"/>
              </a:lnSpc>
            </a:pPr>
            <a:r>
              <a:rPr lang="en-US" sz="2200" dirty="0">
                <a:latin typeface="Georgia" panose="02040502050405020303" pitchFamily="18" charset="0"/>
                <a:ea typeface="Calibri" panose="020F0502020204030204" pitchFamily="34" charset="0"/>
                <a:cs typeface="Times New Roman" panose="02020603050405020304" pitchFamily="18" charset="0"/>
              </a:rPr>
              <a:t>Run GMetrix (practice exam) on their machines (or in cloud) </a:t>
            </a:r>
          </a:p>
          <a:p>
            <a:pPr>
              <a:lnSpc>
                <a:spcPct val="150000"/>
              </a:lnSpc>
            </a:pPr>
            <a:r>
              <a:rPr lang="en-US" sz="2200" dirty="0">
                <a:effectLst/>
                <a:latin typeface="Georgia" panose="02040502050405020303" pitchFamily="18" charset="0"/>
                <a:ea typeface="Calibri" panose="020F0502020204030204" pitchFamily="34" charset="0"/>
                <a:cs typeface="Times New Roman" panose="02020603050405020304" pitchFamily="18" charset="0"/>
              </a:rPr>
              <a:t>Setup their environment for taking </a:t>
            </a:r>
            <a:r>
              <a:rPr lang="en-US" sz="2200" dirty="0">
                <a:latin typeface="Georgia" panose="02040502050405020303" pitchFamily="18" charset="0"/>
                <a:ea typeface="Calibri" panose="020F0502020204030204" pitchFamily="34" charset="0"/>
                <a:cs typeface="Times New Roman" panose="02020603050405020304" pitchFamily="18" charset="0"/>
              </a:rPr>
              <a:t>the </a:t>
            </a:r>
            <a:r>
              <a:rPr lang="en-US" sz="2200" dirty="0">
                <a:latin typeface="Georgia" panose="02040502050405020303" pitchFamily="18" charset="0"/>
                <a:ea typeface="Calibri" panose="020F0502020204030204" pitchFamily="34" charset="0"/>
                <a:cs typeface="Times New Roman" panose="02020603050405020304" pitchFamily="18" charset="0"/>
                <a:hlinkClick r:id="rId4"/>
              </a:rPr>
              <a:t>exam-from-home</a:t>
            </a:r>
            <a:r>
              <a:rPr lang="en-US" sz="2200" dirty="0">
                <a:latin typeface="Georgia" panose="02040502050405020303" pitchFamily="18" charset="0"/>
                <a:ea typeface="Calibri" panose="020F0502020204030204" pitchFamily="34" charset="0"/>
                <a:cs typeface="Times New Roman" panose="02020603050405020304" pitchFamily="18" charset="0"/>
              </a:rPr>
              <a:t> (official exam on </a:t>
            </a:r>
            <a:r>
              <a:rPr lang="en-US" sz="2200" b="1" dirty="0" err="1">
                <a:latin typeface="Georgia" panose="02040502050405020303" pitchFamily="18" charset="0"/>
                <a:ea typeface="Calibri" panose="020F0502020204030204" pitchFamily="34" charset="0"/>
                <a:cs typeface="Times New Roman" panose="02020603050405020304" pitchFamily="18" charset="0"/>
              </a:rPr>
              <a:t>Certiport</a:t>
            </a:r>
            <a:r>
              <a:rPr lang="en-US" sz="2200" dirty="0">
                <a:latin typeface="Georgia" panose="02040502050405020303" pitchFamily="18" charset="0"/>
                <a:ea typeface="Calibri" panose="020F0502020204030204" pitchFamily="34" charset="0"/>
                <a:cs typeface="Times New Roman" panose="02020603050405020304" pitchFamily="18" charset="0"/>
              </a:rPr>
              <a:t>)</a:t>
            </a:r>
          </a:p>
          <a:p>
            <a:pPr>
              <a:lnSpc>
                <a:spcPct val="150000"/>
              </a:lnSpc>
            </a:pPr>
            <a:r>
              <a:rPr lang="en-US" sz="2200" dirty="0">
                <a:effectLst/>
                <a:latin typeface="Georgia" panose="02040502050405020303" pitchFamily="18" charset="0"/>
                <a:ea typeface="Calibri" panose="020F0502020204030204" pitchFamily="34" charset="0"/>
                <a:cs typeface="Times New Roman" panose="02020603050405020304" pitchFamily="18" charset="0"/>
              </a:rPr>
              <a:t>Be able to login to all resources (WPU, GMetrix, </a:t>
            </a:r>
            <a:r>
              <a:rPr lang="en-US" sz="2200" dirty="0" err="1">
                <a:effectLst/>
                <a:latin typeface="Georgia" panose="02040502050405020303" pitchFamily="18" charset="0"/>
                <a:ea typeface="Calibri" panose="020F0502020204030204" pitchFamily="34" charset="0"/>
                <a:cs typeface="Times New Roman" panose="02020603050405020304" pitchFamily="18" charset="0"/>
              </a:rPr>
              <a:t>Certiport</a:t>
            </a:r>
            <a:r>
              <a:rPr lang="en-US" sz="2200" dirty="0">
                <a:effectLst/>
                <a:latin typeface="Georgia" panose="02040502050405020303" pitchFamily="18" charset="0"/>
                <a:ea typeface="Calibri" panose="020F0502020204030204" pitchFamily="34" charset="0"/>
                <a:cs typeface="Times New Roman" panose="02020603050405020304" pitchFamily="18" charset="0"/>
              </a:rPr>
              <a:t>, etc.)</a:t>
            </a:r>
          </a:p>
          <a:p>
            <a:pPr>
              <a:lnSpc>
                <a:spcPct val="150000"/>
              </a:lnSpc>
            </a:pPr>
            <a:r>
              <a:rPr lang="en-US" sz="2200" b="1" dirty="0">
                <a:latin typeface="Georgia" panose="02040502050405020303" pitchFamily="18" charset="0"/>
                <a:ea typeface="Calibri" panose="020F0502020204030204" pitchFamily="34" charset="0"/>
                <a:cs typeface="Times New Roman" panose="02020603050405020304" pitchFamily="18" charset="0"/>
              </a:rPr>
              <a:t>Use Google, Copilot, Chat, AI or other resources to complete tasks</a:t>
            </a:r>
            <a:endParaRPr lang="en-US" sz="2200" b="1"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611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4EE90-558E-EC71-CEA4-70A96CF0B8C4}"/>
              </a:ext>
            </a:extLst>
          </p:cNvPr>
          <p:cNvSpPr>
            <a:spLocks noGrp="1"/>
          </p:cNvSpPr>
          <p:nvPr>
            <p:ph type="title"/>
          </p:nvPr>
        </p:nvSpPr>
        <p:spPr>
          <a:xfrm>
            <a:off x="635000" y="640823"/>
            <a:ext cx="3418659" cy="5583148"/>
          </a:xfrm>
        </p:spPr>
        <p:txBody>
          <a:bodyPr anchor="ctr">
            <a:normAutofit/>
          </a:bodyPr>
          <a:lstStyle/>
          <a:p>
            <a:r>
              <a:rPr lang="x-none" sz="5400" b="1" kern="1600">
                <a:effectLst/>
                <a:latin typeface="Cambria" panose="02040503050406030204" pitchFamily="18" charset="0"/>
              </a:rPr>
              <a:t>Support Options</a:t>
            </a:r>
            <a:br>
              <a:rPr lang="en-US" sz="5400" b="1" kern="1600">
                <a:effectLst/>
                <a:latin typeface="Cambria" panose="02040503050406030204" pitchFamily="18" charset="0"/>
              </a:rPr>
            </a:br>
            <a:endParaRPr lang="en-US" sz="54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37CF515-04F7-32CE-C6EB-9DAAC6BB3F28}"/>
              </a:ext>
            </a:extLst>
          </p:cNvPr>
          <p:cNvGraphicFramePr>
            <a:graphicFrameLocks noGrp="1"/>
          </p:cNvGraphicFramePr>
          <p:nvPr>
            <p:ph idx="1"/>
            <p:extLst>
              <p:ext uri="{D42A27DB-BD31-4B8C-83A1-F6EECF244321}">
                <p14:modId xmlns:p14="http://schemas.microsoft.com/office/powerpoint/2010/main" val="362285457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90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65A8D-9592-0FAF-3342-3B7C1B91272C}"/>
              </a:ext>
            </a:extLst>
          </p:cNvPr>
          <p:cNvSpPr>
            <a:spLocks noGrp="1"/>
          </p:cNvSpPr>
          <p:nvPr>
            <p:ph type="title"/>
          </p:nvPr>
        </p:nvSpPr>
        <p:spPr>
          <a:xfrm>
            <a:off x="838200" y="365125"/>
            <a:ext cx="10515600" cy="1325563"/>
          </a:xfrm>
        </p:spPr>
        <p:txBody>
          <a:bodyPr>
            <a:normAutofit/>
          </a:bodyPr>
          <a:lstStyle/>
          <a:p>
            <a:r>
              <a:rPr lang="en-US" sz="5400" b="1" dirty="0">
                <a:effectLst/>
                <a:latin typeface="Georgia" panose="02040502050405020303" pitchFamily="18" charset="0"/>
                <a:ea typeface="Calibri" panose="020F0502020204030204" pitchFamily="34" charset="0"/>
                <a:cs typeface="Times New Roman" panose="02020603050405020304" pitchFamily="18" charset="0"/>
              </a:rPr>
              <a:t>Q &amp; A</a:t>
            </a:r>
            <a:endParaRPr lang="en-US"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5011CC-5525-ADDD-2254-105E8EF4EE6E}"/>
              </a:ext>
            </a:extLst>
          </p:cNvPr>
          <p:cNvSpPr>
            <a:spLocks noGrp="1"/>
          </p:cNvSpPr>
          <p:nvPr>
            <p:ph idx="1"/>
          </p:nvPr>
        </p:nvSpPr>
        <p:spPr>
          <a:xfrm>
            <a:off x="838200" y="1929384"/>
            <a:ext cx="10515600" cy="4251960"/>
          </a:xfrm>
        </p:spPr>
        <p:txBody>
          <a:bodyPr>
            <a:normAutofit/>
          </a:bodyPr>
          <a:lstStyle/>
          <a:p>
            <a:pPr marL="0" indent="0">
              <a:lnSpc>
                <a:spcPct val="150000"/>
              </a:lnSpc>
              <a:buNone/>
            </a:pPr>
            <a:endParaRPr lang="en-US" sz="2200" b="1"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9543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F0AB2-5392-8768-5031-B9692E07D33B}"/>
              </a:ext>
            </a:extLst>
          </p:cNvPr>
          <p:cNvSpPr>
            <a:spLocks noGrp="1"/>
          </p:cNvSpPr>
          <p:nvPr>
            <p:ph type="title"/>
          </p:nvPr>
        </p:nvSpPr>
        <p:spPr>
          <a:xfrm>
            <a:off x="838200" y="365125"/>
            <a:ext cx="10515600" cy="1325563"/>
          </a:xfrm>
        </p:spPr>
        <p:txBody>
          <a:bodyPr>
            <a:normAutofit/>
          </a:bodyPr>
          <a:lstStyle/>
          <a:p>
            <a:r>
              <a:rPr lang="en-US" sz="4200" b="1" kern="1600" dirty="0">
                <a:effectLst/>
                <a:latin typeface="Georgia" panose="02040502050405020303" pitchFamily="18" charset="0"/>
              </a:rPr>
              <a:t>Overview</a:t>
            </a:r>
            <a:endParaRPr lang="en-US" sz="4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B6586C-FAB5-95F7-1A9F-75879132AE59}"/>
              </a:ext>
            </a:extLst>
          </p:cNvPr>
          <p:cNvSpPr>
            <a:spLocks noGrp="1"/>
          </p:cNvSpPr>
          <p:nvPr>
            <p:ph idx="1"/>
          </p:nvPr>
        </p:nvSpPr>
        <p:spPr>
          <a:xfrm>
            <a:off x="838200" y="1929384"/>
            <a:ext cx="10515600" cy="4251960"/>
          </a:xfrm>
        </p:spPr>
        <p:txBody>
          <a:bodyPr>
            <a:normAutofit/>
          </a:bodyPr>
          <a:lstStyle/>
          <a:p>
            <a:pPr marL="412750" marR="5080" indent="-400050">
              <a:lnSpc>
                <a:spcPct val="150000"/>
              </a:lnSpc>
              <a:spcBef>
                <a:spcPts val="100"/>
              </a:spcBef>
              <a:buFont typeface="+mj-lt"/>
              <a:buAutoNum type="romanUcPeriod"/>
            </a:pPr>
            <a:r>
              <a:rPr lang="en-US" sz="2000" spc="-5" dirty="0">
                <a:latin typeface="Georgia" panose="02040502050405020303" pitchFamily="18" charset="0"/>
                <a:cs typeface="Arial" panose="020B0604020202020204" pitchFamily="34" charset="0"/>
              </a:rPr>
              <a:t>About the Excel 365 Specialist Exam</a:t>
            </a:r>
          </a:p>
          <a:p>
            <a:pPr marL="412750" marR="5080" indent="-400050">
              <a:lnSpc>
                <a:spcPct val="150000"/>
              </a:lnSpc>
              <a:spcBef>
                <a:spcPts val="100"/>
              </a:spcBef>
              <a:buFont typeface="+mj-lt"/>
              <a:buAutoNum type="romanUcPeriod"/>
            </a:pPr>
            <a:r>
              <a:rPr lang="en-US" sz="2000" spc="-5" dirty="0">
                <a:latin typeface="Georgia" panose="02040502050405020303" pitchFamily="18" charset="0"/>
                <a:cs typeface="Arial" panose="020B0604020202020204" pitchFamily="34" charset="0"/>
              </a:rPr>
              <a:t>Benefits – Why take the exam?</a:t>
            </a:r>
          </a:p>
          <a:p>
            <a:pPr marL="412750" marR="5080" indent="-400050">
              <a:lnSpc>
                <a:spcPct val="150000"/>
              </a:lnSpc>
              <a:spcBef>
                <a:spcPts val="100"/>
              </a:spcBef>
              <a:buFont typeface="+mj-lt"/>
              <a:buAutoNum type="romanUcPeriod"/>
            </a:pPr>
            <a:r>
              <a:rPr lang="en-US" sz="2000" b="1" spc="-5" dirty="0">
                <a:latin typeface="Georgia" panose="02040502050405020303" pitchFamily="18" charset="0"/>
                <a:cs typeface="Arial" panose="020B0604020202020204" pitchFamily="34" charset="0"/>
              </a:rPr>
              <a:t> Process – Steps to Complete Certification</a:t>
            </a:r>
          </a:p>
          <a:p>
            <a:pPr marL="412750" marR="5080" indent="-400050">
              <a:lnSpc>
                <a:spcPct val="150000"/>
              </a:lnSpc>
              <a:spcBef>
                <a:spcPts val="100"/>
              </a:spcBef>
              <a:buFont typeface="+mj-lt"/>
              <a:buAutoNum type="romanUcPeriod"/>
            </a:pPr>
            <a:r>
              <a:rPr lang="en-US" sz="2000" spc="-5" dirty="0">
                <a:latin typeface="Georgia" panose="02040502050405020303" pitchFamily="18" charset="0"/>
                <a:cs typeface="Arial" panose="020B0604020202020204" pitchFamily="34" charset="0"/>
              </a:rPr>
              <a:t>Additional Comments (Responsibilities, AI, other)</a:t>
            </a:r>
          </a:p>
          <a:p>
            <a:pPr marL="412750" marR="5080" indent="-400050">
              <a:lnSpc>
                <a:spcPct val="150000"/>
              </a:lnSpc>
              <a:spcBef>
                <a:spcPts val="100"/>
              </a:spcBef>
              <a:buFont typeface="+mj-lt"/>
              <a:buAutoNum type="romanUcPeriod"/>
            </a:pPr>
            <a:r>
              <a:rPr lang="en-US" sz="2000" spc="-5" dirty="0">
                <a:latin typeface="Georgia" panose="02040502050405020303" pitchFamily="18" charset="0"/>
                <a:cs typeface="Arial" panose="020B0604020202020204" pitchFamily="34" charset="0"/>
              </a:rPr>
              <a:t>Support Channels</a:t>
            </a:r>
          </a:p>
          <a:p>
            <a:pPr marL="412750" marR="5080" indent="-400050">
              <a:lnSpc>
                <a:spcPct val="150000"/>
              </a:lnSpc>
              <a:spcBef>
                <a:spcPts val="100"/>
              </a:spcBef>
              <a:buFont typeface="+mj-lt"/>
              <a:buAutoNum type="romanUcPeriod"/>
            </a:pPr>
            <a:r>
              <a:rPr lang="en-US" sz="2000" spc="-5" dirty="0">
                <a:latin typeface="Georgia" panose="02040502050405020303" pitchFamily="18" charset="0"/>
                <a:cs typeface="Arial" panose="020B0604020202020204" pitchFamily="34" charset="0"/>
              </a:rPr>
              <a:t>Q&amp;A</a:t>
            </a:r>
          </a:p>
          <a:p>
            <a:pPr marL="0" marR="0">
              <a:spcBef>
                <a:spcPts val="0"/>
              </a:spcBef>
              <a:spcAft>
                <a:spcPts val="0"/>
              </a:spcAft>
            </a:pP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97535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F0AB2-5392-8768-5031-B9692E07D33B}"/>
              </a:ext>
            </a:extLst>
          </p:cNvPr>
          <p:cNvSpPr>
            <a:spLocks noGrp="1"/>
          </p:cNvSpPr>
          <p:nvPr>
            <p:ph type="title"/>
          </p:nvPr>
        </p:nvSpPr>
        <p:spPr>
          <a:xfrm>
            <a:off x="838200" y="365125"/>
            <a:ext cx="10515600" cy="1325563"/>
          </a:xfrm>
        </p:spPr>
        <p:txBody>
          <a:bodyPr>
            <a:normAutofit/>
          </a:bodyPr>
          <a:lstStyle/>
          <a:p>
            <a:r>
              <a:rPr lang="x-none" sz="4200" b="1" kern="1600">
                <a:effectLst/>
                <a:latin typeface="Georgia" panose="02040502050405020303" pitchFamily="18" charset="0"/>
              </a:rPr>
              <a:t>What are the Excel Certification exams?</a:t>
            </a:r>
            <a:endParaRPr lang="en-US"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B6586C-FAB5-95F7-1A9F-75879132AE59}"/>
              </a:ext>
            </a:extLst>
          </p:cNvPr>
          <p:cNvSpPr>
            <a:spLocks noGrp="1"/>
          </p:cNvSpPr>
          <p:nvPr>
            <p:ph idx="1"/>
          </p:nvPr>
        </p:nvSpPr>
        <p:spPr>
          <a:xfrm>
            <a:off x="838199" y="1929384"/>
            <a:ext cx="10604863" cy="4251960"/>
          </a:xfrm>
        </p:spPr>
        <p:txBody>
          <a:bodyPr>
            <a:normAutofit fontScale="92500"/>
          </a:bodyPr>
          <a:lstStyle/>
          <a:p>
            <a:pPr marL="0" marR="0">
              <a:lnSpc>
                <a:spcPct val="150000"/>
              </a:lnSpc>
              <a:spcBef>
                <a:spcPts val="0"/>
              </a:spcBef>
              <a:spcAft>
                <a:spcPts val="0"/>
              </a:spcAft>
            </a:pPr>
            <a:r>
              <a:rPr lang="en-US" sz="2000" dirty="0">
                <a:effectLst/>
                <a:latin typeface="Georgia" panose="02040502050405020303" pitchFamily="18" charset="0"/>
                <a:ea typeface="Calibri" panose="020F0502020204030204" pitchFamily="34" charset="0"/>
                <a:cs typeface="Times New Roman" panose="02020603050405020304" pitchFamily="18" charset="0"/>
              </a:rPr>
              <a:t>The Excel certification exams are project-based, simulation exams. There are no multiple choice questions. Students are assigned tasks within projects and perform the tasks within the Excel environment. Tests are meant to provide realistic and practical application-based training. </a:t>
            </a:r>
          </a:p>
          <a:p>
            <a:pPr marL="0" marR="0">
              <a:lnSpc>
                <a:spcPct val="150000"/>
              </a:lnSpc>
              <a:spcBef>
                <a:spcPts val="0"/>
              </a:spcBef>
              <a:spcAft>
                <a:spcPts val="0"/>
              </a:spcAft>
            </a:pPr>
            <a:endParaRPr lang="en-US" sz="2000" dirty="0">
              <a:latin typeface="Georgia" panose="02040502050405020303" pitchFamily="18" charset="0"/>
              <a:ea typeface="Calibri" panose="020F0502020204030204" pitchFamily="34" charset="0"/>
              <a:cs typeface="Times New Roman" panose="02020603050405020304" pitchFamily="18" charset="0"/>
            </a:endParaRPr>
          </a:p>
          <a:p>
            <a:pPr marL="0">
              <a:lnSpc>
                <a:spcPct val="150000"/>
              </a:lnSpc>
              <a:spcBef>
                <a:spcPts val="0"/>
              </a:spcBef>
            </a:pPr>
            <a:r>
              <a:rPr lang="en-US" sz="2000" dirty="0">
                <a:effectLst/>
                <a:latin typeface="Georgia" panose="02040502050405020303" pitchFamily="18" charset="0"/>
                <a:ea typeface="Calibri" panose="020F0502020204030204" pitchFamily="34" charset="0"/>
                <a:cs typeface="Times New Roman" panose="02020603050405020304" pitchFamily="18" charset="0"/>
              </a:rPr>
              <a:t>Each test is </a:t>
            </a:r>
            <a:r>
              <a:rPr lang="en-US" sz="2000" b="1" dirty="0">
                <a:effectLst/>
                <a:latin typeface="Georgia" panose="02040502050405020303" pitchFamily="18" charset="0"/>
                <a:ea typeface="Calibri" panose="020F0502020204030204" pitchFamily="34" charset="0"/>
                <a:cs typeface="Times New Roman" panose="02020603050405020304" pitchFamily="18" charset="0"/>
              </a:rPr>
              <a:t>50 minutes </a:t>
            </a:r>
            <a:r>
              <a:rPr lang="en-US" sz="2000" dirty="0">
                <a:effectLst/>
                <a:latin typeface="Georgia" panose="02040502050405020303" pitchFamily="18" charset="0"/>
                <a:ea typeface="Calibri" panose="020F0502020204030204" pitchFamily="34" charset="0"/>
                <a:cs typeface="Times New Roman" panose="02020603050405020304" pitchFamily="18" charset="0"/>
              </a:rPr>
              <a:t>long with a passing score of at least </a:t>
            </a:r>
            <a:r>
              <a:rPr lang="en-US" sz="2000" b="1" dirty="0">
                <a:effectLst/>
                <a:latin typeface="Georgia" panose="02040502050405020303" pitchFamily="18" charset="0"/>
                <a:ea typeface="Calibri" panose="020F0502020204030204" pitchFamily="34" charset="0"/>
                <a:cs typeface="Times New Roman" panose="02020603050405020304" pitchFamily="18" charset="0"/>
              </a:rPr>
              <a:t>700 out of 1000</a:t>
            </a:r>
            <a:r>
              <a:rPr lang="en-US" sz="2000" dirty="0">
                <a:effectLst/>
                <a:latin typeface="Georgia" panose="02040502050405020303" pitchFamily="18" charset="0"/>
                <a:ea typeface="Calibri" panose="020F0502020204030204" pitchFamily="34" charset="0"/>
                <a:cs typeface="Times New Roman" panose="02020603050405020304" pitchFamily="18" charset="0"/>
              </a:rPr>
              <a:t>. Test takers </a:t>
            </a:r>
            <a:r>
              <a:rPr lang="en-US" sz="2000" b="1" dirty="0">
                <a:effectLst/>
                <a:latin typeface="Georgia" panose="02040502050405020303" pitchFamily="18" charset="0"/>
                <a:ea typeface="Calibri" panose="020F0502020204030204" pitchFamily="34" charset="0"/>
                <a:cs typeface="Times New Roman" panose="02020603050405020304" pitchFamily="18" charset="0"/>
              </a:rPr>
              <a:t>must wait 24 hours to repeat</a:t>
            </a:r>
            <a:r>
              <a:rPr lang="en-US" sz="2000" dirty="0">
                <a:effectLst/>
                <a:latin typeface="Georgia" panose="02040502050405020303" pitchFamily="18" charset="0"/>
                <a:ea typeface="Calibri" panose="020F0502020204030204" pitchFamily="34" charset="0"/>
                <a:cs typeface="Times New Roman" panose="02020603050405020304" pitchFamily="18" charset="0"/>
              </a:rPr>
              <a:t> an exam after the first failed attempt and </a:t>
            </a:r>
            <a:r>
              <a:rPr lang="en-US" sz="2000" b="1" dirty="0">
                <a:effectLst/>
                <a:latin typeface="Georgia" panose="02040502050405020303" pitchFamily="18" charset="0"/>
                <a:ea typeface="Calibri" panose="020F0502020204030204" pitchFamily="34" charset="0"/>
                <a:cs typeface="Times New Roman" panose="02020603050405020304" pitchFamily="18" charset="0"/>
              </a:rPr>
              <a:t>48 hours </a:t>
            </a:r>
            <a:r>
              <a:rPr lang="en-US" sz="2000" dirty="0">
                <a:effectLst/>
                <a:latin typeface="Georgia" panose="02040502050405020303" pitchFamily="18" charset="0"/>
                <a:ea typeface="Calibri" panose="020F0502020204030204" pitchFamily="34" charset="0"/>
                <a:cs typeface="Times New Roman" panose="02020603050405020304" pitchFamily="18" charset="0"/>
              </a:rPr>
              <a:t>for subsequent attempts.</a:t>
            </a:r>
          </a:p>
          <a:p>
            <a:pPr marL="0" marR="0" indent="0">
              <a:lnSpc>
                <a:spcPct val="150000"/>
              </a:lnSpc>
              <a:spcBef>
                <a:spcPts val="0"/>
              </a:spcBef>
              <a:spcAft>
                <a:spcPts val="0"/>
              </a:spcAft>
              <a:buNone/>
            </a:pP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000" dirty="0">
                <a:effectLst/>
                <a:latin typeface="Georgia" panose="02040502050405020303" pitchFamily="18" charset="0"/>
                <a:ea typeface="Calibri" panose="020F0502020204030204" pitchFamily="34" charset="0"/>
                <a:cs typeface="Times New Roman" panose="02020603050405020304" pitchFamily="18" charset="0"/>
              </a:rPr>
              <a:t>Getting in your Reps </a:t>
            </a:r>
          </a:p>
          <a:p>
            <a:pPr marL="0" marR="0">
              <a:spcBef>
                <a:spcPts val="0"/>
              </a:spcBef>
              <a:spcAft>
                <a:spcPts val="0"/>
              </a:spcAft>
            </a:pP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sz="2000" dirty="0"/>
          </a:p>
        </p:txBody>
      </p:sp>
      <p:pic>
        <p:nvPicPr>
          <p:cNvPr id="5" name="Picture 4" descr="A cartoon of a person doing exercises&#10;&#10;Description automatically generated">
            <a:extLst>
              <a:ext uri="{FF2B5EF4-FFF2-40B4-BE49-F238E27FC236}">
                <a16:creationId xmlns:a16="http://schemas.microsoft.com/office/drawing/2014/main" id="{932F299B-392B-A6C0-0395-84633EB8BE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77533" y="5124183"/>
            <a:ext cx="3038474" cy="1534463"/>
          </a:xfrm>
          <a:prstGeom prst="rect">
            <a:avLst/>
          </a:prstGeom>
        </p:spPr>
      </p:pic>
      <p:sp>
        <p:nvSpPr>
          <p:cNvPr id="6" name="TextBox 5">
            <a:extLst>
              <a:ext uri="{FF2B5EF4-FFF2-40B4-BE49-F238E27FC236}">
                <a16:creationId xmlns:a16="http://schemas.microsoft.com/office/drawing/2014/main" id="{A69F89D6-B527-4E4C-BCAC-CDEAEB30FA2B}"/>
              </a:ext>
            </a:extLst>
          </p:cNvPr>
          <p:cNvSpPr txBox="1"/>
          <p:nvPr/>
        </p:nvSpPr>
        <p:spPr>
          <a:xfrm>
            <a:off x="4576763" y="6427814"/>
            <a:ext cx="3038474" cy="230832"/>
          </a:xfrm>
          <a:prstGeom prst="rect">
            <a:avLst/>
          </a:prstGeom>
          <a:noFill/>
        </p:spPr>
        <p:txBody>
          <a:bodyPr wrap="square" rtlCol="0">
            <a:spAutoFit/>
          </a:bodyPr>
          <a:lstStyle/>
          <a:p>
            <a:r>
              <a:rPr lang="en-US" sz="900">
                <a:hlinkClick r:id="rId3" tooltip="https://freepngimg.com/png/52383-exercise-free-photo-png"/>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403868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F0AB2-5392-8768-5031-B9692E07D33B}"/>
              </a:ext>
            </a:extLst>
          </p:cNvPr>
          <p:cNvSpPr>
            <a:spLocks noGrp="1"/>
          </p:cNvSpPr>
          <p:nvPr>
            <p:ph type="title"/>
          </p:nvPr>
        </p:nvSpPr>
        <p:spPr>
          <a:xfrm>
            <a:off x="838200" y="365125"/>
            <a:ext cx="10515600" cy="1325563"/>
          </a:xfrm>
        </p:spPr>
        <p:txBody>
          <a:bodyPr>
            <a:normAutofit/>
          </a:bodyPr>
          <a:lstStyle/>
          <a:p>
            <a:r>
              <a:rPr lang="en-US" sz="4200" b="1" kern="1600" dirty="0">
                <a:latin typeface="Georgia" panose="02040502050405020303" pitchFamily="18" charset="0"/>
              </a:rPr>
              <a:t>Benefits – Why Take the Exam?</a:t>
            </a:r>
            <a:endParaRPr lang="en-US" sz="4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B6586C-FAB5-95F7-1A9F-75879132AE59}"/>
              </a:ext>
            </a:extLst>
          </p:cNvPr>
          <p:cNvSpPr>
            <a:spLocks noGrp="1"/>
          </p:cNvSpPr>
          <p:nvPr>
            <p:ph idx="1"/>
          </p:nvPr>
        </p:nvSpPr>
        <p:spPr>
          <a:xfrm>
            <a:off x="838200" y="1929384"/>
            <a:ext cx="10515600" cy="4251960"/>
          </a:xfrm>
        </p:spPr>
        <p:txBody>
          <a:bodyPr>
            <a:normAutofit fontScale="92500" lnSpcReduction="20000"/>
          </a:bodyPr>
          <a:lstStyle/>
          <a:p>
            <a:pPr>
              <a:lnSpc>
                <a:spcPct val="150000"/>
              </a:lnSpc>
              <a:spcBef>
                <a:spcPts val="0"/>
              </a:spcBef>
            </a:pPr>
            <a:r>
              <a:rPr lang="en-US" sz="2000" dirty="0">
                <a:effectLst/>
                <a:latin typeface="Georgia" panose="02040502050405020303" pitchFamily="18" charset="0"/>
                <a:ea typeface="Calibri" panose="020F0502020204030204" pitchFamily="34" charset="0"/>
                <a:cs typeface="Times New Roman" panose="02020603050405020304" pitchFamily="18" charset="0"/>
              </a:rPr>
              <a:t>The exams are endorsed by </a:t>
            </a:r>
            <a:r>
              <a:rPr lang="en-US" sz="2000" b="1" dirty="0">
                <a:effectLst/>
                <a:latin typeface="Georgia" panose="02040502050405020303" pitchFamily="18" charset="0"/>
                <a:ea typeface="Calibri" panose="020F0502020204030204" pitchFamily="34" charset="0"/>
                <a:cs typeface="Times New Roman" panose="02020603050405020304" pitchFamily="18" charset="0"/>
              </a:rPr>
              <a:t>Microsoft</a:t>
            </a:r>
            <a:r>
              <a:rPr lang="en-US" sz="2000" dirty="0">
                <a:effectLst/>
                <a:latin typeface="Georgia" panose="02040502050405020303" pitchFamily="18" charset="0"/>
                <a:ea typeface="Calibri" panose="020F0502020204030204" pitchFamily="34" charset="0"/>
                <a:cs typeface="Times New Roman" panose="02020603050405020304" pitchFamily="18" charset="0"/>
              </a:rPr>
              <a:t> and provided by </a:t>
            </a:r>
            <a:r>
              <a:rPr lang="en-US" sz="2000" b="1" dirty="0" err="1">
                <a:effectLst/>
                <a:latin typeface="Georgia" panose="02040502050405020303" pitchFamily="18" charset="0"/>
                <a:ea typeface="Calibri" panose="020F0502020204030204" pitchFamily="34" charset="0"/>
                <a:cs typeface="Times New Roman" panose="02020603050405020304" pitchFamily="18" charset="0"/>
              </a:rPr>
              <a:t>Certiport</a:t>
            </a:r>
            <a:r>
              <a:rPr lang="en-US" sz="2000" b="1" dirty="0">
                <a:effectLst/>
                <a:latin typeface="Georgia" panose="02040502050405020303" pitchFamily="18" charset="0"/>
                <a:ea typeface="Calibri" panose="020F0502020204030204" pitchFamily="34" charset="0"/>
                <a:cs typeface="Times New Roman" panose="02020603050405020304" pitchFamily="18" charset="0"/>
              </a:rPr>
              <a:t> (Pearson)</a:t>
            </a:r>
            <a:r>
              <a:rPr lang="en-US" sz="2000" dirty="0">
                <a:effectLst/>
                <a:latin typeface="Georgia" panose="02040502050405020303" pitchFamily="18" charset="0"/>
                <a:ea typeface="Calibri" panose="020F0502020204030204" pitchFamily="34" charset="0"/>
                <a:cs typeface="Times New Roman" panose="02020603050405020304" pitchFamily="18" charset="0"/>
              </a:rPr>
              <a:t>. It’s a standard.</a:t>
            </a:r>
          </a:p>
          <a:p>
            <a:pPr marL="0" marR="0" indent="0">
              <a:lnSpc>
                <a:spcPct val="150000"/>
              </a:lnSpc>
              <a:spcBef>
                <a:spcPts val="0"/>
              </a:spcBef>
              <a:spcAft>
                <a:spcPts val="0"/>
              </a:spcAft>
              <a:buNone/>
            </a:pP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000" dirty="0">
                <a:effectLst/>
                <a:latin typeface="Georgia" panose="02040502050405020303" pitchFamily="18" charset="0"/>
                <a:ea typeface="Calibri" panose="020F0502020204030204" pitchFamily="34" charset="0"/>
                <a:cs typeface="Times New Roman" panose="02020603050405020304" pitchFamily="18" charset="0"/>
              </a:rPr>
              <a:t>Upon successful completion of the exam users will receive confirmation of completion and be able to post their unique certificate to LinkedIn using a third party, </a:t>
            </a:r>
            <a:r>
              <a:rPr lang="en-US" sz="2000" b="1" dirty="0" err="1">
                <a:effectLst/>
                <a:latin typeface="Georgia" panose="02040502050405020303" pitchFamily="18" charset="0"/>
                <a:ea typeface="Calibri" panose="020F0502020204030204" pitchFamily="34" charset="0"/>
                <a:cs typeface="Times New Roman" panose="02020603050405020304" pitchFamily="18" charset="0"/>
              </a:rPr>
              <a:t>Credly</a:t>
            </a:r>
            <a:r>
              <a:rPr lang="en-US" sz="2000" dirty="0">
                <a:effectLst/>
                <a:latin typeface="Georgia" panose="02040502050405020303" pitchFamily="18" charset="0"/>
                <a:ea typeface="Calibri" panose="020F0502020204030204" pitchFamily="34" charset="0"/>
                <a:cs typeface="Times New Roman" panose="02020603050405020304" pitchFamily="18" charset="0"/>
              </a:rPr>
              <a:t>.</a:t>
            </a:r>
          </a:p>
          <a:p>
            <a:pPr marL="0" marR="0">
              <a:lnSpc>
                <a:spcPct val="150000"/>
              </a:lnSpc>
              <a:spcBef>
                <a:spcPts val="0"/>
              </a:spcBef>
              <a:spcAft>
                <a:spcPts val="0"/>
              </a:spcAft>
            </a:pPr>
            <a:endParaRPr lang="en-US" sz="2000" dirty="0">
              <a:latin typeface="Georgia" panose="02040502050405020303"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000" dirty="0">
                <a:effectLst/>
                <a:latin typeface="Georgia" panose="02040502050405020303" pitchFamily="18" charset="0"/>
                <a:ea typeface="Calibri" panose="020F0502020204030204" pitchFamily="34" charset="0"/>
                <a:cs typeface="Times New Roman" panose="02020603050405020304" pitchFamily="18" charset="0"/>
              </a:rPr>
              <a:t>$125 for the exam, $100s for course - - - </a:t>
            </a:r>
            <a:r>
              <a:rPr lang="en-US" sz="2000" b="1" dirty="0">
                <a:effectLst/>
                <a:latin typeface="Georgia" panose="02040502050405020303" pitchFamily="18" charset="0"/>
                <a:ea typeface="Calibri" panose="020F0502020204030204" pitchFamily="34" charset="0"/>
                <a:cs typeface="Times New Roman" panose="02020603050405020304" pitchFamily="18" charset="0"/>
              </a:rPr>
              <a:t>Free for you</a:t>
            </a:r>
          </a:p>
          <a:p>
            <a:pPr marL="0" marR="0">
              <a:lnSpc>
                <a:spcPct val="150000"/>
              </a:lnSpc>
              <a:spcBef>
                <a:spcPts val="0"/>
              </a:spcBef>
              <a:spcAft>
                <a:spcPts val="0"/>
              </a:spcAft>
            </a:pPr>
            <a:endParaRPr lang="en-US" sz="2000" b="1" dirty="0">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000" dirty="0">
                <a:effectLst/>
                <a:latin typeface="Georgia" panose="02040502050405020303" pitchFamily="18" charset="0"/>
                <a:ea typeface="Calibri" panose="020F0502020204030204" pitchFamily="34" charset="0"/>
                <a:cs typeface="Times New Roman" panose="02020603050405020304" pitchFamily="18" charset="0"/>
              </a:rPr>
              <a:t>Excel Expert, MSFT Masters</a:t>
            </a:r>
          </a:p>
          <a:p>
            <a:pPr marL="0" marR="0">
              <a:lnSpc>
                <a:spcPct val="150000"/>
              </a:lnSpc>
              <a:spcBef>
                <a:spcPts val="0"/>
              </a:spcBef>
              <a:spcAft>
                <a:spcPts val="0"/>
              </a:spcAft>
            </a:pPr>
            <a:endParaRPr lang="en-US" sz="2000" b="1" dirty="0">
              <a:latin typeface="Georgia" panose="02040502050405020303"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000" b="1" dirty="0">
                <a:effectLst/>
                <a:latin typeface="Georgia" panose="02040502050405020303" pitchFamily="18" charset="0"/>
                <a:ea typeface="Calibri" panose="020F0502020204030204" pitchFamily="34" charset="0"/>
                <a:cs typeface="Times New Roman" panose="02020603050405020304" pitchFamily="18" charset="0"/>
              </a:rPr>
              <a:t>20 Points </a:t>
            </a:r>
          </a:p>
          <a:p>
            <a:pPr marL="0" marR="0">
              <a:spcBef>
                <a:spcPts val="0"/>
              </a:spcBef>
              <a:spcAft>
                <a:spcPts val="0"/>
              </a:spcAft>
            </a:pP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1628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6542C-EBC8-BD08-22B5-2A0119FAB9A5}"/>
              </a:ext>
            </a:extLst>
          </p:cNvPr>
          <p:cNvSpPr>
            <a:spLocks noGrp="1"/>
          </p:cNvSpPr>
          <p:nvPr>
            <p:ph type="title"/>
          </p:nvPr>
        </p:nvSpPr>
        <p:spPr>
          <a:xfrm>
            <a:off x="838200" y="365125"/>
            <a:ext cx="10515600" cy="1325563"/>
          </a:xfrm>
        </p:spPr>
        <p:txBody>
          <a:bodyPr>
            <a:normAutofit/>
          </a:bodyPr>
          <a:lstStyle/>
          <a:p>
            <a:r>
              <a:rPr lang="x-none" sz="4200" b="1" kern="1600" dirty="0">
                <a:effectLst/>
                <a:latin typeface="Georgia" panose="02040502050405020303" pitchFamily="18" charset="0"/>
              </a:rPr>
              <a:t>What are the Steps to Complete the Exam?</a:t>
            </a:r>
            <a:endParaRPr lang="en-US" sz="4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ACF2C6-16F6-6A56-976B-5EBE3F698FDF}"/>
              </a:ext>
            </a:extLst>
          </p:cNvPr>
          <p:cNvSpPr>
            <a:spLocks noGrp="1"/>
          </p:cNvSpPr>
          <p:nvPr>
            <p:ph idx="1"/>
          </p:nvPr>
        </p:nvSpPr>
        <p:spPr>
          <a:xfrm>
            <a:off x="838200" y="1929384"/>
            <a:ext cx="10515600" cy="4628618"/>
          </a:xfrm>
        </p:spPr>
        <p:txBody>
          <a:bodyPr>
            <a:noAutofit/>
          </a:bodyPr>
          <a:lstStyle/>
          <a:p>
            <a:pPr marL="342900" marR="0" lvl="0" indent="-342900">
              <a:lnSpc>
                <a:spcPct val="170000"/>
              </a:lnSpc>
              <a:spcBef>
                <a:spcPts val="0"/>
              </a:spcBef>
              <a:spcAft>
                <a:spcPts val="0"/>
              </a:spcAft>
              <a:buFont typeface="+mj-lt"/>
              <a:buAutoNum type="arabicPeriod"/>
            </a:pPr>
            <a:r>
              <a:rPr lang="en-US" sz="2000" b="1" dirty="0">
                <a:effectLst/>
                <a:latin typeface="Georgia" panose="02040502050405020303" pitchFamily="18" charset="0"/>
                <a:ea typeface="Calibri" panose="020F0502020204030204" pitchFamily="34" charset="0"/>
                <a:cs typeface="Times New Roman" panose="02020603050405020304" pitchFamily="18" charset="0"/>
              </a:rPr>
              <a:t>Training</a:t>
            </a:r>
            <a:r>
              <a:rPr lang="en-US" sz="2000" dirty="0">
                <a:effectLst/>
                <a:latin typeface="Georgia" panose="02040502050405020303" pitchFamily="18" charset="0"/>
                <a:ea typeface="Calibri" panose="020F0502020204030204" pitchFamily="34" charset="0"/>
                <a:cs typeface="Times New Roman" panose="02020603050405020304" pitchFamily="18" charset="0"/>
              </a:rPr>
              <a:t> –Can be done in-person via instructor-led workshops or remotely using the </a:t>
            </a:r>
            <a:r>
              <a:rPr lang="en-US" sz="2000" dirty="0">
                <a:latin typeface="Georgia" panose="02040502050405020303" pitchFamily="18" charset="0"/>
                <a:ea typeface="Calibri" panose="020F0502020204030204" pitchFamily="34" charset="0"/>
                <a:cs typeface="Times New Roman" panose="02020603050405020304" pitchFamily="18" charset="0"/>
                <a:hlinkClick r:id="rId3"/>
              </a:rPr>
              <a:t>videos / Excel template</a:t>
            </a:r>
            <a:r>
              <a:rPr lang="en-US" sz="2000" dirty="0">
                <a:latin typeface="Georgia" panose="02040502050405020303" pitchFamily="18" charset="0"/>
                <a:ea typeface="Calibri" panose="020F0502020204030204" pitchFamily="34" charset="0"/>
                <a:cs typeface="Times New Roman" panose="02020603050405020304" pitchFamily="18" charset="0"/>
              </a:rPr>
              <a:t>. **</a:t>
            </a:r>
          </a:p>
          <a:p>
            <a:pPr marL="0" marR="0" lvl="0" indent="0">
              <a:lnSpc>
                <a:spcPct val="170000"/>
              </a:lnSpc>
              <a:spcBef>
                <a:spcPts val="0"/>
              </a:spcBef>
              <a:spcAft>
                <a:spcPts val="0"/>
              </a:spcAft>
              <a:buNone/>
            </a:pP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70000"/>
              </a:lnSpc>
              <a:spcBef>
                <a:spcPts val="0"/>
              </a:spcBef>
              <a:spcAft>
                <a:spcPts val="0"/>
              </a:spcAft>
              <a:buFont typeface="+mj-lt"/>
              <a:buAutoNum type="arabicPeriod" startAt="2"/>
            </a:pPr>
            <a:r>
              <a:rPr lang="en-US" sz="2000" b="1" u="sng" dirty="0">
                <a:effectLst/>
                <a:latin typeface="Georgia" panose="02040502050405020303"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Upload</a:t>
            </a:r>
            <a:r>
              <a:rPr lang="en-US" sz="2000" b="1" dirty="0">
                <a:effectLst/>
                <a:latin typeface="Georgia" panose="02040502050405020303" pitchFamily="18" charset="0"/>
                <a:ea typeface="Calibri" panose="020F0502020204030204" pitchFamily="34" charset="0"/>
                <a:cs typeface="Times New Roman" panose="02020603050405020304" pitchFamily="18" charset="0"/>
              </a:rPr>
              <a:t> the completed Excel files</a:t>
            </a:r>
            <a:r>
              <a:rPr lang="en-US" sz="2000" dirty="0">
                <a:effectLst/>
                <a:latin typeface="Georgia" panose="02040502050405020303" pitchFamily="18" charset="0"/>
                <a:ea typeface="Calibri" panose="020F0502020204030204" pitchFamily="34" charset="0"/>
                <a:cs typeface="Times New Roman" panose="02020603050405020304" pitchFamily="18" charset="0"/>
              </a:rPr>
              <a:t> to the GBFI website. Each chapter has several files which need to be uploaded. </a:t>
            </a:r>
          </a:p>
          <a:p>
            <a:endParaRPr lang="en-US" sz="1800" dirty="0"/>
          </a:p>
        </p:txBody>
      </p:sp>
    </p:spTree>
    <p:extLst>
      <p:ext uri="{BB962C8B-B14F-4D97-AF65-F5344CB8AC3E}">
        <p14:creationId xmlns:p14="http://schemas.microsoft.com/office/powerpoint/2010/main" val="65303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6542C-EBC8-BD08-22B5-2A0119FAB9A5}"/>
              </a:ext>
            </a:extLst>
          </p:cNvPr>
          <p:cNvSpPr>
            <a:spLocks noGrp="1"/>
          </p:cNvSpPr>
          <p:nvPr>
            <p:ph type="title"/>
          </p:nvPr>
        </p:nvSpPr>
        <p:spPr>
          <a:xfrm>
            <a:off x="838200" y="365125"/>
            <a:ext cx="10515600" cy="1325563"/>
          </a:xfrm>
        </p:spPr>
        <p:txBody>
          <a:bodyPr>
            <a:normAutofit/>
          </a:bodyPr>
          <a:lstStyle/>
          <a:p>
            <a:r>
              <a:rPr lang="x-none" sz="4200" b="1" kern="1600">
                <a:effectLst/>
                <a:latin typeface="Georgia" panose="02040502050405020303" pitchFamily="18" charset="0"/>
              </a:rPr>
              <a:t>What are the Steps to Complete the Exam?</a:t>
            </a:r>
            <a:endParaRPr lang="en-US"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ACF2C6-16F6-6A56-976B-5EBE3F698FDF}"/>
              </a:ext>
            </a:extLst>
          </p:cNvPr>
          <p:cNvSpPr>
            <a:spLocks noGrp="1"/>
          </p:cNvSpPr>
          <p:nvPr>
            <p:ph idx="1"/>
          </p:nvPr>
        </p:nvSpPr>
        <p:spPr>
          <a:xfrm>
            <a:off x="838200" y="1929384"/>
            <a:ext cx="10515600" cy="4628618"/>
          </a:xfrm>
        </p:spPr>
        <p:txBody>
          <a:bodyPr>
            <a:noAutofit/>
          </a:bodyPr>
          <a:lstStyle/>
          <a:p>
            <a:pPr marL="342900" marR="0" lvl="0" indent="-342900">
              <a:lnSpc>
                <a:spcPct val="170000"/>
              </a:lnSpc>
              <a:spcBef>
                <a:spcPts val="0"/>
              </a:spcBef>
              <a:spcAft>
                <a:spcPts val="0"/>
              </a:spcAft>
              <a:buFont typeface="+mj-lt"/>
              <a:buAutoNum type="arabicPeriod"/>
            </a:pPr>
            <a:r>
              <a:rPr lang="en-US" sz="1800" b="1" dirty="0">
                <a:effectLst/>
                <a:latin typeface="Georgia" panose="02040502050405020303" pitchFamily="18" charset="0"/>
                <a:ea typeface="Calibri" panose="020F0502020204030204" pitchFamily="34" charset="0"/>
                <a:cs typeface="Times New Roman" panose="02020603050405020304" pitchFamily="18" charset="0"/>
              </a:rPr>
              <a:t>Training</a:t>
            </a:r>
            <a:r>
              <a:rPr lang="en-US" sz="1800" dirty="0">
                <a:effectLst/>
                <a:latin typeface="Georgia" panose="02040502050405020303" pitchFamily="18" charset="0"/>
                <a:ea typeface="Calibri" panose="020F0502020204030204" pitchFamily="34" charset="0"/>
                <a:cs typeface="Times New Roman" panose="02020603050405020304" pitchFamily="18" charset="0"/>
              </a:rPr>
              <a:t> –Can be done in-person via instructor-led workshops or remotely using the </a:t>
            </a:r>
            <a:r>
              <a:rPr lang="en-US" sz="1800" dirty="0">
                <a:latin typeface="Georgia" panose="02040502050405020303" pitchFamily="18" charset="0"/>
                <a:ea typeface="Calibri" panose="020F0502020204030204" pitchFamily="34" charset="0"/>
                <a:cs typeface="Times New Roman" panose="02020603050405020304" pitchFamily="18" charset="0"/>
                <a:hlinkClick r:id="rId3"/>
              </a:rPr>
              <a:t>videos / Excel template</a:t>
            </a:r>
            <a:r>
              <a:rPr lang="en-US" sz="1800" dirty="0">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70000"/>
              </a:lnSpc>
              <a:spcBef>
                <a:spcPts val="0"/>
              </a:spcBef>
              <a:spcAft>
                <a:spcPts val="0"/>
              </a:spcAft>
              <a:buFont typeface="+mj-lt"/>
              <a:buAutoNum type="arabicPeriod" startAt="2"/>
            </a:pPr>
            <a:r>
              <a:rPr lang="en-US" sz="1800" b="1" u="sng" dirty="0">
                <a:effectLst/>
                <a:latin typeface="Georgia" panose="02040502050405020303"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Upload</a:t>
            </a:r>
            <a:r>
              <a:rPr lang="en-US" sz="1800" b="1" dirty="0">
                <a:effectLst/>
                <a:latin typeface="Georgia" panose="02040502050405020303" pitchFamily="18" charset="0"/>
                <a:ea typeface="Calibri" panose="020F0502020204030204" pitchFamily="34" charset="0"/>
                <a:cs typeface="Times New Roman" panose="02020603050405020304" pitchFamily="18" charset="0"/>
              </a:rPr>
              <a:t> the completed Excel files</a:t>
            </a:r>
            <a:r>
              <a:rPr lang="en-US" sz="1800" dirty="0">
                <a:effectLst/>
                <a:latin typeface="Georgia" panose="02040502050405020303" pitchFamily="18" charset="0"/>
                <a:ea typeface="Calibri" panose="020F0502020204030204" pitchFamily="34" charset="0"/>
                <a:cs typeface="Times New Roman" panose="02020603050405020304" pitchFamily="18" charset="0"/>
              </a:rPr>
              <a:t> to the GBFI website. Each chapter has several files which need to be uploaded. </a:t>
            </a:r>
          </a:p>
          <a:p>
            <a:pPr marL="342900" marR="0" lvl="0" indent="-342900">
              <a:lnSpc>
                <a:spcPct val="170000"/>
              </a:lnSpc>
              <a:spcBef>
                <a:spcPts val="0"/>
              </a:spcBef>
              <a:spcAft>
                <a:spcPts val="0"/>
              </a:spcAft>
              <a:buFont typeface="+mj-lt"/>
              <a:buAutoNum type="arabicPeriod" startAt="2"/>
            </a:pPr>
            <a:r>
              <a:rPr lang="en-US" sz="1800" dirty="0">
                <a:latin typeface="Georgia" panose="02040502050405020303" pitchFamily="18" charset="0"/>
                <a:ea typeface="Calibri" panose="020F0502020204030204" pitchFamily="34" charset="0"/>
                <a:cs typeface="Times New Roman" panose="02020603050405020304" pitchFamily="18" charset="0"/>
              </a:rPr>
              <a:t>S</a:t>
            </a:r>
            <a:r>
              <a:rPr lang="en-US" sz="1800" dirty="0">
                <a:effectLst/>
                <a:latin typeface="Georgia" panose="02040502050405020303" pitchFamily="18" charset="0"/>
                <a:ea typeface="Calibri" panose="020F0502020204030204" pitchFamily="34" charset="0"/>
                <a:cs typeface="Times New Roman" panose="02020603050405020304" pitchFamily="18" charset="0"/>
              </a:rPr>
              <a:t>ignup for a free GMetrix account to take practice exams. You must pass </a:t>
            </a:r>
            <a:r>
              <a:rPr lang="en-US" sz="1800" b="1" dirty="0">
                <a:effectLst/>
                <a:latin typeface="Georgia" panose="02040502050405020303" pitchFamily="18" charset="0"/>
                <a:ea typeface="Calibri" panose="020F0502020204030204" pitchFamily="34" charset="0"/>
                <a:cs typeface="Times New Roman" panose="02020603050405020304" pitchFamily="18" charset="0"/>
              </a:rPr>
              <a:t>ONE Practice Exam</a:t>
            </a:r>
            <a:r>
              <a:rPr lang="en-US" sz="1800" dirty="0">
                <a:effectLst/>
                <a:latin typeface="Georgia" panose="02040502050405020303" pitchFamily="18" charset="0"/>
                <a:ea typeface="Calibri" panose="020F0502020204030204" pitchFamily="34" charset="0"/>
                <a:cs typeface="Times New Roman" panose="02020603050405020304" pitchFamily="18" charset="0"/>
              </a:rPr>
              <a:t> in </a:t>
            </a:r>
            <a:r>
              <a:rPr lang="en-US" sz="1800" b="1" dirty="0">
                <a:effectLst/>
                <a:latin typeface="Georgia" panose="02040502050405020303" pitchFamily="18" charset="0"/>
                <a:ea typeface="Calibri" panose="020F0502020204030204" pitchFamily="34" charset="0"/>
                <a:cs typeface="Times New Roman" panose="02020603050405020304" pitchFamily="18" charset="0"/>
              </a:rPr>
              <a:t>Testing Mode</a:t>
            </a:r>
            <a:r>
              <a:rPr lang="en-US" sz="1800" dirty="0">
                <a:effectLst/>
                <a:latin typeface="Georgia" panose="02040502050405020303" pitchFamily="18" charset="0"/>
                <a:ea typeface="Calibri" panose="020F0502020204030204" pitchFamily="34" charset="0"/>
                <a:cs typeface="Times New Roman" panose="02020603050405020304" pitchFamily="18" charset="0"/>
              </a:rPr>
              <a:t> to satisfy this step. – </a:t>
            </a:r>
            <a:r>
              <a:rPr lang="en-US" sz="1800" b="1" dirty="0">
                <a:effectLst/>
                <a:latin typeface="Georgia" panose="02040502050405020303" pitchFamily="18" charset="0"/>
                <a:ea typeface="Calibri" panose="020F0502020204030204" pitchFamily="34" charset="0"/>
                <a:cs typeface="Times New Roman" panose="02020603050405020304" pitchFamily="18" charset="0"/>
              </a:rPr>
              <a:t>ECON 2100</a:t>
            </a:r>
            <a:r>
              <a:rPr lang="en-US" sz="1800" dirty="0">
                <a:effectLst/>
                <a:latin typeface="Georgia" panose="02040502050405020303" pitchFamily="18" charset="0"/>
                <a:ea typeface="Calibri" panose="020F0502020204030204" pitchFamily="34" charset="0"/>
                <a:cs typeface="Times New Roman" panose="02020603050405020304" pitchFamily="18" charset="0"/>
              </a:rPr>
              <a:t> test takers will have a GMetrix code emailed to them at the beginning of the semester. All other test takers will be sent a code after successfully completing and uploading their Excel files from LinkedIn.***</a:t>
            </a:r>
          </a:p>
          <a:p>
            <a:pPr marL="342900" marR="0" lvl="0" indent="-342900">
              <a:lnSpc>
                <a:spcPct val="170000"/>
              </a:lnSpc>
              <a:spcBef>
                <a:spcPts val="0"/>
              </a:spcBef>
              <a:spcAft>
                <a:spcPts val="0"/>
              </a:spcAft>
              <a:buFont typeface="+mj-lt"/>
              <a:buAutoNum type="arabicPeriod" startAt="2"/>
            </a:pPr>
            <a:r>
              <a:rPr lang="en-US" sz="1800" b="1" dirty="0">
                <a:effectLst/>
                <a:latin typeface="Georgia" panose="02040502050405020303" pitchFamily="18" charset="0"/>
                <a:ea typeface="Calibri" panose="020F0502020204030204" pitchFamily="34" charset="0"/>
                <a:cs typeface="Times New Roman" panose="02020603050405020304" pitchFamily="18" charset="0"/>
              </a:rPr>
              <a:t>Schedule a time with GBFI </a:t>
            </a:r>
            <a:r>
              <a:rPr lang="en-US" sz="1800" dirty="0">
                <a:effectLst/>
                <a:latin typeface="Georgia" panose="02040502050405020303" pitchFamily="18" charset="0"/>
                <a:ea typeface="Calibri" panose="020F0502020204030204" pitchFamily="34" charset="0"/>
                <a:cs typeface="Times New Roman" panose="02020603050405020304" pitchFamily="18" charset="0"/>
              </a:rPr>
              <a:t>to take the official exam. This can only be done after all prerequisites have been completed. Tests may be taken in-person or remotely. </a:t>
            </a:r>
          </a:p>
          <a:p>
            <a:endParaRPr lang="en-US" sz="1800" dirty="0"/>
          </a:p>
        </p:txBody>
      </p:sp>
    </p:spTree>
    <p:extLst>
      <p:ext uri="{BB962C8B-B14F-4D97-AF65-F5344CB8AC3E}">
        <p14:creationId xmlns:p14="http://schemas.microsoft.com/office/powerpoint/2010/main" val="261745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6542C-EBC8-BD08-22B5-2A0119FAB9A5}"/>
              </a:ext>
            </a:extLst>
          </p:cNvPr>
          <p:cNvSpPr>
            <a:spLocks noGrp="1"/>
          </p:cNvSpPr>
          <p:nvPr>
            <p:ph type="title"/>
          </p:nvPr>
        </p:nvSpPr>
        <p:spPr>
          <a:xfrm>
            <a:off x="838200" y="365125"/>
            <a:ext cx="10515600" cy="1325563"/>
          </a:xfrm>
        </p:spPr>
        <p:txBody>
          <a:bodyPr>
            <a:normAutofit/>
          </a:bodyPr>
          <a:lstStyle/>
          <a:p>
            <a:r>
              <a:rPr lang="x-none" sz="4200" b="1" kern="1600">
                <a:effectLst/>
                <a:latin typeface="Georgia" panose="02040502050405020303" pitchFamily="18" charset="0"/>
              </a:rPr>
              <a:t>What are the Steps to Complete the Exam?</a:t>
            </a:r>
            <a:endParaRPr lang="en-US"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ACF2C6-16F6-6A56-976B-5EBE3F698FDF}"/>
              </a:ext>
            </a:extLst>
          </p:cNvPr>
          <p:cNvSpPr>
            <a:spLocks noGrp="1"/>
          </p:cNvSpPr>
          <p:nvPr>
            <p:ph idx="1"/>
          </p:nvPr>
        </p:nvSpPr>
        <p:spPr>
          <a:xfrm>
            <a:off x="838200" y="1929384"/>
            <a:ext cx="10515600" cy="4628618"/>
          </a:xfrm>
        </p:spPr>
        <p:txBody>
          <a:bodyPr>
            <a:noAutofit/>
          </a:bodyPr>
          <a:lstStyle/>
          <a:p>
            <a:pPr marL="457200" marR="0" lvl="0" indent="-457200">
              <a:lnSpc>
                <a:spcPct val="170000"/>
              </a:lnSpc>
              <a:spcBef>
                <a:spcPts val="0"/>
              </a:spcBef>
              <a:spcAft>
                <a:spcPts val="0"/>
              </a:spcAft>
              <a:buFont typeface="+mj-lt"/>
              <a:buAutoNum type="arabicPeriod" startAt="3"/>
            </a:pPr>
            <a:r>
              <a:rPr lang="en-US" sz="2000" dirty="0">
                <a:effectLst/>
                <a:latin typeface="Georgia" panose="02040502050405020303" pitchFamily="18" charset="0"/>
                <a:ea typeface="Calibri" panose="020F0502020204030204" pitchFamily="34" charset="0"/>
                <a:cs typeface="Times New Roman" panose="02020603050405020304" pitchFamily="18" charset="0"/>
              </a:rPr>
              <a:t>Sign up for a free </a:t>
            </a:r>
            <a:r>
              <a:rPr lang="en-US" sz="2000" b="1" dirty="0">
                <a:effectLst/>
                <a:latin typeface="Georgia" panose="02040502050405020303" pitchFamily="18" charset="0"/>
                <a:ea typeface="Calibri" panose="020F0502020204030204" pitchFamily="34" charset="0"/>
                <a:cs typeface="Times New Roman" panose="02020603050405020304" pitchFamily="18" charset="0"/>
                <a:hlinkClick r:id="rId3"/>
              </a:rPr>
              <a:t>GMetrix account</a:t>
            </a:r>
            <a:r>
              <a:rPr lang="en-US" sz="2000" dirty="0">
                <a:effectLst/>
                <a:latin typeface="Georgia" panose="02040502050405020303" pitchFamily="18" charset="0"/>
                <a:ea typeface="Calibri" panose="020F0502020204030204" pitchFamily="34" charset="0"/>
                <a:cs typeface="Times New Roman" panose="02020603050405020304" pitchFamily="18" charset="0"/>
              </a:rPr>
              <a:t> and redeem your code. </a:t>
            </a:r>
          </a:p>
          <a:p>
            <a:pPr marL="0" marR="0" lvl="0" indent="0">
              <a:lnSpc>
                <a:spcPct val="170000"/>
              </a:lnSpc>
              <a:spcBef>
                <a:spcPts val="0"/>
              </a:spcBef>
              <a:spcAft>
                <a:spcPts val="0"/>
              </a:spcAft>
              <a:buNone/>
            </a:pP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a:p>
            <a:pPr marL="457200" indent="-457200">
              <a:lnSpc>
                <a:spcPct val="170000"/>
              </a:lnSpc>
              <a:spcBef>
                <a:spcPts val="0"/>
              </a:spcBef>
              <a:buFont typeface="+mj-lt"/>
              <a:buAutoNum type="arabicPeriod" startAt="4"/>
            </a:pPr>
            <a:r>
              <a:rPr lang="en-US" sz="2000" dirty="0">
                <a:latin typeface="Georgia" panose="02040502050405020303" pitchFamily="18" charset="0"/>
                <a:ea typeface="Calibri" panose="020F0502020204030204" pitchFamily="34" charset="0"/>
                <a:cs typeface="Times New Roman" panose="02020603050405020304" pitchFamily="18" charset="0"/>
              </a:rPr>
              <a:t>Pass ONE Practice Exam in </a:t>
            </a:r>
            <a:r>
              <a:rPr lang="en-US" sz="2000" b="1" dirty="0">
                <a:latin typeface="Georgia" panose="02040502050405020303" pitchFamily="18" charset="0"/>
                <a:ea typeface="Calibri" panose="020F0502020204030204" pitchFamily="34" charset="0"/>
                <a:cs typeface="Times New Roman" panose="02020603050405020304" pitchFamily="18" charset="0"/>
              </a:rPr>
              <a:t>Testing Mode</a:t>
            </a:r>
            <a:r>
              <a:rPr lang="en-US" sz="2000" dirty="0">
                <a:latin typeface="Georgia" panose="02040502050405020303" pitchFamily="18" charset="0"/>
                <a:ea typeface="Calibri" panose="020F0502020204030204" pitchFamily="34" charset="0"/>
                <a:cs typeface="Times New Roman" panose="02020603050405020304" pitchFamily="18" charset="0"/>
              </a:rPr>
              <a:t>. Training mode will provide </a:t>
            </a:r>
            <a:r>
              <a:rPr lang="en-US" sz="2000" b="1" dirty="0">
                <a:latin typeface="Georgia" panose="02040502050405020303" pitchFamily="18" charset="0"/>
                <a:ea typeface="Calibri" panose="020F0502020204030204" pitchFamily="34" charset="0"/>
                <a:cs typeface="Times New Roman" panose="02020603050405020304" pitchFamily="18" charset="0"/>
              </a:rPr>
              <a:t>Hints </a:t>
            </a:r>
            <a:r>
              <a:rPr lang="en-US" sz="2000" dirty="0">
                <a:latin typeface="Georgia" panose="02040502050405020303" pitchFamily="18" charset="0"/>
                <a:ea typeface="Calibri" panose="020F0502020204030204" pitchFamily="34" charset="0"/>
                <a:cs typeface="Times New Roman" panose="02020603050405020304" pitchFamily="18" charset="0"/>
              </a:rPr>
              <a:t>on how to complete and be a helpful learning tool. </a:t>
            </a:r>
          </a:p>
          <a:p>
            <a:pPr marL="0" indent="0">
              <a:lnSpc>
                <a:spcPct val="170000"/>
              </a:lnSpc>
              <a:spcBef>
                <a:spcPts val="0"/>
              </a:spcBef>
              <a:buNone/>
            </a:pPr>
            <a:endParaRPr lang="en-US" sz="2000" dirty="0">
              <a:latin typeface="Georgia" panose="02040502050405020303" pitchFamily="18" charset="0"/>
              <a:ea typeface="Calibri" panose="020F0502020204030204" pitchFamily="34" charset="0"/>
              <a:cs typeface="Times New Roman" panose="02020603050405020304" pitchFamily="18" charset="0"/>
            </a:endParaRPr>
          </a:p>
          <a:p>
            <a:pPr marL="0" indent="0">
              <a:lnSpc>
                <a:spcPct val="170000"/>
              </a:lnSpc>
              <a:spcBef>
                <a:spcPts val="0"/>
              </a:spcBef>
              <a:buNone/>
            </a:pPr>
            <a:r>
              <a:rPr lang="en-US" sz="2000" b="1" dirty="0">
                <a:latin typeface="Georgia" panose="02040502050405020303" pitchFamily="18" charset="0"/>
                <a:ea typeface="Calibri" panose="020F0502020204030204" pitchFamily="34" charset="0"/>
                <a:cs typeface="Times New Roman" panose="02020603050405020304" pitchFamily="18" charset="0"/>
              </a:rPr>
              <a:t>Notes</a:t>
            </a:r>
          </a:p>
          <a:p>
            <a:pPr>
              <a:lnSpc>
                <a:spcPct val="170000"/>
              </a:lnSpc>
              <a:spcBef>
                <a:spcPts val="0"/>
              </a:spcBef>
            </a:pPr>
            <a:r>
              <a:rPr lang="en-US" sz="2000" b="1" dirty="0">
                <a:effectLst/>
                <a:latin typeface="Georgia" panose="02040502050405020303" pitchFamily="18" charset="0"/>
                <a:ea typeface="Calibri" panose="020F0502020204030204" pitchFamily="34" charset="0"/>
                <a:cs typeface="Times New Roman" panose="02020603050405020304" pitchFamily="18" charset="0"/>
              </a:rPr>
              <a:t>Mac users must launch the exam in the Cloud and use Chrome NOT Safari</a:t>
            </a:r>
          </a:p>
          <a:p>
            <a:r>
              <a:rPr lang="en-US" sz="1800" dirty="0">
                <a:latin typeface="Georgia" panose="02040502050405020303" pitchFamily="18" charset="0"/>
              </a:rPr>
              <a:t>Each Code is unique to the User. </a:t>
            </a:r>
          </a:p>
          <a:p>
            <a:r>
              <a:rPr lang="en-US" sz="1800" dirty="0">
                <a:latin typeface="Georgia" panose="02040502050405020303" pitchFamily="18" charset="0"/>
              </a:rPr>
              <a:t>We are unable to troubleshoot personal machines. Please refer to GMetrix website for support.</a:t>
            </a:r>
          </a:p>
        </p:txBody>
      </p:sp>
    </p:spTree>
    <p:extLst>
      <p:ext uri="{BB962C8B-B14F-4D97-AF65-F5344CB8AC3E}">
        <p14:creationId xmlns:p14="http://schemas.microsoft.com/office/powerpoint/2010/main" val="201387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6160-ED20-76CE-F46B-53F436FD9F8E}"/>
              </a:ext>
            </a:extLst>
          </p:cNvPr>
          <p:cNvSpPr>
            <a:spLocks noGrp="1"/>
          </p:cNvSpPr>
          <p:nvPr>
            <p:ph type="title"/>
          </p:nvPr>
        </p:nvSpPr>
        <p:spPr/>
        <p:txBody>
          <a:bodyPr/>
          <a:lstStyle/>
          <a:p>
            <a:endParaRPr lang="en-US"/>
          </a:p>
        </p:txBody>
      </p:sp>
      <p:pic>
        <p:nvPicPr>
          <p:cNvPr id="4" name="Redeeming Code and Launching Test ">
            <a:hlinkClick r:id="" action="ppaction://media"/>
            <a:extLst>
              <a:ext uri="{FF2B5EF4-FFF2-40B4-BE49-F238E27FC236}">
                <a16:creationId xmlns:a16="http://schemas.microsoft.com/office/drawing/2014/main" id="{16AE4689-3553-065B-A3C5-775D91AADF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304889" cy="6921343"/>
          </a:xfrm>
        </p:spPr>
      </p:pic>
    </p:spTree>
    <p:extLst>
      <p:ext uri="{BB962C8B-B14F-4D97-AF65-F5344CB8AC3E}">
        <p14:creationId xmlns:p14="http://schemas.microsoft.com/office/powerpoint/2010/main" val="120926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218C1-6646-EFD6-6656-2F05E1CECF06}"/>
              </a:ext>
            </a:extLst>
          </p:cNvPr>
          <p:cNvSpPr>
            <a:spLocks noGrp="1"/>
          </p:cNvSpPr>
          <p:nvPr>
            <p:ph type="title"/>
          </p:nvPr>
        </p:nvSpPr>
        <p:spPr>
          <a:xfrm>
            <a:off x="838200" y="365125"/>
            <a:ext cx="10515600" cy="1325563"/>
          </a:xfrm>
        </p:spPr>
        <p:txBody>
          <a:bodyPr>
            <a:normAutofit fontScale="90000"/>
          </a:bodyPr>
          <a:lstStyle/>
          <a:p>
            <a:r>
              <a:rPr lang="x-none" sz="4000" b="1" kern="1600" dirty="0">
                <a:effectLst/>
                <a:latin typeface="Georgia" panose="02040502050405020303" pitchFamily="18" charset="0"/>
              </a:rPr>
              <a:t>What are the Steps to Complete the Exam?</a:t>
            </a:r>
            <a:br>
              <a:rPr lang="en-US" sz="3800" b="1" kern="1600" dirty="0">
                <a:effectLst/>
                <a:latin typeface="Cambria" panose="02040503050406030204" pitchFamily="18" charset="0"/>
              </a:rPr>
            </a:br>
            <a:endParaRPr lang="en-US" sz="38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FD73E4-4CBC-FCEC-A555-1CCE352E2C4B}"/>
              </a:ext>
            </a:extLst>
          </p:cNvPr>
          <p:cNvSpPr>
            <a:spLocks noGrp="1"/>
          </p:cNvSpPr>
          <p:nvPr>
            <p:ph idx="1"/>
          </p:nvPr>
        </p:nvSpPr>
        <p:spPr>
          <a:xfrm>
            <a:off x="838200" y="1929384"/>
            <a:ext cx="10515600" cy="4251960"/>
          </a:xfrm>
        </p:spPr>
        <p:txBody>
          <a:bodyPr>
            <a:normAutofit fontScale="92500" lnSpcReduction="10000"/>
          </a:bodyPr>
          <a:lstStyle/>
          <a:p>
            <a:pPr marL="457200" indent="-457200">
              <a:lnSpc>
                <a:spcPct val="150000"/>
              </a:lnSpc>
              <a:buAutoNum type="arabicPeriod" startAt="5"/>
            </a:pPr>
            <a:r>
              <a:rPr lang="en-US" sz="2200" dirty="0">
                <a:effectLst/>
                <a:latin typeface="Georgia" panose="02040502050405020303" pitchFamily="18" charset="0"/>
                <a:ea typeface="Calibri" panose="020F0502020204030204" pitchFamily="34" charset="0"/>
                <a:cs typeface="Times New Roman" panose="02020603050405020304" pitchFamily="18" charset="0"/>
              </a:rPr>
              <a:t>Users may take the official exam </a:t>
            </a:r>
            <a:r>
              <a:rPr lang="en-US" sz="2200" b="1" dirty="0">
                <a:effectLst/>
                <a:latin typeface="Georgia" panose="02040502050405020303" pitchFamily="18" charset="0"/>
                <a:ea typeface="Calibri" panose="020F0502020204030204" pitchFamily="34" charset="0"/>
                <a:cs typeface="Times New Roman" panose="02020603050405020304" pitchFamily="18" charset="0"/>
              </a:rPr>
              <a:t>in-person</a:t>
            </a:r>
            <a:r>
              <a:rPr lang="en-US" sz="2200" dirty="0">
                <a:effectLst/>
                <a:latin typeface="Georgia" panose="02040502050405020303" pitchFamily="18" charset="0"/>
                <a:ea typeface="Calibri" panose="020F0502020204030204" pitchFamily="34" charset="0"/>
                <a:cs typeface="Times New Roman" panose="02020603050405020304" pitchFamily="18" charset="0"/>
              </a:rPr>
              <a:t> or </a:t>
            </a:r>
            <a:r>
              <a:rPr lang="en-US" sz="2200" b="1" dirty="0">
                <a:effectLst/>
                <a:latin typeface="Georgia" panose="02040502050405020303" pitchFamily="18" charset="0"/>
                <a:ea typeface="Calibri" panose="020F0502020204030204" pitchFamily="34" charset="0"/>
                <a:cs typeface="Times New Roman" panose="02020603050405020304" pitchFamily="18" charset="0"/>
              </a:rPr>
              <a:t>remotely</a:t>
            </a:r>
            <a:r>
              <a:rPr lang="en-US" sz="2200" dirty="0">
                <a:effectLst/>
                <a:latin typeface="Georgia" panose="02040502050405020303" pitchFamily="18" charset="0"/>
                <a:ea typeface="Calibri" panose="020F0502020204030204" pitchFamily="34" charset="0"/>
                <a:cs typeface="Times New Roman" panose="02020603050405020304" pitchFamily="18" charset="0"/>
              </a:rPr>
              <a:t>. A link will be emailed to users to schedule an exam time ONLY after ALL prerequisites have been completed.</a:t>
            </a:r>
            <a:br>
              <a:rPr lang="en-US" sz="2200" dirty="0">
                <a:effectLst/>
                <a:latin typeface="Georgia" panose="02040502050405020303" pitchFamily="18" charset="0"/>
                <a:ea typeface="Calibri" panose="020F0502020204030204" pitchFamily="34" charset="0"/>
                <a:cs typeface="Times New Roman" panose="02020603050405020304" pitchFamily="18" charset="0"/>
              </a:rPr>
            </a:br>
            <a:endParaRPr lang="en-US" sz="2200" dirty="0">
              <a:effectLst/>
              <a:latin typeface="Georgia" panose="02040502050405020303" pitchFamily="18" charset="0"/>
              <a:ea typeface="Calibri" panose="020F0502020204030204" pitchFamily="34" charset="0"/>
              <a:cs typeface="Times New Roman" panose="02020603050405020304" pitchFamily="18" charset="0"/>
            </a:endParaRPr>
          </a:p>
          <a:p>
            <a:pPr marL="1257300" lvl="2" indent="-342900">
              <a:lnSpc>
                <a:spcPct val="150000"/>
              </a:lnSpc>
              <a:spcBef>
                <a:spcPts val="0"/>
              </a:spcBef>
              <a:buFont typeface="Georgia" panose="02040502050405020303" pitchFamily="18" charset="0"/>
              <a:buChar char="•"/>
            </a:pPr>
            <a:r>
              <a:rPr lang="en-US" sz="1900" b="1" dirty="0">
                <a:effectLst/>
                <a:latin typeface="Georgia" panose="02040502050405020303" pitchFamily="18" charset="0"/>
                <a:ea typeface="Calibri" panose="020F0502020204030204" pitchFamily="34" charset="0"/>
                <a:cs typeface="Times New Roman" panose="02020603050405020304" pitchFamily="18" charset="0"/>
              </a:rPr>
              <a:t>Must login to the Zoom link 10 minutes prior to confirm your ID.</a:t>
            </a:r>
          </a:p>
          <a:p>
            <a:pPr marL="1257300" lvl="2" indent="-342900">
              <a:lnSpc>
                <a:spcPct val="150000"/>
              </a:lnSpc>
              <a:spcBef>
                <a:spcPts val="0"/>
              </a:spcBef>
              <a:buFont typeface="Georgia" panose="02040502050405020303" pitchFamily="18" charset="0"/>
              <a:buChar char="•"/>
            </a:pPr>
            <a:r>
              <a:rPr lang="en-US" sz="1900" b="1" dirty="0">
                <a:latin typeface="Georgia" panose="02040502050405020303" pitchFamily="18" charset="0"/>
                <a:ea typeface="Calibri" panose="020F0502020204030204" pitchFamily="34" charset="0"/>
                <a:cs typeface="Times New Roman" panose="02020603050405020304" pitchFamily="18" charset="0"/>
              </a:rPr>
              <a:t>Must login 5 minutes prior using your Exam link (not open prior).</a:t>
            </a:r>
            <a:endParaRPr lang="en-US" sz="1900" b="1" dirty="0">
              <a:effectLst/>
              <a:latin typeface="Georgia" panose="02040502050405020303" pitchFamily="18" charset="0"/>
              <a:ea typeface="Calibri" panose="020F0502020204030204" pitchFamily="34" charset="0"/>
              <a:cs typeface="Times New Roman" panose="02020603050405020304" pitchFamily="18" charset="0"/>
            </a:endParaRPr>
          </a:p>
          <a:p>
            <a:pPr marL="0" indent="0">
              <a:lnSpc>
                <a:spcPct val="150000"/>
              </a:lnSpc>
              <a:buNone/>
            </a:pPr>
            <a:r>
              <a:rPr lang="en-US" sz="2200" dirty="0">
                <a:effectLst/>
                <a:latin typeface="Georgia" panose="02040502050405020303" pitchFamily="18" charset="0"/>
                <a:ea typeface="Calibri" panose="020F0502020204030204" pitchFamily="34" charset="0"/>
                <a:cs typeface="Times New Roman" panose="02020603050405020304" pitchFamily="18" charset="0"/>
              </a:rPr>
              <a:t> </a:t>
            </a:r>
            <a:br>
              <a:rPr lang="en-US" sz="2200" dirty="0">
                <a:latin typeface="Georgia" panose="02040502050405020303" pitchFamily="18" charset="0"/>
                <a:ea typeface="Calibri" panose="020F0502020204030204" pitchFamily="34" charset="0"/>
                <a:cs typeface="Times New Roman" panose="02020603050405020304" pitchFamily="18" charset="0"/>
              </a:rPr>
            </a:br>
            <a:r>
              <a:rPr lang="en-US" sz="2200" b="1" dirty="0">
                <a:latin typeface="Georgia" panose="02040502050405020303" pitchFamily="18" charset="0"/>
                <a:ea typeface="Calibri" panose="020F0502020204030204" pitchFamily="34" charset="0"/>
                <a:cs typeface="Times New Roman" panose="02020603050405020304" pitchFamily="18" charset="0"/>
              </a:rPr>
              <a:t>Notes</a:t>
            </a:r>
          </a:p>
          <a:p>
            <a:pPr>
              <a:lnSpc>
                <a:spcPct val="150000"/>
              </a:lnSpc>
            </a:pPr>
            <a:r>
              <a:rPr lang="en-US" sz="2200" b="1" dirty="0">
                <a:effectLst/>
                <a:latin typeface="Georgia" panose="02040502050405020303" pitchFamily="18" charset="0"/>
                <a:ea typeface="Calibri" panose="020F0502020204030204" pitchFamily="34" charset="0"/>
                <a:cs typeface="Times New Roman" panose="02020603050405020304" pitchFamily="18" charset="0"/>
              </a:rPr>
              <a:t> Email </a:t>
            </a:r>
            <a:r>
              <a:rPr lang="en-US" sz="2200" b="1" dirty="0">
                <a:effectLst/>
                <a:latin typeface="Georgia" panose="02040502050405020303" pitchFamily="18" charset="0"/>
                <a:ea typeface="Calibri" panose="020F0502020204030204" pitchFamily="34" charset="0"/>
                <a:cs typeface="Times New Roman" panose="02020603050405020304" pitchFamily="18" charset="0"/>
                <a:hlinkClick r:id="rId3"/>
              </a:rPr>
              <a:t>gbfi@wpunj.edu</a:t>
            </a:r>
            <a:r>
              <a:rPr lang="en-US" sz="2200" b="1" dirty="0">
                <a:effectLst/>
                <a:latin typeface="Georgia" panose="02040502050405020303" pitchFamily="18" charset="0"/>
                <a:ea typeface="Calibri" panose="020F0502020204030204" pitchFamily="34" charset="0"/>
                <a:cs typeface="Times New Roman" panose="02020603050405020304" pitchFamily="18" charset="0"/>
              </a:rPr>
              <a:t> for scheduling.   </a:t>
            </a:r>
          </a:p>
          <a:p>
            <a:pPr>
              <a:lnSpc>
                <a:spcPct val="150000"/>
              </a:lnSpc>
            </a:pPr>
            <a:r>
              <a:rPr lang="en-US" sz="2200" b="1" dirty="0">
                <a:effectLst/>
                <a:latin typeface="Georgia" panose="02040502050405020303" pitchFamily="18" charset="0"/>
                <a:ea typeface="Calibri" panose="020F0502020204030204" pitchFamily="34" charset="0"/>
                <a:cs typeface="Times New Roman" panose="02020603050405020304" pitchFamily="18" charset="0"/>
              </a:rPr>
              <a:t>We do not sponsor tests taken elsewhere. </a:t>
            </a:r>
          </a:p>
          <a:p>
            <a:pPr>
              <a:lnSpc>
                <a:spcPct val="150000"/>
              </a:lnSpc>
            </a:pPr>
            <a:endParaRPr lang="en-US" sz="2200" b="1" dirty="0">
              <a:effectLst/>
              <a:latin typeface="Georgia" panose="02040502050405020303" pitchFamily="18" charset="0"/>
              <a:ea typeface="Calibri" panose="020F0502020204030204" pitchFamily="34" charset="0"/>
              <a:cs typeface="Times New Roman" panose="02020603050405020304" pitchFamily="18" charset="0"/>
            </a:endParaRPr>
          </a:p>
          <a:p>
            <a:pPr marL="0" indent="0">
              <a:buNone/>
            </a:pPr>
            <a:endParaRPr lang="en-US" sz="2200" b="1"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1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1732</TotalTime>
  <Words>1141</Words>
  <Application>Microsoft Office PowerPoint</Application>
  <PresentationFormat>Widescreen</PresentationFormat>
  <Paragraphs>100</Paragraphs>
  <Slides>15</Slides>
  <Notes>4</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Calibri</vt:lpstr>
      <vt:lpstr>Calibri Light</vt:lpstr>
      <vt:lpstr>Cambria</vt:lpstr>
      <vt:lpstr>Georgia</vt:lpstr>
      <vt:lpstr>Office Theme</vt:lpstr>
      <vt:lpstr>Microsoft Excel Certification </vt:lpstr>
      <vt:lpstr>Overview</vt:lpstr>
      <vt:lpstr>What are the Excel Certification exams?</vt:lpstr>
      <vt:lpstr>Benefits – Why Take the Exam?</vt:lpstr>
      <vt:lpstr>What are the Steps to Complete the Exam?</vt:lpstr>
      <vt:lpstr>What are the Steps to Complete the Exam?</vt:lpstr>
      <vt:lpstr>What are the Steps to Complete the Exam?</vt:lpstr>
      <vt:lpstr>PowerPoint Presentation</vt:lpstr>
      <vt:lpstr>What are the Steps to Complete the Exam? </vt:lpstr>
      <vt:lpstr>Important Notes on Test Taking (In-person) </vt:lpstr>
      <vt:lpstr>Important Notes on Test Taking (Remote) </vt:lpstr>
      <vt:lpstr>Import Note for Mac Users</vt:lpstr>
      <vt:lpstr>Additional Comments</vt:lpstr>
      <vt:lpstr>Support Options </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Excel Certification </dc:title>
  <dc:creator>Caiazzo, Peter</dc:creator>
  <cp:lastModifiedBy>Caiazzo, Peter</cp:lastModifiedBy>
  <cp:revision>10</cp:revision>
  <dcterms:created xsi:type="dcterms:W3CDTF">2023-01-19T17:07:56Z</dcterms:created>
  <dcterms:modified xsi:type="dcterms:W3CDTF">2024-10-07T21:26:53Z</dcterms:modified>
</cp:coreProperties>
</file>