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5" r:id="rId1"/>
  </p:sldMasterIdLst>
  <p:notesMasterIdLst>
    <p:notesMasterId r:id="rId30"/>
  </p:notesMasterIdLst>
  <p:handoutMasterIdLst>
    <p:handoutMasterId r:id="rId31"/>
  </p:handoutMasterIdLst>
  <p:sldIdLst>
    <p:sldId id="369" r:id="rId2"/>
    <p:sldId id="299" r:id="rId3"/>
    <p:sldId id="370" r:id="rId4"/>
    <p:sldId id="371" r:id="rId5"/>
    <p:sldId id="372" r:id="rId6"/>
    <p:sldId id="373" r:id="rId7"/>
    <p:sldId id="374" r:id="rId8"/>
    <p:sldId id="375" r:id="rId9"/>
    <p:sldId id="399" r:id="rId10"/>
    <p:sldId id="400" r:id="rId11"/>
    <p:sldId id="401" r:id="rId12"/>
    <p:sldId id="387" r:id="rId13"/>
    <p:sldId id="402" r:id="rId14"/>
    <p:sldId id="379" r:id="rId15"/>
    <p:sldId id="388" r:id="rId16"/>
    <p:sldId id="277" r:id="rId17"/>
    <p:sldId id="304" r:id="rId18"/>
    <p:sldId id="381" r:id="rId19"/>
    <p:sldId id="342" r:id="rId20"/>
    <p:sldId id="382" r:id="rId21"/>
    <p:sldId id="383" r:id="rId22"/>
    <p:sldId id="344" r:id="rId23"/>
    <p:sldId id="393" r:id="rId24"/>
    <p:sldId id="356" r:id="rId25"/>
    <p:sldId id="364" r:id="rId26"/>
    <p:sldId id="366" r:id="rId27"/>
    <p:sldId id="385" r:id="rId28"/>
    <p:sldId id="394" r:id="rId2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3" autoAdjust="0"/>
  </p:normalViewPr>
  <p:slideViewPr>
    <p:cSldViewPr>
      <p:cViewPr>
        <p:scale>
          <a:sx n="100" d="100"/>
          <a:sy n="100" d="100"/>
        </p:scale>
        <p:origin x="-1224" y="-17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Office of Sponsored Programs, WPUNJ</a:t>
            </a:r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405B31-86B8-4AA2-B4B9-E1F1D14C1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83730-1563-4736-A0A8-208FA66EB7F4}" type="datetimeFigureOut">
              <a:rPr lang="en-US" smtClean="0"/>
              <a:t>5/20/2013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9786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38100" y="542925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Office of Sponsored Programs, WPUNJ</a:t>
            </a:r>
          </a:p>
        </p:txBody>
      </p:sp>
      <p:sp>
        <p:nvSpPr>
          <p:cNvPr id="10" name="Notes Placeholder 9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518D2-AC0F-4CAC-A7FB-00578DD99BB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3701D-C94F-410E-9EAB-87BE7D6B8059}" type="datetimeFigureOut">
              <a:rPr lang="en-US" smtClean="0"/>
              <a:t>5/20/2013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0578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886200" y="0"/>
            <a:ext cx="297180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DAADB8C-E894-4B97-9B32-4001EA4E31D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970C195E-E13F-4217-B0A4-A6009D6598A9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1445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61446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8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886200" y="0"/>
            <a:ext cx="297180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DAADB8C-E894-4B97-9B32-4001EA4E31D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D50BBCF7-06ED-47FF-B967-E88D641088FA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62469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624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4E55E3A3-1FF2-4660-8F06-D8047030B61C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63494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088DA7FF-A5E9-4FCC-B4B4-858776EEFA51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4517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6451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BF96182F-B176-446F-8E1A-216EC5BF553A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4757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7475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6200" y="883158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fld id="{F29CC110-74CC-4708-B116-9079652D3968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696913"/>
            <a:ext cx="4648200" cy="348615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5790"/>
            <a:ext cx="5029200" cy="4183380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75781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6482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4/14/2011</a:t>
            </a:r>
            <a:endParaRPr lang="en-US" dirty="0"/>
          </a:p>
        </p:txBody>
      </p:sp>
      <p:sp>
        <p:nvSpPr>
          <p:cNvPr id="75782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/>
              <a:t>Office of Sponsored Programs, WPUNJ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D714BA13-053B-4BD1-BD61-CFD56DDA49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29DD1-FE61-4D56-AA78-AD1995743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20C1B-3A8A-40DA-8407-10A97739BE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A09B8E08-8C2B-4B59-803D-9A02480E98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8BA3FD49-A758-48B8-905E-A4D3B0D6B6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3E527-5AA1-4E99-9ABB-2991D85CA75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0637E-8B46-445C-9467-06F3AF737B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B2F5F26-9A38-4C9A-9530-DD6CAFB7B1F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94BA-4501-40BD-A284-76FE252E6B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61CA503-1A99-491C-AFC6-F657FE72EE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136F20-7F6C-4719-A10C-1E1951FB5B3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1/8/2008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Office of Sponsored Programs, WPUNJ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D23AE64-EF4F-4A60-B284-A8DCE428A5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unj.edu/o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punj.edu/o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ivot.cos.com/" TargetMode="External"/><Relationship Id="rId2" Type="http://schemas.openxmlformats.org/officeDocument/2006/relationships/hyperlink" Target="http://www.aascu.org/grc/g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dncenter.org/" TargetMode="External"/><Relationship Id="rId5" Type="http://schemas.openxmlformats.org/officeDocument/2006/relationships/hyperlink" Target="http://www.google.com/" TargetMode="External"/><Relationship Id="rId4" Type="http://schemas.openxmlformats.org/officeDocument/2006/relationships/hyperlink" Target="http://www.grants.gov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2209800"/>
          </a:xfrm>
          <a:gradFill>
            <a:gsLst>
              <a:gs pos="0">
                <a:schemeClr val="accent1">
                  <a:tint val="35000"/>
                  <a:satMod val="260000"/>
                </a:schemeClr>
              </a:gs>
              <a:gs pos="30000">
                <a:schemeClr val="accent1">
                  <a:tint val="38000"/>
                  <a:satMod val="260000"/>
                </a:schemeClr>
              </a:gs>
              <a:gs pos="75000">
                <a:schemeClr val="accent1">
                  <a:tint val="55000"/>
                  <a:satMod val="255000"/>
                </a:schemeClr>
              </a:gs>
              <a:gs pos="100000">
                <a:schemeClr val="accent1">
                  <a:tint val="70000"/>
                  <a:satMod val="255000"/>
                </a:schemeClr>
              </a:gs>
            </a:gsLst>
            <a:path path="circle">
              <a:fillToRect l="5000" t="100000" r="120000" b="10000"/>
            </a:path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Grant Search Tools:</a:t>
            </a:r>
            <a:b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</a:b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How To Envision </a:t>
            </a:r>
            <a:r>
              <a:rPr lang="en-US" sz="3600" b="1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your Project 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and Find Funding Opportunities</a:t>
            </a:r>
            <a:r>
              <a:rPr lang="en-US" b="1" i="1" dirty="0" smtClean="0">
                <a:latin typeface="Tahoma" pitchFamily="34" charset="0"/>
              </a:rPr>
              <a:t/>
            </a:r>
            <a:br>
              <a:rPr lang="en-US" b="1" i="1" dirty="0" smtClean="0">
                <a:latin typeface="Tahoma" pitchFamily="34" charset="0"/>
              </a:rPr>
            </a:br>
            <a:endParaRPr lang="en-US" dirty="0" smtClean="0">
              <a:latin typeface="Tahoma" pitchFamily="34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381000" y="40386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en-US" sz="2800" dirty="0">
                <a:latin typeface="Tahoma" pitchFamily="34" charset="0"/>
              </a:rPr>
              <a:t>Office of Sponsored Programs</a:t>
            </a:r>
          </a:p>
          <a:p>
            <a:r>
              <a:rPr kumimoji="1" lang="en-US" sz="2800" dirty="0">
                <a:latin typeface="Tahoma" pitchFamily="34" charset="0"/>
              </a:rPr>
              <a:t>Raubinger Hall, Room </a:t>
            </a:r>
            <a:r>
              <a:rPr kumimoji="1" lang="en-US" sz="2800" dirty="0" smtClean="0">
                <a:latin typeface="Tahoma" pitchFamily="34" charset="0"/>
              </a:rPr>
              <a:t>309</a:t>
            </a:r>
            <a:endParaRPr kumimoji="1" lang="en-US" sz="2800" dirty="0">
              <a:latin typeface="Tahoma" pitchFamily="34" charset="0"/>
            </a:endParaRPr>
          </a:p>
          <a:p>
            <a:r>
              <a:rPr kumimoji="1" lang="en-US" sz="2800" dirty="0">
                <a:latin typeface="Tahoma" pitchFamily="34" charset="0"/>
              </a:rPr>
              <a:t>William Paterson University</a:t>
            </a:r>
          </a:p>
          <a:p>
            <a:r>
              <a:rPr kumimoji="1" lang="en-US" sz="2800" dirty="0">
                <a:latin typeface="Tahoma" pitchFamily="34" charset="0"/>
              </a:rPr>
              <a:t>973-720-2852		</a:t>
            </a:r>
            <a:r>
              <a:rPr kumimoji="1" lang="en-US" sz="2800" dirty="0" smtClean="0">
                <a:latin typeface="Tahoma" pitchFamily="34" charset="0"/>
              </a:rPr>
              <a:t>          </a:t>
            </a:r>
            <a:r>
              <a:rPr kumimoji="1" lang="en-US" dirty="0" smtClean="0">
                <a:latin typeface="Tahoma" pitchFamily="34" charset="0"/>
              </a:rPr>
              <a:t>May 21, </a:t>
            </a:r>
            <a:r>
              <a:rPr kumimoji="1" lang="en-US" dirty="0" smtClean="0">
                <a:latin typeface="Tahoma" pitchFamily="34" charset="0"/>
              </a:rPr>
              <a:t>2013</a:t>
            </a:r>
            <a:r>
              <a:rPr kumimoji="1" lang="en-US" sz="2800" dirty="0">
                <a:latin typeface="Tahoma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7" name="Content Placeholder 6" descr="Pivot screensho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 cstate="print"/>
          <a:srcRect b="54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990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Proposal Development Process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8178800" cy="382905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Would doing this project truly further your research and career?  If not, why do it?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Who will be the Project Director?  Should you have collaborators? Partners? 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How big is the project?  How broad a scope? How long will it take?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Will your idea be supported by your chair, dean, the provost?  Does it fit into the University’s Strategic Plan?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How big of a budget will you need?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What other resources will you need?  Release time?  Lab space?  Paid personnel?  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sz="1800" dirty="0" smtClean="0"/>
              <a:t>Will you need approval for human or animal subjects?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5240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defRPr/>
            </a:pPr>
            <a:r>
              <a:rPr lang="en-US" sz="3200" dirty="0" smtClean="0">
                <a:latin typeface="+mj-lt"/>
              </a:rPr>
              <a:t>Initiate Ideas: </a:t>
            </a:r>
            <a:r>
              <a:rPr lang="en-US" sz="2800" dirty="0" smtClean="0">
                <a:latin typeface="+mj-lt"/>
              </a:rPr>
              <a:t>Things to Think About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Proposal Development Process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Find appropriate funders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Refine idea, develop project, outline proposal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Meet with OSP; contact funder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Draft proposal; contact consultants and partners, begin collecting support materials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Meet with OSP to review draft, develop budget, schedule submission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Submit nearly finished narrative and budget for review and signature, about 10 days to deadline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smtClean="0"/>
              <a:t>Finalize proposal package, submit early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1280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How to Develop a Fundable Proposal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219200" y="1676400"/>
            <a:ext cx="7467600" cy="48737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Overview of a Complete Proposal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Guidelines First!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Review Criteria &amp; Processes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Developing Each Component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/>
              <a:t>Some Helpful Hints</a:t>
            </a:r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Overview of a Complete Proposal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Cover Page, forms, signatures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Budget, budget support, other forms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Abstract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Narrative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Background and problem statement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Goals and objectives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Activity Plan</a:t>
            </a:r>
          </a:p>
          <a:p>
            <a:pPr marL="971550" lvl="1" indent="-514350" eaLnBrk="1" hangingPunct="1">
              <a:buFont typeface="Monotype Sorts" pitchFamily="2" charset="2"/>
              <a:buAutoNum type="arabicPeriod"/>
            </a:pPr>
            <a:r>
              <a:rPr lang="en-US" sz="2400" dirty="0" smtClean="0"/>
              <a:t>Evaluation</a:t>
            </a:r>
          </a:p>
          <a:p>
            <a:pPr marL="571500" indent="-514350" eaLnBrk="1" hangingPunct="1">
              <a:buFont typeface="Book Antiqua" pitchFamily="18" charset="0"/>
              <a:buAutoNum type="alphaUcPeriod"/>
            </a:pPr>
            <a:r>
              <a:rPr lang="en-US" sz="2800" dirty="0" smtClean="0"/>
              <a:t>Appendix and support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-3048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Guidelines First!</a:t>
            </a:r>
          </a:p>
        </p:txBody>
      </p:sp>
      <p:sp>
        <p:nvSpPr>
          <p:cNvPr id="34819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533400" y="990600"/>
            <a:ext cx="7467600" cy="5257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Read the Guidelines Thoroughly to:</a:t>
            </a:r>
            <a:endParaRPr lang="en-US" sz="2400" dirty="0" smtClean="0"/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i="1" dirty="0" smtClean="0"/>
              <a:t>Verify Eligibility</a:t>
            </a:r>
            <a:r>
              <a:rPr lang="en-US" sz="2400" dirty="0" smtClean="0"/>
              <a:t> for the grant program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i="1" dirty="0" smtClean="0"/>
              <a:t>Establish Connection</a:t>
            </a:r>
            <a:r>
              <a:rPr lang="en-US" sz="2400" dirty="0" smtClean="0"/>
              <a:t> to the funder’s mission, goals and the grant program’s expected outcomes 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i="1" dirty="0" smtClean="0"/>
              <a:t>Learn the Details</a:t>
            </a:r>
            <a:r>
              <a:rPr lang="en-US" sz="2400" dirty="0" smtClean="0"/>
              <a:t> of the application process, format, including special information or review requirements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i="1" dirty="0" smtClean="0"/>
              <a:t> Get Answers to Questions: </a:t>
            </a:r>
            <a:r>
              <a:rPr lang="en-US" sz="2400" dirty="0" smtClean="0"/>
              <a:t>Call the Program staff!</a:t>
            </a:r>
            <a:endParaRPr lang="en-US" sz="2400" i="1" dirty="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i="1" dirty="0" smtClean="0"/>
              <a:t>Evaluate</a:t>
            </a:r>
            <a:r>
              <a:rPr lang="en-US" sz="2400" dirty="0" smtClean="0"/>
              <a:t> whether the program is right for you, your project and the University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</a:rPr>
              <a:t>Review Criteria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: Content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378825" cy="54102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The </a:t>
            </a:r>
            <a:r>
              <a:rPr lang="en-US" sz="3000" i="1" dirty="0" smtClean="0"/>
              <a:t>first &amp; most important</a:t>
            </a:r>
            <a:r>
              <a:rPr lang="en-US" sz="3000" dirty="0" smtClean="0"/>
              <a:t> review issue is 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Monotype Sorts" pitchFamily="2" charset="2"/>
              <a:buNone/>
              <a:defRPr/>
            </a:pPr>
            <a:r>
              <a:rPr lang="en-US" sz="3000" dirty="0" smtClean="0"/>
              <a:t>	</a:t>
            </a:r>
            <a:r>
              <a:rPr lang="en-US" sz="3000" i="1" u="sng" dirty="0" smtClean="0"/>
              <a:t>Intellectual Quality/Merit/Significance</a:t>
            </a:r>
            <a:r>
              <a:rPr lang="en-US" sz="3000" i="1" dirty="0" smtClean="0"/>
              <a:t>: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How will the project advance “knowledge and understanding in its own field or across different fields?” (NSF)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Does it “address an important problem?” &amp; “How will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scientific knowledge or practice be advanced?” (NIH)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”Is it “broadly conceived, based on sound scholarship, and appropriately analytical?” (NEH)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” The extent to which the design of the proposed project reflects up-to-date knowledge from research and effective practice.” (US Dept of Education)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219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Other Aspects of Intellectual Quality/Merit/Significance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Other Intellectual Quality Issues: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Originality/Innovation: Does it address an innovative hypothesis or employ novel concepts, approaches, methodologies, tools or techniques?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Validity of the need, goals, objectives and supporting information as presented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Quality of participants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Realistic design and likelihood for success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Conducive facilities and environment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2400"/>
            <a:ext cx="7467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Review Criteria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: Content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7467600" cy="5181600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The </a:t>
            </a:r>
            <a:r>
              <a:rPr lang="en-US" sz="2800" i="1" dirty="0" smtClean="0"/>
              <a:t>second most important</a:t>
            </a:r>
            <a:r>
              <a:rPr lang="en-US" sz="2800" dirty="0" smtClean="0"/>
              <a:t> review issue is</a:t>
            </a:r>
          </a:p>
          <a:p>
            <a:pPr marL="834390" lvl="1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i="1" dirty="0" smtClean="0"/>
              <a:t>		</a:t>
            </a:r>
            <a:r>
              <a:rPr lang="en-US" sz="2800" u="sng" dirty="0" smtClean="0"/>
              <a:t>Potential Broader Impact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On project participants (you, others; direct, indirect)?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On the service/support environment/infrastructure?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Of the data or insights to be produced?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Of how others will use the outcomes?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A </a:t>
            </a:r>
            <a:r>
              <a:rPr lang="en-US" sz="2400" i="1" dirty="0" smtClean="0"/>
              <a:t>Key Aspect</a:t>
            </a:r>
            <a:r>
              <a:rPr lang="en-US" sz="2400" dirty="0" smtClean="0"/>
              <a:t> to address is dissemination:</a:t>
            </a:r>
          </a:p>
          <a:p>
            <a:pPr lvl="2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i="1" dirty="0" smtClean="0"/>
              <a:t>How will you share the outcomes with others?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Agenda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178800" cy="417195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Tw Cen MT" pitchFamily="34" charset="0"/>
              <a:buAutoNum type="arabicPeriod"/>
            </a:pPr>
            <a:r>
              <a:rPr lang="en-US" sz="2000" u="sng" dirty="0" smtClean="0"/>
              <a:t>Introduction </a:t>
            </a:r>
            <a:r>
              <a:rPr lang="en-US" sz="2000" dirty="0" smtClean="0"/>
              <a:t>to the Office of Sponsored Programs: Who we are</a:t>
            </a:r>
          </a:p>
          <a:p>
            <a:pPr marL="514350" indent="-514350" eaLnBrk="1" hangingPunct="1">
              <a:buFont typeface="Tw Cen MT" pitchFamily="34" charset="0"/>
              <a:buAutoNum type="arabicPeriod"/>
            </a:pPr>
            <a:endParaRPr lang="en-US" sz="2000" dirty="0" smtClean="0"/>
          </a:p>
          <a:p>
            <a:pPr marL="514350" indent="-514350" eaLnBrk="1" hangingPunct="1">
              <a:buFont typeface="Tw Cen MT" pitchFamily="34" charset="0"/>
              <a:buAutoNum type="arabicPeriod"/>
            </a:pPr>
            <a:r>
              <a:rPr lang="en-US" sz="2000" u="sng" dirty="0" smtClean="0"/>
              <a:t>Three major areas of activity</a:t>
            </a:r>
            <a:r>
              <a:rPr lang="en-US" sz="2000" dirty="0" smtClean="0"/>
              <a:t>:  What we do</a:t>
            </a:r>
          </a:p>
          <a:p>
            <a:pPr marL="514350" indent="-514350" eaLnBrk="1" hangingPunct="1">
              <a:buFont typeface="Tw Cen MT" pitchFamily="34" charset="0"/>
              <a:buAutoNum type="arabicPeriod"/>
            </a:pPr>
            <a:endParaRPr lang="en-US" sz="2000" u="sng" dirty="0" smtClean="0"/>
          </a:p>
          <a:p>
            <a:pPr marL="514350" indent="-514350" eaLnBrk="1" hangingPunct="1">
              <a:buFont typeface="Tw Cen MT" pitchFamily="34" charset="0"/>
              <a:buAutoNum type="arabicPeriod"/>
            </a:pPr>
            <a:r>
              <a:rPr lang="en-US" sz="2000" u="sng" dirty="0" smtClean="0"/>
              <a:t>What about foundations?</a:t>
            </a:r>
            <a:r>
              <a:rPr lang="en-US" sz="2000" dirty="0" smtClean="0"/>
              <a:t>  Institutional Advancement, why two funding areas </a:t>
            </a:r>
          </a:p>
          <a:p>
            <a:pPr marL="514350" indent="-514350" eaLnBrk="1" hangingPunct="1">
              <a:buFont typeface="Tw Cen MT" pitchFamily="34" charset="0"/>
              <a:buAutoNum type="arabicPeriod"/>
            </a:pPr>
            <a:endParaRPr lang="en-US" sz="2000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sz="2000" u="sng" dirty="0" smtClean="0"/>
              <a:t>Resources</a:t>
            </a:r>
            <a:r>
              <a:rPr lang="en-US" sz="2000" dirty="0" smtClean="0"/>
              <a:t> available to search for grants at WPUNJ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sz="2000" dirty="0" smtClean="0"/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sz="2000" u="sng" dirty="0" smtClean="0"/>
              <a:t>How to get started</a:t>
            </a:r>
            <a:r>
              <a:rPr lang="en-US" sz="2000" dirty="0" smtClean="0"/>
              <a:t>: What do you really want to do?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  <a:p>
            <a:pPr marL="514350" indent="-514350">
              <a:buFont typeface="Tw Cen MT" pitchFamily="34" charset="0"/>
              <a:buAutoNum type="arabicPeriod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Other Aspects of Po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t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ential Broader Impact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143000"/>
            <a:ext cx="8305800" cy="4876800"/>
          </a:xfrm>
        </p:spPr>
        <p:txBody>
          <a:bodyPr/>
          <a:lstStyle/>
          <a:p>
            <a:pPr lvl="1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Other Broader Impact Issues:</a:t>
            </a:r>
          </a:p>
          <a:p>
            <a:pPr lvl="2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How well will the project/activity:</a:t>
            </a: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Promote integration of service, research and education?</a:t>
            </a: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Broaden the participation of underrepresented groups (e.g. genders, racial/ethnic minorities, persons with disabilities)?</a:t>
            </a:r>
          </a:p>
          <a:p>
            <a:pPr lvl="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Benefit your community and society in general?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Review Criteria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: Technical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219200"/>
            <a:ext cx="8153400" cy="47244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Was a Letter of Intent or Preliminary Proposal Required?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Forms: Cover sheet, summaries, assurances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Format: Length, margins, font size, attachments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Organization: Specific sections in specific order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Special Requirements: Human Subjects, ADA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Letters of Commitment: Partners, Evaluators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sym typeface="Wingdings 2" pitchFamily="18" charset="2"/>
              </a:rPr>
              <a:t> THESE ARE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EASY EXCUSES TO REJECT PROPOSALS</a:t>
            </a:r>
          </a:p>
          <a:p>
            <a:pPr eaLnBrk="1" hangingPunct="1">
              <a:buFont typeface="Monotype Sorts" pitchFamily="2" charset="2"/>
              <a:buNone/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Review Process</a:t>
            </a:r>
            <a:endParaRPr lang="en-US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143000"/>
            <a:ext cx="8534400" cy="49530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1.  Self/Institutional review before submitting</a:t>
            </a:r>
          </a:p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2.  Technical review when received</a:t>
            </a:r>
          </a:p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3.  First program staff review</a:t>
            </a:r>
          </a:p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4.  Peer/Committee review: selection and scoring</a:t>
            </a:r>
          </a:p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5.  Second program staff review: ranking and       selection</a:t>
            </a:r>
          </a:p>
          <a:p>
            <a:pPr marL="320040" indent="-32004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800" dirty="0" smtClean="0"/>
              <a:t>6.  Program executive officer/board review: approval</a:t>
            </a:r>
          </a:p>
          <a:p>
            <a:pPr marL="463550" indent="-46355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800" dirty="0" smtClean="0"/>
              <a:t>7.	Contract office review: negotiation and award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Before the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8153400" cy="4953000"/>
          </a:xfrm>
        </p:spPr>
        <p:txBody>
          <a:bodyPr>
            <a:normAutofit fontScale="925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Research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Similar programs, core issue, related issues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Gather data supporting your idea and proposed of activities (census, research findings)</a:t>
            </a:r>
            <a:endParaRPr lang="en-US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Undertake preliminary activity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Test proposed activities and/or collect preliminary data</a:t>
            </a:r>
          </a:p>
          <a:p>
            <a:pPr marL="640080" lvl="1" indent="-274320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Determine outcome estimates</a:t>
            </a:r>
            <a:endParaRPr lang="en-US" sz="20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800" u="sng" dirty="0" smtClean="0"/>
              <a:t>DEVELOP THE PROJECT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Don’t wait until you start writing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Will identify issues that need resolution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dirty="0" smtClean="0"/>
              <a:t>Provides time to think about what you are going to do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It’s All About the Program</a:t>
            </a:r>
            <a:endParaRPr lang="en-US" dirty="0" smtClean="0"/>
          </a:p>
        </p:txBody>
      </p:sp>
      <p:sp>
        <p:nvSpPr>
          <p:cNvPr id="5124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5511800" cy="4171950"/>
          </a:xfrm>
        </p:spPr>
        <p:txBody>
          <a:bodyPr>
            <a:normAutofit fontScale="925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6000" dirty="0" smtClean="0"/>
              <a:t>	</a:t>
            </a:r>
            <a:r>
              <a:rPr lang="en-US" sz="4800" i="1" dirty="0" smtClean="0"/>
              <a:t>How you probably feel right now !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Grant proposals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are hard – but very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4400" dirty="0" smtClean="0"/>
              <a:t>  “do-able.”</a:t>
            </a:r>
          </a:p>
        </p:txBody>
      </p:sp>
      <p:graphicFrame>
        <p:nvGraphicFramePr>
          <p:cNvPr id="5122" name="Object 1028"/>
          <p:cNvGraphicFramePr>
            <a:graphicFrameLocks noChangeAspect="1"/>
          </p:cNvGraphicFramePr>
          <p:nvPr/>
        </p:nvGraphicFramePr>
        <p:xfrm>
          <a:off x="5945190" y="1600200"/>
          <a:ext cx="2187575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Clip" r:id="rId4" imgW="1084263" imgH="2300288" progId="">
                  <p:embed/>
                </p:oleObj>
              </mc:Choice>
              <mc:Fallback>
                <p:oleObj name="Clip" r:id="rId4" imgW="1084263" imgH="2300288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190" y="1600200"/>
                        <a:ext cx="2187575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Helpful Hints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: Content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7467600" cy="5257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Be innovative wherever possible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Based on what others are doing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Focus on key questions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Be convincing and thorough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Demonstrate knowledge of subject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State the expected contributions (outcomes) to your field of work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u="sng" dirty="0" smtClean="0"/>
              <a:t>Convey excitement and commitment</a:t>
            </a: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Clearly link to the funder’s priorities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7467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Helpful Hints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: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General Tips for Success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219200"/>
            <a:ext cx="7772400" cy="5257800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Follow the directions/answer their questions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Talk to the Program Officer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Fulfill their review criteria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Ask for what you need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Be thorough in describing the project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Do not do the project or writing alone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Schedule time to write 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i="1" u="sng" dirty="0" smtClean="0"/>
              <a:t>Start early to insure there is enough time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</a:pPr>
            <a:r>
              <a:rPr lang="en-US" sz="2800" dirty="0" smtClean="0"/>
              <a:t>Everything must “fit together”: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The Ultimate Goal of a Proposal</a:t>
            </a: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524000" y="1295400"/>
          <a:ext cx="568869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Photo Editor Photo" r:id="rId3" imgW="16952381" imgH="14761905" progId="">
                  <p:embed/>
                </p:oleObj>
              </mc:Choice>
              <mc:Fallback>
                <p:oleObj name="Photo Editor Photo" r:id="rId3" imgW="16952381" imgH="14761905" progId="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5688690" cy="495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3810000" y="3276600"/>
            <a:ext cx="1066800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Abstract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467600" cy="884238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Contact Information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066800"/>
            <a:ext cx="8382000" cy="5486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Staff</a:t>
            </a:r>
            <a:r>
              <a:rPr lang="en-US" sz="2800" dirty="0" smtClean="0"/>
              <a:t>:</a:t>
            </a:r>
            <a:endParaRPr lang="en-US" sz="2800" u="sng" dirty="0" smtClean="0"/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Martin Williams, Director		EXT 3263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Lourdes Bastas, Assistant Director,                  Pre-Award Services			EXT 3794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Maureen Peters, Program Assistant	                   						EXT 2852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Stephen Hahn, Associate Provost	EXT 2565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Office</a:t>
            </a:r>
            <a:r>
              <a:rPr lang="en-US" sz="2800" dirty="0" smtClean="0"/>
              <a:t>: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Raubinger Hall 309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Fax: 973-720-3573</a:t>
            </a:r>
          </a:p>
          <a:p>
            <a:pPr marL="0" lvl="2" indent="0">
              <a:lnSpc>
                <a:spcPct val="80000"/>
              </a:lnSpc>
              <a:buNone/>
              <a:defRPr/>
            </a:pPr>
            <a:r>
              <a:rPr lang="en-US" sz="2800" u="sng" dirty="0" smtClean="0"/>
              <a:t>Webpage</a:t>
            </a:r>
            <a:r>
              <a:rPr lang="en-US" sz="2800" dirty="0" smtClean="0"/>
              <a:t>: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rgbClr val="002060"/>
                </a:solidFill>
                <a:hlinkClick r:id="rId2"/>
              </a:rPr>
              <a:t>www.wpunj.edu/osp</a:t>
            </a:r>
            <a:endParaRPr lang="en-US" sz="32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Tahoma" pitchFamily="34" charset="0"/>
              </a:rPr>
              <a:t>  </a:t>
            </a:r>
            <a:br>
              <a:rPr lang="en-US" sz="3600" dirty="0" smtClean="0">
                <a:latin typeface="Tahoma" pitchFamily="34" charset="0"/>
              </a:rPr>
            </a:br>
            <a:r>
              <a:rPr lang="en-US" sz="3600" dirty="0" smtClean="0">
                <a:latin typeface="Tahoma" pitchFamily="34" charset="0"/>
              </a:rPr>
              <a:t/>
            </a:r>
            <a:br>
              <a:rPr lang="en-US" sz="3600" dirty="0" smtClean="0">
                <a:latin typeface="Tahoma" pitchFamily="34" charset="0"/>
              </a:rPr>
            </a:br>
            <a:r>
              <a:rPr lang="en-US" sz="3600" dirty="0" smtClean="0">
                <a:latin typeface="Tahoma" pitchFamily="34" charset="0"/>
              </a:rPr>
              <a:t/>
            </a:r>
            <a:br>
              <a:rPr lang="en-US" sz="3600" dirty="0" smtClean="0">
                <a:latin typeface="Tahoma" pitchFamily="34" charset="0"/>
              </a:rPr>
            </a:br>
            <a:r>
              <a:rPr lang="en-US" sz="40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Resource #1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/>
            </a:r>
            <a:b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</a:b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 The Office of Sponsored Programs</a:t>
            </a: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905000"/>
            <a:ext cx="7467600" cy="4114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u="sng" dirty="0" smtClean="0"/>
              <a:t>Primary Focus</a:t>
            </a:r>
            <a:r>
              <a:rPr lang="en-US" sz="2800" dirty="0" smtClean="0"/>
              <a:t>: 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Proposals to government agencies, public charities and large foundations</a:t>
            </a:r>
          </a:p>
          <a:p>
            <a:pPr lvl="1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Support for research, teaching, community service, public programs, creative endeavors, conferences, other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u="sng" dirty="0" smtClean="0"/>
              <a:t>Three Major Areas of Activity</a:t>
            </a:r>
            <a:r>
              <a:rPr lang="en-US" sz="2800" dirty="0" smtClean="0"/>
              <a:t>:</a:t>
            </a:r>
            <a:endParaRPr lang="en-US" sz="2800" u="sng" dirty="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Pre-Award Services &amp; Resources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Post-Award Services &amp; Support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Compliance</a:t>
            </a:r>
            <a:endParaRPr lang="en-US" dirty="0" smtClean="0"/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Pre-award Services &amp; Resources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371600"/>
            <a:ext cx="8610600" cy="4724400"/>
          </a:xfrm>
        </p:spPr>
        <p:txBody>
          <a:bodyPr>
            <a:normAutofit fontScale="92500"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Funder identification, reference center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Publications: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Dates, Updates &amp; Insights (DUI) email announcements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STAR Report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Web site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Training: at WPU and conferences; funder visits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Idea and project development, proposal preparation guidance/assistance, institutional review, submission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000" dirty="0" smtClean="0"/>
              <a:t>Support and encouragement: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Senate Research Council, University Research &amp; Scholarship Day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Conferences, meetings with funding agencies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Contact Information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143000"/>
            <a:ext cx="8178800" cy="54864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Staff</a:t>
            </a:r>
            <a:r>
              <a:rPr lang="en-US" sz="2800" dirty="0" smtClean="0"/>
              <a:t>:</a:t>
            </a:r>
            <a:endParaRPr lang="en-US" sz="2800" u="sng" dirty="0" smtClean="0"/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Martin Williams, Director		EXT 3263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Lourdes Bastas, Assistant Director,                  Pre-Award Services			EXT 3794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Maureen Peters, Program Assistant	                   						EXT 2852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Stephen Hahn, Associate Provost	EXT 2565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sz="2800" u="sng" dirty="0" smtClean="0"/>
              <a:t>Office</a:t>
            </a:r>
            <a:r>
              <a:rPr lang="en-US" sz="2800" dirty="0" smtClean="0"/>
              <a:t>: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800" dirty="0" smtClean="0"/>
              <a:t>Raubinger Hall 309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800" dirty="0" smtClean="0"/>
              <a:t>Fax: 973-720-3573</a:t>
            </a:r>
          </a:p>
          <a:p>
            <a:pPr marL="0" lvl="2" indent="0">
              <a:lnSpc>
                <a:spcPct val="80000"/>
              </a:lnSpc>
              <a:buNone/>
              <a:defRPr/>
            </a:pPr>
            <a:r>
              <a:rPr lang="en-US" sz="2800" u="sng" dirty="0" smtClean="0"/>
              <a:t>Webpage</a:t>
            </a:r>
            <a:r>
              <a:rPr lang="en-US" sz="2800" dirty="0" smtClean="0"/>
              <a:t>: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rgbClr val="002060"/>
                </a:solidFill>
                <a:hlinkClick r:id="rId3"/>
              </a:rPr>
              <a:t>www.wpunj.edu/osp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320040" indent="-32004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4017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Resource</a:t>
            </a:r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</a:rPr>
              <a:t> #2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Search Tools: Print Format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905000"/>
            <a:ext cx="8763000" cy="41719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Directories and Newsletters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Comprehensive or General Interest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Special Interest: Agency, association and third-party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dirty="0" smtClean="0"/>
              <a:t>Multiple indexes: subject, type, location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Featured Element in a general interest publication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Other publications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Professional journals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Newspapers</a:t>
            </a:r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Resource #3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 </a:t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</a:b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</a:rPr>
              <a:t>Search Tools: People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7" y="1600200"/>
            <a:ext cx="8226425" cy="4495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Office of Sponsored Programs Staff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Colleagues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In department, professional associations, peers</a:t>
            </a:r>
            <a:endParaRPr lang="en-US" sz="28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Conferences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Grants Major Element: 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u="sng" dirty="0" smtClean="0"/>
              <a:t>Grant Resource Center, Training Workshops</a:t>
            </a:r>
          </a:p>
          <a:p>
            <a:pPr lvl="3" eaLnBrk="1" hangingPunct="1">
              <a:buFont typeface="Wingdings" pitchFamily="2" charset="2"/>
              <a:buChar char="Ø"/>
            </a:pPr>
            <a:r>
              <a:rPr lang="en-US" sz="2400" u="sng" dirty="0" smtClean="0"/>
              <a:t>National Council of University Research</a:t>
            </a:r>
          </a:p>
          <a:p>
            <a:pPr lvl="3" eaLnBrk="1" hangingPunct="1">
              <a:buNone/>
            </a:pPr>
            <a:endParaRPr lang="en-US" sz="2400" u="sng" dirty="0" smtClean="0"/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Grants Minor Element: Session or exhibitor</a:t>
            </a:r>
            <a:endParaRPr lang="en-US" sz="2800" dirty="0" smtClean="0"/>
          </a:p>
          <a:p>
            <a:pPr eaLnBrk="1" hangingPunct="1">
              <a:buFont typeface="Monotype Sorts" pitchFamily="2" charset="2"/>
              <a:buNone/>
            </a:pPr>
            <a:endParaRPr lang="en-US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600200"/>
            <a:ext cx="8226425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Office of Sponsored Programs Staff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Colleagues</a:t>
            </a:r>
          </a:p>
          <a:p>
            <a:pPr marL="91440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department, professional associations, peers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Conferences</a:t>
            </a:r>
          </a:p>
          <a:p>
            <a:pPr marL="91440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Grants Major Element: </a:t>
            </a:r>
          </a:p>
          <a:p>
            <a:pPr marL="1188720" marR="0" lvl="3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 Resource Center, Training Workshops</a:t>
            </a:r>
          </a:p>
          <a:p>
            <a:pPr marL="1188720" marR="0" lvl="3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National Council of University Research</a:t>
            </a:r>
          </a:p>
          <a:p>
            <a:pPr marL="1188720" marR="0" lvl="3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tabLst/>
              <a:defRPr/>
            </a:pPr>
            <a:endParaRPr kumimoji="0" lang="en-US" sz="2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60000"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Grants Minor Element: Session or exhibitor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Monotype Sort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Resource #4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Search Tools: The Internet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52600"/>
            <a:ext cx="8178800" cy="4648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 smtClean="0"/>
              <a:t>Internet-based Databases Subscriptions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>
                <a:hlinkClick r:id="rId2"/>
              </a:rPr>
              <a:t>Grant Search</a:t>
            </a:r>
            <a:endParaRPr lang="en-US" sz="2400" dirty="0" smtClean="0"/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>
                <a:hlinkClick r:id="rId3"/>
              </a:rPr>
              <a:t>Pivot</a:t>
            </a:r>
            <a:endParaRPr lang="en-US" sz="2400" dirty="0" smtClean="0"/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hlinkClick r:id="rId4"/>
              </a:rPr>
              <a:t>Grants.Gov</a:t>
            </a:r>
            <a:endParaRPr lang="en-US" sz="24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dirty="0" smtClean="0"/>
              <a:t>Free Internet Search Tools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sz="2400" dirty="0" smtClean="0"/>
              <a:t>What’s your favorite search </a:t>
            </a:r>
            <a:r>
              <a:rPr lang="en-US" sz="2400" dirty="0" smtClean="0">
                <a:hlinkClick r:id="rId5"/>
              </a:rPr>
              <a:t>engine</a:t>
            </a:r>
            <a:r>
              <a:rPr lang="en-US" sz="2400" dirty="0" smtClean="0"/>
              <a:t>? </a:t>
            </a:r>
          </a:p>
          <a:p>
            <a:pPr lvl="2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Organizations: e.g. </a:t>
            </a:r>
            <a:r>
              <a:rPr lang="en-US" sz="2400" dirty="0" smtClean="0">
                <a:hlinkClick r:id="rId6"/>
              </a:rPr>
              <a:t>Foundation Center</a:t>
            </a:r>
            <a:endParaRPr lang="en-US" sz="24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800" i="1" dirty="0" smtClean="0"/>
              <a:t>Helpful Hints</a:t>
            </a:r>
            <a:r>
              <a:rPr lang="en-US" sz="2800" dirty="0" smtClean="0"/>
              <a:t>: Use “Keywords” or funder’s terms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800" dirty="0" smtClean="0"/>
              <a:t>Start narrow then broaden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 cstate="print"/>
          <a:srcRect b="32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3910</TotalTime>
  <Words>1157</Words>
  <Application>Microsoft Office PowerPoint</Application>
  <PresentationFormat>On-screen Show (4:3)</PresentationFormat>
  <Paragraphs>243</Paragraphs>
  <Slides>28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Oriel</vt:lpstr>
      <vt:lpstr>Clip</vt:lpstr>
      <vt:lpstr>Photo Editor Photo</vt:lpstr>
      <vt:lpstr>Grant Search Tools: How To Envision your Project and Find Funding Opportunities </vt:lpstr>
      <vt:lpstr>Agenda</vt:lpstr>
      <vt:lpstr>     Resource #1  The Office of Sponsored Programs</vt:lpstr>
      <vt:lpstr>Pre-award Services &amp; Resources</vt:lpstr>
      <vt:lpstr>Contact Information</vt:lpstr>
      <vt:lpstr>Resource #2  Search Tools: Print Format</vt:lpstr>
      <vt:lpstr>Resource #3  Search Tools: People</vt:lpstr>
      <vt:lpstr>Resource #4 Search Tools: The Internet</vt:lpstr>
      <vt:lpstr>PowerPoint Presentation</vt:lpstr>
      <vt:lpstr>PowerPoint Presentation</vt:lpstr>
      <vt:lpstr>PowerPoint Presentation</vt:lpstr>
      <vt:lpstr>Proposal Development Process</vt:lpstr>
      <vt:lpstr>Proposal Development Process</vt:lpstr>
      <vt:lpstr>How to Develop a Fundable Proposal</vt:lpstr>
      <vt:lpstr>Overview of a Complete Proposal</vt:lpstr>
      <vt:lpstr>Guidelines First!</vt:lpstr>
      <vt:lpstr>Review Criteria: Content</vt:lpstr>
      <vt:lpstr>Other Aspects of Intellectual Quality/Merit/Significance</vt:lpstr>
      <vt:lpstr>Review Criteria: Content</vt:lpstr>
      <vt:lpstr>Other Aspects of Potential Broader Impact</vt:lpstr>
      <vt:lpstr>Review Criteria: Technical</vt:lpstr>
      <vt:lpstr>Review Process</vt:lpstr>
      <vt:lpstr>Before the Proposal</vt:lpstr>
      <vt:lpstr>It’s All About the Program</vt:lpstr>
      <vt:lpstr>Helpful Hints: Content</vt:lpstr>
      <vt:lpstr>Helpful Hints: General Tips for Success</vt:lpstr>
      <vt:lpstr>The Ultimate Goal of a Proposal</vt:lpstr>
      <vt:lpstr>Contact Information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Writing                           November 2004</dc:title>
  <dc:creator>Martin Williams</dc:creator>
  <cp:lastModifiedBy>bastasl</cp:lastModifiedBy>
  <cp:revision>275</cp:revision>
  <cp:lastPrinted>2004-12-09T20:12:37Z</cp:lastPrinted>
  <dcterms:created xsi:type="dcterms:W3CDTF">2004-11-09T02:03:45Z</dcterms:created>
  <dcterms:modified xsi:type="dcterms:W3CDTF">2013-05-20T19:34:39Z</dcterms:modified>
</cp:coreProperties>
</file>