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65" r:id="rId1"/>
  </p:sldMasterIdLst>
  <p:notesMasterIdLst>
    <p:notesMasterId r:id="rId28"/>
  </p:notesMasterIdLst>
  <p:handoutMasterIdLst>
    <p:handoutMasterId r:id="rId29"/>
  </p:handoutMasterIdLst>
  <p:sldIdLst>
    <p:sldId id="369" r:id="rId2"/>
    <p:sldId id="299" r:id="rId3"/>
    <p:sldId id="387" r:id="rId4"/>
    <p:sldId id="376" r:id="rId5"/>
    <p:sldId id="377" r:id="rId6"/>
    <p:sldId id="379" r:id="rId7"/>
    <p:sldId id="388" r:id="rId8"/>
    <p:sldId id="384" r:id="rId9"/>
    <p:sldId id="380" r:id="rId10"/>
    <p:sldId id="393" r:id="rId11"/>
    <p:sldId id="314" r:id="rId12"/>
    <p:sldId id="317" r:id="rId13"/>
    <p:sldId id="398" r:id="rId14"/>
    <p:sldId id="348" r:id="rId15"/>
    <p:sldId id="305" r:id="rId16"/>
    <p:sldId id="320" r:id="rId17"/>
    <p:sldId id="351" r:id="rId18"/>
    <p:sldId id="323" r:id="rId19"/>
    <p:sldId id="336" r:id="rId20"/>
    <p:sldId id="337" r:id="rId21"/>
    <p:sldId id="356" r:id="rId22"/>
    <p:sldId id="364" r:id="rId23"/>
    <p:sldId id="363" r:id="rId24"/>
    <p:sldId id="366" r:id="rId25"/>
    <p:sldId id="385" r:id="rId26"/>
    <p:sldId id="394" r:id="rId27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24" autoAdjust="0"/>
  </p:normalViewPr>
  <p:slideViewPr>
    <p:cSldViewPr>
      <p:cViewPr>
        <p:scale>
          <a:sx n="100" d="100"/>
          <a:sy n="100" d="100"/>
        </p:scale>
        <p:origin x="-1872" y="-306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26" y="-8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872C65F-5C5F-4D76-A532-9EB76E16160E}" type="datetime1">
              <a:rPr lang="en-US" smtClean="0"/>
              <a:pPr>
                <a:defRPr/>
              </a:pPr>
              <a:t>5/20/2013</a:t>
            </a:fld>
            <a:endParaRPr lang="en-US" dirty="0"/>
          </a:p>
        </p:txBody>
      </p:sp>
      <p:sp>
        <p:nvSpPr>
          <p:cNvPr id="253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Office of Sponsored Programs, WPUNJ</a:t>
            </a:r>
          </a:p>
        </p:txBody>
      </p:sp>
      <p:sp>
        <p:nvSpPr>
          <p:cNvPr id="253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405B31-86B8-4AA2-B4B9-E1F1D14C11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220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A9C43F5-6362-4931-B520-2255232DD1A8}" type="datetime1">
              <a:rPr lang="en-US" smtClean="0"/>
              <a:pPr>
                <a:defRPr/>
              </a:pPr>
              <a:t>5/20/2013</a:t>
            </a:fld>
            <a:endParaRPr lang="en-US" dirty="0"/>
          </a:p>
        </p:txBody>
      </p:sp>
      <p:sp>
        <p:nvSpPr>
          <p:cNvPr id="6042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38100" y="542925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5790"/>
            <a:ext cx="50292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2765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Office of Sponsored Programs, WPUNJ</a:t>
            </a:r>
          </a:p>
        </p:txBody>
      </p:sp>
      <p:sp>
        <p:nvSpPr>
          <p:cNvPr id="2765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AADB8C-E894-4B97-9B32-4001EA4E3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20029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FECA921-DFAF-4B49-BFFD-5E369D7263EE}" type="datetime1">
              <a:rPr lang="en-US" smtClean="0"/>
              <a:pPr>
                <a:defRPr/>
              </a:pPr>
              <a:t>5/20/2013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ADB8C-E894-4B97-9B32-4001EA4E31D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13C3FA-3B12-4CE7-BEF1-F174B5B54ADD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1685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CD6B49D-6A69-485D-83AB-7D75F262B6B6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71686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388799-5A44-402A-8A7E-E2E15A511DFD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270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065F690-AAFA-49B8-B10F-621ED7E83EF6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7271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E4ABE2-5C0E-45B9-8F3B-F91BDF0901D4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3733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644B6CB-0456-4C8B-969C-45242F324BE3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73734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96182F-B176-446F-8E1A-216EC5BF553A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4757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A258B76-D6EB-4D6D-8B21-0CD7853F8131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74758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9CC110-74CC-4708-B116-9079652D3968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578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F064CCC-F4B9-4A83-BE39-2DCDCABE6321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75782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0C195E-E13F-4217-B0A4-A6009D6598A9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1445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9D9A5AC-CEC4-4FF6-8CC5-D55D5A7B9B26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61446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0BBCF7-06ED-47FF-B967-E88D641088FA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624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09BF9F3-70FC-4DF8-BAAF-6A9C99366D0A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624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9DB32A-7273-4EA5-8D3D-65A1D2AD9134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554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D190DD3-A6DB-4987-8BA3-7AC39B3D9B52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65542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B500B2-51D9-46C9-95FF-CF25CCE39597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6565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E39C0EB-3571-4FA0-89BA-DA49DC2812E0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66566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D7DBC4-F2AE-4B7C-A46E-B853C6875DCE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758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3F7AF5D-7227-4652-94F6-A24995A3BEB9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6759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DA849C-B7AD-4557-8F2B-A49B724A0E63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8613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154DC53-A07F-42EF-8699-4D263263A2AC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68614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43D0C4-CE0E-41AA-AFFE-B59291ED91C2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9637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BDEC4A1-2D30-49CD-BA96-FE1AEFD268E2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69638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424A89-8AF1-4936-8205-97BB631F9879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066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FE9676B-4923-4A42-983B-7CB4F0FF69F6}" type="datetime1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70662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D714BA13-053B-4BD1-BD61-CFD56DDA493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529DD1-FE61-4D56-AA78-AD1995743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20C1B-3A8A-40DA-8407-10A97739BE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A09B8E08-8C2B-4B59-803D-9A02480E98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8BA3FD49-A758-48B8-905E-A4D3B0D6B6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B3E527-5AA1-4E99-9ABB-2991D85CA75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0637E-8B46-445C-9467-06F3AF737B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1B2F5F26-9A38-4C9A-9530-DD6CAFB7B1F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94BA-4501-40BD-A284-76FE252E6B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61CA503-1A99-491C-AFC6-F657FE72EE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136F20-7F6C-4719-A10C-1E1951FB5B3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D23AE64-EF4F-4A60-B284-A8DCE428A5D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97-2003_Worksheet2.xls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punj.edu/os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752600"/>
          </a:xfrm>
          <a:gradFill>
            <a:gsLst>
              <a:gs pos="0">
                <a:schemeClr val="accent1">
                  <a:tint val="35000"/>
                  <a:satMod val="260000"/>
                </a:schemeClr>
              </a:gs>
              <a:gs pos="30000">
                <a:schemeClr val="accent1">
                  <a:tint val="38000"/>
                  <a:satMod val="260000"/>
                </a:schemeClr>
              </a:gs>
              <a:gs pos="75000">
                <a:schemeClr val="accent1">
                  <a:tint val="55000"/>
                  <a:satMod val="255000"/>
                </a:schemeClr>
              </a:gs>
              <a:gs pos="100000">
                <a:schemeClr val="accent1">
                  <a:tint val="70000"/>
                  <a:satMod val="255000"/>
                </a:schemeClr>
              </a:gs>
            </a:gsLst>
            <a:path path="circle">
              <a:fillToRect l="5000" t="100000" r="120000" b="10000"/>
            </a:path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Applying for Grants:</a:t>
            </a:r>
            <a:b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</a:b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It’s All About the Program </a:t>
            </a:r>
            <a:r>
              <a:rPr lang="en-US" b="1" i="1" dirty="0" smtClean="0">
                <a:latin typeface="Tahoma" pitchFamily="34" charset="0"/>
              </a:rPr>
              <a:t/>
            </a:r>
            <a:br>
              <a:rPr lang="en-US" b="1" i="1" dirty="0" smtClean="0">
                <a:latin typeface="Tahoma" pitchFamily="34" charset="0"/>
              </a:rPr>
            </a:br>
            <a:endParaRPr lang="en-US" dirty="0" smtClean="0">
              <a:latin typeface="Tahoma" pitchFamily="34" charset="0"/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381000" y="4038600"/>
            <a:ext cx="8153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1" lang="en-US" sz="2800" dirty="0">
                <a:latin typeface="Tahoma" pitchFamily="34" charset="0"/>
              </a:rPr>
              <a:t>Office of Sponsored Programs</a:t>
            </a:r>
          </a:p>
          <a:p>
            <a:r>
              <a:rPr kumimoji="1" lang="en-US" sz="2800" dirty="0">
                <a:latin typeface="Tahoma" pitchFamily="34" charset="0"/>
              </a:rPr>
              <a:t>Raubinger Hall, Room </a:t>
            </a:r>
            <a:r>
              <a:rPr kumimoji="1" lang="en-US" sz="2800" dirty="0" smtClean="0">
                <a:latin typeface="Tahoma" pitchFamily="34" charset="0"/>
              </a:rPr>
              <a:t>309</a:t>
            </a:r>
            <a:endParaRPr kumimoji="1" lang="en-US" sz="2800" dirty="0">
              <a:latin typeface="Tahoma" pitchFamily="34" charset="0"/>
            </a:endParaRPr>
          </a:p>
          <a:p>
            <a:r>
              <a:rPr kumimoji="1" lang="en-US" sz="2800" dirty="0">
                <a:latin typeface="Tahoma" pitchFamily="34" charset="0"/>
              </a:rPr>
              <a:t>William Paterson University</a:t>
            </a:r>
          </a:p>
          <a:p>
            <a:r>
              <a:rPr kumimoji="1" lang="en-US" sz="2800" dirty="0" smtClean="0">
                <a:latin typeface="Tahoma" pitchFamily="34" charset="0"/>
              </a:rPr>
              <a:t>973-720-2852</a:t>
            </a:r>
            <a:r>
              <a:rPr kumimoji="1" lang="en-US" sz="2800" dirty="0">
                <a:latin typeface="Tahoma" pitchFamily="34" charset="0"/>
              </a:rPr>
              <a:t>	</a:t>
            </a:r>
            <a:r>
              <a:rPr kumimoji="1" lang="en-US" sz="2800" dirty="0" smtClean="0">
                <a:latin typeface="Tahoma" pitchFamily="34" charset="0"/>
              </a:rPr>
              <a:t>               </a:t>
            </a:r>
            <a:r>
              <a:rPr kumimoji="1" lang="en-US" sz="2800" dirty="0" smtClean="0">
                <a:latin typeface="Tahoma" pitchFamily="34" charset="0"/>
              </a:rPr>
              <a:t>May 21, </a:t>
            </a:r>
            <a:r>
              <a:rPr kumimoji="1" lang="en-US" sz="2800" dirty="0" smtClean="0">
                <a:latin typeface="Tahoma" pitchFamily="34" charset="0"/>
              </a:rPr>
              <a:t>2013</a:t>
            </a:r>
            <a:r>
              <a:rPr kumimoji="1" lang="en-US" sz="2800" dirty="0">
                <a:latin typeface="Tahoma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533400" y="-762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Before the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8153400" cy="4953000"/>
          </a:xfrm>
        </p:spPr>
        <p:txBody>
          <a:bodyPr>
            <a:normAutofit fontScale="925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u="sng" dirty="0" smtClean="0"/>
              <a:t>Research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Similar programs, core issue, related issues</a:t>
            </a:r>
          </a:p>
          <a:p>
            <a:pPr marL="640080" lvl="1" indent="-274320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Gather data supporting your idea and proposed of activities (census, research findings)</a:t>
            </a:r>
            <a:endParaRPr lang="en-US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u="sng" dirty="0" smtClean="0"/>
              <a:t>Undertake preliminary activity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Test proposed activities and/or collect preliminary data</a:t>
            </a:r>
          </a:p>
          <a:p>
            <a:pPr marL="640080" lvl="1" indent="-274320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Determine outcome estimates</a:t>
            </a:r>
            <a:endParaRPr lang="en-US" sz="2000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u="sng" dirty="0" smtClean="0"/>
              <a:t>DEVELOP THE PROJECT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Don’t wait until you start writing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Will identify issues that need resolution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Provides time to think about what you are going to do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467600" cy="990600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1. </a:t>
            </a: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Activity Plan or Methodology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143000"/>
            <a:ext cx="7467600" cy="4873752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Rationale: Why are you doing project this way?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Literature review, programs at other institutions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Preliminary activities, outcomes and data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Activities Plan and Accomplishments: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Tasks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Timeline</a:t>
            </a:r>
            <a:endParaRPr lang="en-US" sz="1600" i="1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Personnel: Who will perform each task?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Resources: Facilities, Equipment, Supplies, Money?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752600" y="5943600"/>
            <a:ext cx="5410200" cy="646331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DETAILS! DETAILS!</a:t>
            </a:r>
            <a:endParaRPr 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7467600" cy="1219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2.  Budget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219200"/>
            <a:ext cx="8229600" cy="48768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Budget Summary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Total expenses by category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Budget Detail or Narrative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Present as narrative or spreadsheet (or both) 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Provides details on expenses by category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Provides fiscal perspective on the project and narrative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No expenses included in the budget that are not identified in the narrative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No expenses in narrative that are not in the budget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Sample Budget</a:t>
            </a:r>
          </a:p>
        </p:txBody>
      </p:sp>
      <p:graphicFrame>
        <p:nvGraphicFramePr>
          <p:cNvPr id="4098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0" y="2005013"/>
          <a:ext cx="9144000" cy="289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Worksheet" r:id="rId4" imgW="5229320" imgH="1657207" progId="Excel.Sheet.8">
                  <p:embed/>
                </p:oleObj>
              </mc:Choice>
              <mc:Fallback>
                <p:oleObj name="Worksheet" r:id="rId4" imgW="5229320" imgH="1657207" progId="Excel.Sheet.8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005013"/>
                        <a:ext cx="9144000" cy="289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467600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u="sng" dirty="0" smtClean="0">
                <a:latin typeface="Tahoma" pitchFamily="34" charset="0"/>
              </a:rPr>
              <a:t/>
            </a:r>
            <a:br>
              <a:rPr lang="en-US" sz="3600" u="sng" dirty="0" smtClean="0">
                <a:latin typeface="Tahoma" pitchFamily="34" charset="0"/>
              </a:rPr>
            </a:b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Typical Budget Categories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178800" cy="5029200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Salaries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Fringe Benefits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Supplies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Consultants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Travel &amp; Conferences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Equipment (agency defined)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Participant Costs (tuition/stipends, other)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Indirect/Overhead Costs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4800600" y="1371600"/>
            <a:ext cx="3810000" cy="2354491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ahoma" pitchFamily="34" charset="0"/>
              </a:rPr>
              <a:t>Multiple Year Budget?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ahoma" pitchFamily="34" charset="0"/>
              </a:rPr>
              <a:t>Adjust for 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Tahoma" pitchFamily="34" charset="0"/>
              </a:rPr>
              <a:t>  salary increments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Tahoma" pitchFamily="34" charset="0"/>
              </a:rPr>
              <a:t>  variable expenses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Tahoma" pitchFamily="34" charset="0"/>
              </a:rPr>
              <a:t>  non-repeating expenses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3.  </a:t>
            </a: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Goals, Objectives, Outcomes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 fontScale="92500" lnSpcReduction="10000"/>
          </a:bodyPr>
          <a:lstStyle/>
          <a:p>
            <a:pPr marL="320040" indent="-320040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u="sng" dirty="0" smtClean="0"/>
              <a:t>Goal</a:t>
            </a:r>
            <a:r>
              <a:rPr lang="en-US" sz="2800" dirty="0" smtClean="0"/>
              <a:t>: A broad statement of the ultimate result of the research or change being pursued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u="sng" dirty="0" smtClean="0"/>
              <a:t>Objective</a:t>
            </a:r>
            <a:r>
              <a:rPr lang="en-US" sz="2800" dirty="0" smtClean="0"/>
              <a:t>: The narrowly defined, measurable and time-specific result you expect to accomplish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en-US" sz="2400" dirty="0" smtClean="0"/>
              <a:t>Process vs. outcome objectives; Action verbs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en-US" sz="2400" dirty="0" smtClean="0"/>
              <a:t>Interventions: To [direction of change] + [area of change] + [target population] + [degree of change] + [timeframe]</a:t>
            </a:r>
          </a:p>
          <a:p>
            <a:pPr lvl="2" eaLnBrk="1" fontAlgn="auto" hangingPunct="1">
              <a:spcAft>
                <a:spcPts val="60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en-US" sz="2400" dirty="0" smtClean="0"/>
              <a:t>Research: To [specific research activity] then [impact of research] on [status of problem/need] + [timeframe].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u="sng" dirty="0" smtClean="0"/>
              <a:t>Outcomes</a:t>
            </a:r>
            <a:r>
              <a:rPr lang="en-US" sz="2800" dirty="0" smtClean="0"/>
              <a:t>: Short term accomplishments and long term impacts, direct and possibly indirect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382000" cy="1066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4.  </a:t>
            </a: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Problem and Need Statement</a:t>
            </a:r>
            <a:endParaRPr lang="en-US" sz="36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371600"/>
            <a:ext cx="7467600" cy="487375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Defines what the project will address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Who, what, where, when, why?</a:t>
            </a:r>
            <a:endParaRPr lang="en-US" sz="28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Hard evidence and documentation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Statistics, data, evidence</a:t>
            </a: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dirty="0" smtClean="0"/>
              <a:t>From your literature search &amp; preliminary activities</a:t>
            </a: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dirty="0" smtClean="0"/>
              <a:t>Authoritative: Census data, government reports, credible experts and publications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Anecdotal evidence gives life to statistics</a:t>
            </a:r>
            <a:endParaRPr lang="en-US" sz="2800" dirty="0" smtClean="0"/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Impact/outcome if problem is addressed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Link outcome to missions (You &amp; funder)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5. </a:t>
            </a: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Introduction: Credibility</a:t>
            </a:r>
          </a:p>
        </p:txBody>
      </p:sp>
      <p:sp>
        <p:nvSpPr>
          <p:cNvPr id="51203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685800" y="1295400"/>
            <a:ext cx="7467600" cy="5257800"/>
          </a:xfrm>
        </p:spPr>
        <p:txBody>
          <a:bodyPr>
            <a:normAutofit lnSpcReduction="10000"/>
          </a:bodyPr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Concise statement of project goal, including problem/need addressed and objectives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Crucial information reader needs to know</a:t>
            </a:r>
          </a:p>
          <a:p>
            <a:pPr lvl="3" eaLnBrk="1" hangingPunct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Discuss importance, innovation, creativity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Concise statement describing project activities and key outcomes expected  </a:t>
            </a:r>
          </a:p>
          <a:p>
            <a:pPr lvl="3" eaLnBrk="1" hangingPunct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Crucial information reader needs to know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How project addresses the </a:t>
            </a:r>
            <a:r>
              <a:rPr lang="en-US" sz="2800" i="1" dirty="0" smtClean="0"/>
              <a:t>funder’s</a:t>
            </a:r>
            <a:r>
              <a:rPr lang="en-US" sz="2800" dirty="0" smtClean="0"/>
              <a:t> priorities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Related organizational and staff experience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Previous successful related experience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Discipline, Project &amp; Grant Program-Specific Activity Plan Components</a:t>
            </a:r>
            <a:endParaRPr lang="en-US" sz="36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en-US" sz="2800" dirty="0" smtClean="0"/>
              <a:t>These vary significantly based on the nature of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en-US" sz="2800" dirty="0" smtClean="0"/>
              <a:t>the project, your discipline, and the specifics of 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en-US" sz="2800" dirty="0" smtClean="0"/>
              <a:t>grant program: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2800" dirty="0" smtClean="0"/>
              <a:t>6. </a:t>
            </a:r>
            <a:r>
              <a:rPr lang="en-US" sz="2800" u="sng" dirty="0" smtClean="0"/>
              <a:t>Evaluation/Assessment</a:t>
            </a:r>
            <a:r>
              <a:rPr lang="en-US" sz="2800" dirty="0" smtClean="0"/>
              <a:t>: </a:t>
            </a: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en-US" sz="2100" dirty="0" smtClean="0"/>
              <a:t>What will success look like?  </a:t>
            </a: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en-US" sz="2100" dirty="0" smtClean="0"/>
              <a:t>How will it be documented? External Consultant(s)?</a:t>
            </a:r>
            <a:r>
              <a:rPr lang="en-US" sz="2200" dirty="0" smtClean="0"/>
              <a:t> </a:t>
            </a:r>
          </a:p>
          <a:p>
            <a:pPr marL="514350" indent="-514350"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7. </a:t>
            </a:r>
            <a:r>
              <a:rPr lang="en-US" sz="2800" u="sng" dirty="0" smtClean="0"/>
              <a:t>Dissemination of Results</a:t>
            </a:r>
            <a:r>
              <a:rPr lang="en-US" sz="2800" dirty="0" smtClean="0"/>
              <a:t>: </a:t>
            </a:r>
          </a:p>
          <a:p>
            <a:pPr marL="1109662" lvl="2" indent="-514350" eaLnBrk="1" hangingPunct="1">
              <a:buFont typeface="Wingdings" pitchFamily="2" charset="2"/>
              <a:buChar char="Ø"/>
              <a:defRPr/>
            </a:pPr>
            <a:r>
              <a:rPr lang="en-US" sz="2100" dirty="0" smtClean="0"/>
              <a:t>Think realistic and attainable! Publications &amp; Conference Presentations; Webpage?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8. </a:t>
            </a:r>
            <a:r>
              <a:rPr lang="en-US" sz="2800" u="sng" dirty="0" smtClean="0"/>
              <a:t>Future Activities and Impact</a:t>
            </a:r>
            <a:r>
              <a:rPr lang="en-US" sz="2800" dirty="0" smtClean="0"/>
              <a:t>:</a:t>
            </a:r>
            <a:endParaRPr lang="en-US" sz="2800" u="sng" dirty="0" smtClean="0"/>
          </a:p>
          <a:p>
            <a:pPr marL="1098550" lvl="2" indent="-457200" eaLnBrk="1" hangingPunct="1">
              <a:buFont typeface="Wingdings" pitchFamily="2" charset="2"/>
              <a:buChar char="Ø"/>
              <a:defRPr/>
            </a:pPr>
            <a:r>
              <a:rPr lang="en-US" sz="2100" dirty="0" smtClean="0"/>
              <a:t>Sustainability: $$$/infrastructure; You &amp; your field</a:t>
            </a:r>
          </a:p>
          <a:p>
            <a:pPr marL="1098550" lvl="2" indent="-457200" eaLnBrk="1" hangingPunct="1">
              <a:buFont typeface="Wingdings" pitchFamily="2" charset="2"/>
              <a:buChar char="Ø"/>
              <a:defRPr/>
            </a:pPr>
            <a:r>
              <a:rPr lang="en-US" sz="2100" dirty="0" smtClean="0"/>
              <a:t>If seed or start-up, this is very important</a:t>
            </a:r>
          </a:p>
          <a:p>
            <a:pPr eaLnBrk="1" hangingPunct="1">
              <a:buFont typeface="Monotype Sort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9. </a:t>
            </a: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Proposal Summary or Abstract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7467600" cy="5181600"/>
          </a:xfrm>
        </p:spPr>
        <p:txBody>
          <a:bodyPr>
            <a:normAutofit fontScale="925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Stands alone at beginning</a:t>
            </a:r>
          </a:p>
          <a:p>
            <a:pPr lvl="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First for agency staff and reviewers</a:t>
            </a:r>
          </a:p>
          <a:p>
            <a:pPr lvl="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Important as public summary of project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en-US" sz="2400" dirty="0" smtClean="0"/>
              <a:t>“Professional  English” as well as “Plain English”</a:t>
            </a:r>
          </a:p>
          <a:p>
            <a:pPr lvl="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May have special content requirements</a:t>
            </a:r>
          </a:p>
          <a:p>
            <a:pPr lvl="2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Limited length – usually one page </a:t>
            </a:r>
            <a:r>
              <a:rPr lang="en-US" sz="2400" i="1" dirty="0" smtClean="0"/>
              <a:t>or less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Touches on all key details of project</a:t>
            </a:r>
          </a:p>
          <a:p>
            <a:pPr lvl="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Ones that define the importance, impact and scope of the project: Goal, objectives &amp; outcome </a:t>
            </a:r>
          </a:p>
          <a:p>
            <a:pPr lvl="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Ones that are most important to the funder</a:t>
            </a:r>
          </a:p>
          <a:p>
            <a:pPr lvl="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Ones that distinguish your project from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Agenda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8178800" cy="4171950"/>
          </a:xfrm>
        </p:spPr>
        <p:txBody>
          <a:bodyPr/>
          <a:lstStyle/>
          <a:p>
            <a:pPr marL="514350" indent="-514350" eaLnBrk="1" hangingPunct="1">
              <a:buFont typeface="Tw Cen MT" pitchFamily="34" charset="0"/>
              <a:buAutoNum type="arabicPeriod"/>
            </a:pPr>
            <a:endParaRPr lang="en-US" sz="2800" dirty="0" smtClean="0"/>
          </a:p>
          <a:p>
            <a:pPr marL="514350" indent="-514350">
              <a:buFont typeface="Tw Cen MT" pitchFamily="34" charset="0"/>
              <a:buAutoNum type="arabicPeriod"/>
            </a:pPr>
            <a:r>
              <a:rPr lang="en-US" sz="2800" dirty="0" smtClean="0"/>
              <a:t>WPUNJ </a:t>
            </a:r>
            <a:r>
              <a:rPr lang="en-US" sz="2800" u="sng" dirty="0" smtClean="0"/>
              <a:t>Process, Policies and Procedures</a:t>
            </a:r>
            <a:r>
              <a:rPr lang="en-US" sz="2800" dirty="0" smtClean="0"/>
              <a:t> regarding grants</a:t>
            </a:r>
          </a:p>
          <a:p>
            <a:pPr marL="514350" indent="-514350">
              <a:buFont typeface="Tw Cen MT" pitchFamily="34" charset="0"/>
              <a:buAutoNum type="arabicPeriod"/>
            </a:pPr>
            <a:endParaRPr lang="en-US" sz="2800" dirty="0" smtClean="0"/>
          </a:p>
          <a:p>
            <a:pPr marL="514350" indent="-514350">
              <a:buFont typeface="Tw Cen MT" pitchFamily="34" charset="0"/>
              <a:buAutoNum type="arabicPeriod"/>
            </a:pPr>
            <a:r>
              <a:rPr lang="en-US" sz="2800" u="sng" dirty="0" smtClean="0"/>
              <a:t>How to</a:t>
            </a:r>
            <a:r>
              <a:rPr lang="en-US" sz="2800" dirty="0" smtClean="0"/>
              <a:t> develop a fundable grant proposal, the nuts and bolts</a:t>
            </a:r>
          </a:p>
          <a:p>
            <a:pPr marL="514350" indent="-514350">
              <a:buFont typeface="Tw Cen MT" pitchFamily="34" charset="0"/>
              <a:buAutoNum type="arabicPeriod"/>
            </a:pPr>
            <a:endParaRPr lang="en-US" sz="2800" dirty="0" smtClean="0"/>
          </a:p>
          <a:p>
            <a:pPr marL="514350" indent="-514350">
              <a:buFont typeface="Tw Cen MT" pitchFamily="34" charset="0"/>
              <a:buAutoNum type="arabicPeriod"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467600" cy="884238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Appendices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143000"/>
            <a:ext cx="7848600" cy="52578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Summary Vita/Resume or Biographical Sketch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Education and work history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Related programmatic, research, publication or professional activities and experiences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Leadership and peer-acknowledgement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Letters of support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Work or publicity samples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Agency history, background and plans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Agency tax status and financial statements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It’s All About the Program</a:t>
            </a:r>
            <a:endParaRPr lang="en-US" dirty="0" smtClean="0"/>
          </a:p>
        </p:txBody>
      </p:sp>
      <p:sp>
        <p:nvSpPr>
          <p:cNvPr id="5124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457200" y="1828800"/>
            <a:ext cx="5511800" cy="4171950"/>
          </a:xfrm>
        </p:spPr>
        <p:txBody>
          <a:bodyPr>
            <a:normAutofit fontScale="92500"/>
          </a:bodyPr>
          <a:lstStyle/>
          <a:p>
            <a:pPr eaLnBrk="1" hangingPunct="1">
              <a:buFont typeface="Monotype Sorts" pitchFamily="2" charset="2"/>
              <a:buNone/>
            </a:pPr>
            <a:r>
              <a:rPr lang="en-US" sz="6000" dirty="0" smtClean="0"/>
              <a:t>	</a:t>
            </a:r>
            <a:r>
              <a:rPr lang="en-US" sz="4800" i="1" dirty="0" smtClean="0"/>
              <a:t>How you probably feel right now !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4400" dirty="0" smtClean="0"/>
              <a:t>  Grant proposals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4400" dirty="0" smtClean="0"/>
              <a:t>  are hard – but very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4400" dirty="0" smtClean="0"/>
              <a:t>  “do-able.”</a:t>
            </a:r>
          </a:p>
        </p:txBody>
      </p:sp>
      <p:graphicFrame>
        <p:nvGraphicFramePr>
          <p:cNvPr id="5122" name="Object 1028"/>
          <p:cNvGraphicFramePr>
            <a:graphicFrameLocks noChangeAspect="1"/>
          </p:cNvGraphicFramePr>
          <p:nvPr/>
        </p:nvGraphicFramePr>
        <p:xfrm>
          <a:off x="5945190" y="1600200"/>
          <a:ext cx="2187575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Clip" r:id="rId4" imgW="1084263" imgH="2300288" progId="">
                  <p:embed/>
                </p:oleObj>
              </mc:Choice>
              <mc:Fallback>
                <p:oleObj name="Clip" r:id="rId4" imgW="1084263" imgH="2300288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190" y="1600200"/>
                        <a:ext cx="2187575" cy="464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524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Helpful Hints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: Content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7467600" cy="52578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Be innovative wherever possible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Based on what others are doing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Focus on key questions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Be convincing and thorough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Demonstrate knowledge of subject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State the expected contributions (outcomes) to your field of work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u="sng" dirty="0" smtClean="0"/>
              <a:t>Convey excitement and commitment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Clearly link to the funder’s priorities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467600" cy="808038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Helpful Hints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: Structure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00200"/>
            <a:ext cx="7467600" cy="52578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Clear, concise sentences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Use section- and sub-headings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Use page headings and number pages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Avoid or define jargon or technical terms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Be specific – Do not make readers assume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Objective: “To increase rate by 25% in 2 years.”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Activity: “The PI and a student will travel to North Park to collect samples on ten consecutive Saturdays.  A sample will consist of . . 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76200"/>
            <a:ext cx="7467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Helpful Hints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: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General Tips for Success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219200"/>
            <a:ext cx="7772400" cy="5257800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Follow the directions/answer their questions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Talk to the Program Officer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Fulfill their review criteria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Ask for what you need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Be thorough in describing the project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Do not do the project or writing alone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Schedule time to write 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i="1" u="sng" dirty="0" smtClean="0"/>
              <a:t>Start early to insure there is enough time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Everything must “fit together”: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524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The Ultimate Goal of a Proposal</a:t>
            </a: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524000" y="1295400"/>
          <a:ext cx="568869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Photo Editor Photo" r:id="rId3" imgW="16952381" imgH="14761905" progId="">
                  <p:embed/>
                </p:oleObj>
              </mc:Choice>
              <mc:Fallback>
                <p:oleObj name="Photo Editor Photo" r:id="rId3" imgW="16952381" imgH="14761905" progId="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5400"/>
                        <a:ext cx="5688690" cy="495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3810000" y="3276600"/>
            <a:ext cx="1066800" cy="33855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/>
              <a:t>Abstract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467600" cy="884238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Contact Information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066800"/>
            <a:ext cx="8382000" cy="5486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sz="2800" u="sng" dirty="0" smtClean="0"/>
              <a:t>Staff</a:t>
            </a:r>
            <a:r>
              <a:rPr lang="en-US" sz="2800" dirty="0" smtClean="0"/>
              <a:t>:</a:t>
            </a:r>
            <a:endParaRPr lang="en-US" sz="2800" u="sng" dirty="0" smtClean="0"/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Martin Williams, Director		EXT 3263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Lourdes Bastas, Assistant Director,                  Pre-Award Services			EXT 3794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Maureen Peters, Program Assistant	                   						EXT 2852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800" dirty="0" smtClean="0"/>
              <a:t>Stephen Hahn, Associate Provost	EXT 2565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2800" u="sng" dirty="0" smtClean="0"/>
              <a:t>Office</a:t>
            </a:r>
            <a:r>
              <a:rPr lang="en-US" sz="2800" dirty="0" smtClean="0"/>
              <a:t>: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800" dirty="0" smtClean="0"/>
              <a:t>Raubinger Hall 309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Fax: 973-720-3573</a:t>
            </a:r>
          </a:p>
          <a:p>
            <a:pPr marL="0" lvl="2" indent="0">
              <a:lnSpc>
                <a:spcPct val="80000"/>
              </a:lnSpc>
              <a:buNone/>
              <a:defRPr/>
            </a:pPr>
            <a:r>
              <a:rPr lang="en-US" sz="2800" u="sng" dirty="0" smtClean="0"/>
              <a:t>Webpage</a:t>
            </a:r>
            <a:r>
              <a:rPr lang="en-US" sz="2800" dirty="0" smtClean="0"/>
              <a:t>: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rgbClr val="002060"/>
                </a:solidFill>
                <a:hlinkClick r:id="rId2"/>
              </a:rPr>
              <a:t>www.wpunj.edu/osp</a:t>
            </a:r>
            <a:endParaRPr lang="en-US" sz="32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990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Grant Development Process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178800" cy="4743450"/>
          </a:xfrm>
        </p:spPr>
        <p:txBody>
          <a:bodyPr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Book Antiqua" pitchFamily="18" charset="0"/>
              <a:buAutoNum type="arabicPeriod"/>
              <a:defRPr/>
            </a:pPr>
            <a:r>
              <a:rPr lang="en-US" sz="2800" dirty="0" smtClean="0"/>
              <a:t>Initiate Idea</a:t>
            </a:r>
          </a:p>
          <a:p>
            <a:pPr marL="514350" indent="-514350" eaLnBrk="1" fontAlgn="auto" hangingPunct="1">
              <a:spcAft>
                <a:spcPts val="0"/>
              </a:spcAft>
              <a:buFont typeface="Book Antiqua" pitchFamily="18" charset="0"/>
              <a:buAutoNum type="arabicPeriod"/>
              <a:defRPr/>
            </a:pPr>
            <a:r>
              <a:rPr lang="en-US" sz="2800" dirty="0" smtClean="0"/>
              <a:t>Find appropriate funders</a:t>
            </a:r>
          </a:p>
          <a:p>
            <a:pPr marL="514350" indent="-514350" eaLnBrk="1" fontAlgn="auto" hangingPunct="1">
              <a:spcAft>
                <a:spcPts val="0"/>
              </a:spcAft>
              <a:buFont typeface="Book Antiqua" pitchFamily="18" charset="0"/>
              <a:buAutoNum type="arabicPeriod"/>
              <a:defRPr/>
            </a:pPr>
            <a:r>
              <a:rPr lang="en-US" sz="2800" dirty="0" smtClean="0"/>
              <a:t>Refine idea, develop project, outline proposal</a:t>
            </a:r>
          </a:p>
          <a:p>
            <a:pPr marL="514350" indent="-514350" eaLnBrk="1" fontAlgn="auto" hangingPunct="1">
              <a:spcAft>
                <a:spcPts val="0"/>
              </a:spcAft>
              <a:buFont typeface="Book Antiqua" pitchFamily="18" charset="0"/>
              <a:buAutoNum type="arabicPeriod"/>
              <a:defRPr/>
            </a:pPr>
            <a:r>
              <a:rPr lang="en-US" sz="2800" dirty="0" smtClean="0"/>
              <a:t>Meet with OSP; contact funder</a:t>
            </a:r>
          </a:p>
          <a:p>
            <a:pPr marL="514350" indent="-514350" eaLnBrk="1" fontAlgn="auto" hangingPunct="1">
              <a:spcAft>
                <a:spcPts val="0"/>
              </a:spcAft>
              <a:buFont typeface="Book Antiqua" pitchFamily="18" charset="0"/>
              <a:buAutoNum type="arabicPeriod"/>
              <a:defRPr/>
            </a:pPr>
            <a:r>
              <a:rPr lang="en-US" sz="2800" dirty="0" smtClean="0"/>
              <a:t>Draft proposal; contact consultants and partners, begin collecting support materials</a:t>
            </a:r>
          </a:p>
          <a:p>
            <a:pPr marL="514350" indent="-514350" eaLnBrk="1" fontAlgn="auto" hangingPunct="1">
              <a:spcAft>
                <a:spcPts val="0"/>
              </a:spcAft>
              <a:buFont typeface="Book Antiqua" pitchFamily="18" charset="0"/>
              <a:buAutoNum type="arabicPeriod"/>
              <a:defRPr/>
            </a:pPr>
            <a:r>
              <a:rPr lang="en-US" sz="2800" dirty="0" smtClean="0"/>
              <a:t>Meet with OSP to review draft, develop budget, schedule submission</a:t>
            </a:r>
          </a:p>
          <a:p>
            <a:pPr marL="514350" indent="-514350" eaLnBrk="1" fontAlgn="auto" hangingPunct="1">
              <a:spcAft>
                <a:spcPts val="0"/>
              </a:spcAft>
              <a:buFont typeface="Book Antiqua" pitchFamily="18" charset="0"/>
              <a:buAutoNum type="arabicPeriod"/>
              <a:defRPr/>
            </a:pPr>
            <a:r>
              <a:rPr lang="en-US" sz="2800" dirty="0" smtClean="0"/>
              <a:t>Submit nearly finished narrative and budget for review and signature, about 10 days to deadline</a:t>
            </a:r>
          </a:p>
          <a:p>
            <a:pPr marL="514350" indent="-514350" eaLnBrk="1" fontAlgn="auto" hangingPunct="1">
              <a:spcAft>
                <a:spcPts val="0"/>
              </a:spcAft>
              <a:buFont typeface="Book Antiqua" pitchFamily="18" charset="0"/>
              <a:buAutoNum type="arabicPeriod"/>
              <a:defRPr/>
            </a:pPr>
            <a:r>
              <a:rPr lang="en-US" sz="2800" dirty="0" smtClean="0"/>
              <a:t>Finalize proposal package, submit early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467600" cy="8382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WPUNJ Policies &amp; Procedures</a:t>
            </a:r>
            <a:endParaRPr lang="en-US" sz="36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219200"/>
            <a:ext cx="8153400" cy="53340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u="sng" dirty="0" smtClean="0"/>
              <a:t>Grant Approval Sheet</a:t>
            </a:r>
            <a:r>
              <a:rPr lang="en-US" dirty="0" smtClean="0"/>
              <a:t>:</a:t>
            </a:r>
          </a:p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Documents official support for project</a:t>
            </a:r>
          </a:p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Summarizes key elements, identifies </a:t>
            </a:r>
            <a:r>
              <a:rPr lang="en-US" i="1" dirty="0" smtClean="0"/>
              <a:t>special review needs</a:t>
            </a:r>
          </a:p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Assists in time management and in orchestrating the final review process to meet submission deadline</a:t>
            </a:r>
          </a:p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Project Director obtains Chair &amp; Dean signatures</a:t>
            </a:r>
          </a:p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OSP obtains Administration &amp; Finance signatures, Provost Office signatures, and signatures on proposal,  support letters and other required documentation</a:t>
            </a:r>
          </a:p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Due in OSP 10 days before due date to: </a:t>
            </a:r>
          </a:p>
          <a:p>
            <a:pPr marL="64008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Obtain final signatures</a:t>
            </a:r>
          </a:p>
          <a:p>
            <a:pPr marL="64008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Assemble packet and prepare final documents and copies</a:t>
            </a:r>
          </a:p>
          <a:p>
            <a:pPr marL="64008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Submit</a:t>
            </a:r>
          </a:p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1066800" y="400050"/>
            <a:ext cx="25146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kumimoji="1" lang="en-US" sz="3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752601"/>
            <a:ext cx="32004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Project </a:t>
            </a:r>
          </a:p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Approval </a:t>
            </a:r>
          </a:p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Sheet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0"/>
            <a:ext cx="541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1280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How to Develop a Fundable Proposal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219200" y="1676400"/>
            <a:ext cx="7467600" cy="487375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Overview of a Complete Proposal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Guidelines First!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Review Criteria &amp; Processes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Developing Each Component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Some Helpful Hints</a:t>
            </a:r>
          </a:p>
          <a:p>
            <a:pPr eaLnBrk="1" hangingPunct="1">
              <a:buFont typeface="Monotype Sort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Overview of a Complete Proposal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Cover Page, forms, signatures</a:t>
            </a:r>
          </a:p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Budget, budget support, other forms</a:t>
            </a:r>
          </a:p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Abstract</a:t>
            </a:r>
          </a:p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Narrative</a:t>
            </a:r>
          </a:p>
          <a:p>
            <a:pPr marL="971550" lvl="1" indent="-514350" eaLnBrk="1" hangingPunct="1">
              <a:buFont typeface="Monotype Sorts" pitchFamily="2" charset="2"/>
              <a:buAutoNum type="arabicPeriod"/>
            </a:pPr>
            <a:r>
              <a:rPr lang="en-US" sz="2400" dirty="0" smtClean="0"/>
              <a:t>Background and problem statement</a:t>
            </a:r>
          </a:p>
          <a:p>
            <a:pPr marL="971550" lvl="1" indent="-514350" eaLnBrk="1" hangingPunct="1">
              <a:buFont typeface="Monotype Sorts" pitchFamily="2" charset="2"/>
              <a:buAutoNum type="arabicPeriod"/>
            </a:pPr>
            <a:r>
              <a:rPr lang="en-US" sz="2400" dirty="0" smtClean="0"/>
              <a:t>Goals and objectives</a:t>
            </a:r>
          </a:p>
          <a:p>
            <a:pPr marL="971550" lvl="1" indent="-514350" eaLnBrk="1" hangingPunct="1">
              <a:buFont typeface="Monotype Sorts" pitchFamily="2" charset="2"/>
              <a:buAutoNum type="arabicPeriod"/>
            </a:pPr>
            <a:r>
              <a:rPr lang="en-US" sz="2400" dirty="0" smtClean="0"/>
              <a:t>Activity Plan</a:t>
            </a:r>
          </a:p>
          <a:p>
            <a:pPr marL="971550" lvl="1" indent="-514350" eaLnBrk="1" hangingPunct="1">
              <a:buFont typeface="Monotype Sorts" pitchFamily="2" charset="2"/>
              <a:buAutoNum type="arabicPeriod"/>
            </a:pPr>
            <a:r>
              <a:rPr lang="en-US" sz="2400" dirty="0" smtClean="0"/>
              <a:t>Evaluation</a:t>
            </a:r>
          </a:p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Appendix and support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1524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Developing Each Component</a:t>
            </a:r>
            <a:endParaRPr lang="en-US" sz="36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219200"/>
            <a:ext cx="8150225" cy="5334000"/>
          </a:xfrm>
        </p:spPr>
        <p:txBody>
          <a:bodyPr>
            <a:normAutofit/>
          </a:bodyPr>
          <a:lstStyle/>
          <a:p>
            <a:pPr marL="514350" indent="-514350" eaLnBrk="1" hangingPunct="1">
              <a:spcAft>
                <a:spcPts val="600"/>
              </a:spcAft>
              <a:buNone/>
            </a:pPr>
            <a:r>
              <a:rPr lang="en-US" sz="2800" dirty="0" smtClean="0"/>
              <a:t>1. Activity Plan                 </a:t>
            </a:r>
          </a:p>
          <a:p>
            <a:pPr marL="514350" indent="-514350" eaLnBrk="1" hangingPunct="1">
              <a:spcAft>
                <a:spcPts val="600"/>
              </a:spcAft>
              <a:buNone/>
            </a:pPr>
            <a:r>
              <a:rPr lang="en-US" sz="2800" dirty="0" smtClean="0"/>
              <a:t>2. Budget</a:t>
            </a:r>
          </a:p>
          <a:p>
            <a:pPr eaLnBrk="1" hangingPunct="1">
              <a:spcAft>
                <a:spcPts val="600"/>
              </a:spcAft>
              <a:buFont typeface="Monotype Sorts" pitchFamily="2" charset="2"/>
              <a:buNone/>
            </a:pPr>
            <a:r>
              <a:rPr lang="en-US" sz="2800" dirty="0" smtClean="0"/>
              <a:t>3. Goals &amp; Objectives</a:t>
            </a:r>
          </a:p>
          <a:p>
            <a:pPr eaLnBrk="1" hangingPunct="1">
              <a:spcAft>
                <a:spcPts val="600"/>
              </a:spcAft>
              <a:buFont typeface="Monotype Sorts" pitchFamily="2" charset="2"/>
              <a:buNone/>
            </a:pPr>
            <a:r>
              <a:rPr lang="en-US" sz="2800" dirty="0" smtClean="0"/>
              <a:t>4. Background, Need(s), Problem(s), Benefits</a:t>
            </a:r>
          </a:p>
          <a:p>
            <a:pPr eaLnBrk="1" hangingPunct="1">
              <a:spcAft>
                <a:spcPts val="600"/>
              </a:spcAft>
              <a:buFont typeface="Monotype Sorts" pitchFamily="2" charset="2"/>
              <a:buNone/>
            </a:pPr>
            <a:r>
              <a:rPr lang="en-US" sz="2800" dirty="0" smtClean="0"/>
              <a:t>5. Introduction: Credibility of PI/PD, WPU, etc.</a:t>
            </a:r>
          </a:p>
          <a:p>
            <a:pPr eaLnBrk="1" hangingPunct="1">
              <a:spcAft>
                <a:spcPts val="600"/>
              </a:spcAft>
              <a:buFont typeface="Monotype Sorts" pitchFamily="2" charset="2"/>
              <a:buNone/>
            </a:pPr>
            <a:r>
              <a:rPr lang="en-US" sz="2800" dirty="0" smtClean="0"/>
              <a:t>6. Detailed Evaluation Plan</a:t>
            </a:r>
          </a:p>
          <a:p>
            <a:pPr eaLnBrk="1" hangingPunct="1">
              <a:spcAft>
                <a:spcPts val="600"/>
              </a:spcAft>
              <a:buFont typeface="Monotype Sorts" pitchFamily="2" charset="2"/>
              <a:buNone/>
            </a:pPr>
            <a:r>
              <a:rPr lang="en-US" sz="2800" dirty="0" smtClean="0"/>
              <a:t>7. Detailed Dissemination Plan</a:t>
            </a:r>
          </a:p>
          <a:p>
            <a:pPr eaLnBrk="1" hangingPunct="1">
              <a:spcAft>
                <a:spcPts val="600"/>
              </a:spcAft>
              <a:buFont typeface="Monotype Sorts" pitchFamily="2" charset="2"/>
              <a:buNone/>
            </a:pPr>
            <a:r>
              <a:rPr lang="en-US" sz="2800" dirty="0" smtClean="0"/>
              <a:t>8. Future Activity</a:t>
            </a:r>
            <a:endParaRPr lang="en-US" dirty="0" smtClean="0"/>
          </a:p>
          <a:p>
            <a:pPr eaLnBrk="1" hangingPunct="1">
              <a:spcAft>
                <a:spcPts val="600"/>
              </a:spcAft>
              <a:buFont typeface="Monotype Sorts" pitchFamily="2" charset="2"/>
              <a:buNone/>
            </a:pPr>
            <a:r>
              <a:rPr lang="en-US" sz="2800" dirty="0" smtClean="0"/>
              <a:t>9. Summary/Final Introduction</a:t>
            </a:r>
          </a:p>
          <a:p>
            <a:pPr eaLnBrk="1" hangingPunct="1">
              <a:buFont typeface="Monotype Sort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kumimoji="1" lang="en-US" sz="4000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Monotype Sorts" pitchFamily="2" charset="2"/>
              <a:buChar char="3"/>
            </a:pPr>
            <a:endParaRPr kumimoji="1" lang="en-US" sz="3200" dirty="0">
              <a:latin typeface="Tahoma" pitchFamily="34" charset="0"/>
            </a:endParaRPr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Worksheet" r:id="rId4" imgW="6619858" imgH="3933952" progId="Excel.Sheet.8">
                  <p:embed/>
                </p:oleObj>
              </mc:Choice>
              <mc:Fallback>
                <p:oleObj name="Worksheet" r:id="rId4" imgW="6619858" imgH="3933952" progId="Excel.Sheet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58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kumimoji="1" lang="en-US" sz="4000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09600" y="20383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Monotype Sorts" pitchFamily="2" charset="2"/>
              <a:buChar char="3"/>
            </a:pPr>
            <a:endParaRPr kumimoji="1" lang="en-US" sz="32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3618</TotalTime>
  <Words>1304</Words>
  <Application>Microsoft Office PowerPoint</Application>
  <PresentationFormat>On-screen Show (4:3)</PresentationFormat>
  <Paragraphs>249</Paragraphs>
  <Slides>26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Oriel</vt:lpstr>
      <vt:lpstr>Worksheet</vt:lpstr>
      <vt:lpstr>Clip</vt:lpstr>
      <vt:lpstr>Photo Editor Photo</vt:lpstr>
      <vt:lpstr>Applying for Grants: It’s All About the Program  </vt:lpstr>
      <vt:lpstr>Agenda</vt:lpstr>
      <vt:lpstr>Grant Development Process</vt:lpstr>
      <vt:lpstr>WPUNJ Policies &amp; Procedures</vt:lpstr>
      <vt:lpstr>PowerPoint Presentation</vt:lpstr>
      <vt:lpstr>How to Develop a Fundable Proposal</vt:lpstr>
      <vt:lpstr>Overview of a Complete Proposal</vt:lpstr>
      <vt:lpstr>Developing Each Component</vt:lpstr>
      <vt:lpstr>PowerPoint Presentation</vt:lpstr>
      <vt:lpstr>Before the Proposal</vt:lpstr>
      <vt:lpstr>1. Activity Plan or Methodology</vt:lpstr>
      <vt:lpstr>2.  Budget</vt:lpstr>
      <vt:lpstr>Sample Budget</vt:lpstr>
      <vt:lpstr> Typical Budget Categories </vt:lpstr>
      <vt:lpstr>3.  Goals, Objectives, Outcomes</vt:lpstr>
      <vt:lpstr>4.  Problem and Need Statement</vt:lpstr>
      <vt:lpstr>5. Introduction: Credibility</vt:lpstr>
      <vt:lpstr>Discipline, Project &amp; Grant Program-Specific Activity Plan Components</vt:lpstr>
      <vt:lpstr>9. Proposal Summary or Abstract</vt:lpstr>
      <vt:lpstr>Appendices</vt:lpstr>
      <vt:lpstr>It’s All About the Program</vt:lpstr>
      <vt:lpstr>Helpful Hints: Content</vt:lpstr>
      <vt:lpstr>Helpful Hints: Structure</vt:lpstr>
      <vt:lpstr>Helpful Hints: General Tips for Success</vt:lpstr>
      <vt:lpstr>The Ultimate Goal of a Proposal</vt:lpstr>
      <vt:lpstr>Contact Information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Writing                           November 2004</dc:title>
  <dc:creator>Martin Williams</dc:creator>
  <cp:lastModifiedBy>bastasl</cp:lastModifiedBy>
  <cp:revision>258</cp:revision>
  <cp:lastPrinted>2004-12-09T20:12:37Z</cp:lastPrinted>
  <dcterms:created xsi:type="dcterms:W3CDTF">2004-11-09T02:03:45Z</dcterms:created>
  <dcterms:modified xsi:type="dcterms:W3CDTF">2013-05-20T19:25:53Z</dcterms:modified>
</cp:coreProperties>
</file>