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3"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39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smtClean="0"/>
              <a:t>Click to edit Master title style</a:t>
            </a:r>
            <a:endParaRPr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E8A4D9A5-FC3E-42A0-A0EE-0001299701F1}" type="datetimeFigureOut">
              <a:rPr lang="en-US"/>
              <a:pPr>
                <a:defRPr/>
              </a:pPr>
              <a:t>12/13/2011</a:t>
            </a:fld>
            <a:endParaRPr lang="en-US" dirty="0"/>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dirty="0"/>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EE4ECB18-0ECC-486C-ACCF-8DD21A69D82E}"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A67E2ACD-FBC2-4209-A948-387F63436826}" type="datetimeFigureOut">
              <a:rPr lang="en-US"/>
              <a:pPr>
                <a:defRPr/>
              </a:pPr>
              <a:t>12/13/2011</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D2BA1B42-327B-4794-9B3E-EA4613E93B09}"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59FDD9E0-B4DF-4936-AA6E-F03FF1C424D2}" type="datetimeFigureOut">
              <a:rPr lang="en-US"/>
              <a:pPr>
                <a:defRPr/>
              </a:pPr>
              <a:t>12/13/2011</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537CD394-BB67-46A6-911E-391DB4E21234}"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rtlCol="0"/>
          <a:lstStyle>
            <a:lvl1pPr>
              <a:defRPr/>
            </a:lvl1pPr>
          </a:lstStyle>
          <a:p>
            <a:pPr>
              <a:defRPr/>
            </a:pPr>
            <a:fld id="{A33B43AC-82A2-43E0-BC8B-46723C6310E9}" type="datetimeFigureOut">
              <a:rPr lang="en-US"/>
              <a:pPr>
                <a:defRPr/>
              </a:pPr>
              <a:t>12/13/2011</a:t>
            </a:fld>
            <a:endParaRPr lang="en-US" dirty="0"/>
          </a:p>
        </p:txBody>
      </p:sp>
      <p:sp>
        <p:nvSpPr>
          <p:cNvPr id="5" name="Slide Number Placeholder 8"/>
          <p:cNvSpPr>
            <a:spLocks noGrp="1"/>
          </p:cNvSpPr>
          <p:nvPr>
            <p:ph type="sldNum" sz="quarter" idx="11"/>
          </p:nvPr>
        </p:nvSpPr>
        <p:spPr/>
        <p:txBody>
          <a:bodyPr rtlCol="0"/>
          <a:lstStyle>
            <a:lvl1pPr>
              <a:defRPr/>
            </a:lvl1pPr>
          </a:lstStyle>
          <a:p>
            <a:pPr>
              <a:defRPr/>
            </a:pPr>
            <a:fld id="{14C95CD5-F24E-432B-AC83-81BBAE9748A8}" type="slidenum">
              <a:rPr lang="en-US"/>
              <a:pPr>
                <a:defRPr/>
              </a:pPr>
              <a:t>‹#›</a:t>
            </a:fld>
            <a:endParaRPr lang="en-US" dirty="0"/>
          </a:p>
        </p:txBody>
      </p:sp>
      <p:sp>
        <p:nvSpPr>
          <p:cNvPr id="6" name="Footer Placeholder 9"/>
          <p:cNvSpPr>
            <a:spLocks noGrp="1"/>
          </p:cNvSpPr>
          <p:nvPr>
            <p:ph type="ftr" sz="quarter" idx="12"/>
          </p:nvPr>
        </p:nvSpPr>
        <p:spPr/>
        <p:txBody>
          <a:bodyPr rtlCol="0"/>
          <a:lstStyle>
            <a:lvl1pPr>
              <a:defRPr/>
            </a:lvl1pPr>
          </a:lstStyle>
          <a:p>
            <a:pPr>
              <a:defRPr/>
            </a:pP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smtClean="0"/>
              <a:t>Click to edit Master title style</a:t>
            </a:r>
            <a:endParaRPr lang="en-US"/>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C501EE12-45E6-434B-9C01-226762F91A99}" type="datetimeFigureOut">
              <a:rPr lang="en-US"/>
              <a:pPr>
                <a:defRPr/>
              </a:pPr>
              <a:t>12/13/2011</a:t>
            </a:fld>
            <a:endParaRPr lang="en-US" dirty="0"/>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dirty="0"/>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DBDCF40D-1524-429C-87FD-283971139996}"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FCBE8534-CAE2-4031-A1A2-50E0171DFFFA}" type="datetimeFigureOut">
              <a:rPr lang="en-US"/>
              <a:pPr>
                <a:defRPr/>
              </a:pPr>
              <a:t>12/13/2011</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061C39BD-92E9-4F9D-BB08-D2B80348C029}"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fld id="{5160F208-D0FF-4E43-AE40-309461645BF0}" type="datetimeFigureOut">
              <a:rPr lang="en-US"/>
              <a:pPr>
                <a:defRPr/>
              </a:pPr>
              <a:t>12/13/2011</a:t>
            </a:fld>
            <a:endParaRPr lang="en-US" dirty="0"/>
          </a:p>
        </p:txBody>
      </p:sp>
      <p:sp>
        <p:nvSpPr>
          <p:cNvPr id="8" name="Footer Placeholder 2"/>
          <p:cNvSpPr>
            <a:spLocks noGrp="1"/>
          </p:cNvSpPr>
          <p:nvPr>
            <p:ph type="ftr" sz="quarter" idx="11"/>
          </p:nvPr>
        </p:nvSpPr>
        <p:spPr/>
        <p:txBody>
          <a:bodyPr/>
          <a:lstStyle>
            <a:lvl1pPr>
              <a:defRPr/>
            </a:lvl1pPr>
          </a:lstStyle>
          <a:p>
            <a:pPr>
              <a:defRPr/>
            </a:pPr>
            <a:endParaRPr lang="en-US" dirty="0"/>
          </a:p>
        </p:txBody>
      </p:sp>
      <p:sp>
        <p:nvSpPr>
          <p:cNvPr id="9" name="Slide Number Placeholder 22"/>
          <p:cNvSpPr>
            <a:spLocks noGrp="1"/>
          </p:cNvSpPr>
          <p:nvPr>
            <p:ph type="sldNum" sz="quarter" idx="12"/>
          </p:nvPr>
        </p:nvSpPr>
        <p:spPr/>
        <p:txBody>
          <a:bodyPr/>
          <a:lstStyle>
            <a:lvl1pPr>
              <a:defRPr/>
            </a:lvl1pPr>
          </a:lstStyle>
          <a:p>
            <a:pPr>
              <a:defRPr/>
            </a:pPr>
            <a:fld id="{C09A05E3-0409-40B7-BF09-F0689D0F7FB4}"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fld id="{4F311595-9F34-4680-B2D8-DF0525C141F8}" type="datetimeFigureOut">
              <a:rPr lang="en-US"/>
              <a:pPr>
                <a:defRPr/>
              </a:pPr>
              <a:t>12/13/2011</a:t>
            </a:fld>
            <a:endParaRPr lang="en-US" dirty="0"/>
          </a:p>
        </p:txBody>
      </p:sp>
      <p:sp>
        <p:nvSpPr>
          <p:cNvPr id="4" name="Slide Number Placeholder 6"/>
          <p:cNvSpPr>
            <a:spLocks noGrp="1"/>
          </p:cNvSpPr>
          <p:nvPr>
            <p:ph type="sldNum" sz="quarter" idx="11"/>
          </p:nvPr>
        </p:nvSpPr>
        <p:spPr/>
        <p:txBody>
          <a:bodyPr rtlCol="0"/>
          <a:lstStyle>
            <a:lvl1pPr>
              <a:defRPr/>
            </a:lvl1pPr>
          </a:lstStyle>
          <a:p>
            <a:pPr>
              <a:defRPr/>
            </a:pPr>
            <a:fld id="{5812FE07-9760-46FC-9961-1106C150A81B}" type="slidenum">
              <a:rPr lang="en-US"/>
              <a:pPr>
                <a:defRPr/>
              </a:pPr>
              <a:t>‹#›</a:t>
            </a:fld>
            <a:endParaRPr lang="en-US" dirty="0"/>
          </a:p>
        </p:txBody>
      </p:sp>
      <p:sp>
        <p:nvSpPr>
          <p:cNvPr id="5" name="Footer Placeholder 7"/>
          <p:cNvSpPr>
            <a:spLocks noGrp="1"/>
          </p:cNvSpPr>
          <p:nvPr>
            <p:ph type="ftr" sz="quarter" idx="12"/>
          </p:nvPr>
        </p:nvSpPr>
        <p:spPr/>
        <p:txBody>
          <a:bodyPr rtlCol="0"/>
          <a:lstStyle>
            <a:lvl1pPr>
              <a:defRPr/>
            </a:lvl1pPr>
          </a:lstStyle>
          <a:p>
            <a:pPr>
              <a:defRPr/>
            </a:pP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49286188-BE12-45E4-BCE3-B56B2D730B09}" type="datetimeFigureOut">
              <a:rPr lang="en-US"/>
              <a:pPr>
                <a:defRPr/>
              </a:pPr>
              <a:t>12/13/2011</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dirty="0"/>
          </a:p>
        </p:txBody>
      </p:sp>
      <p:sp>
        <p:nvSpPr>
          <p:cNvPr id="4" name="Slide Number Placeholder 22"/>
          <p:cNvSpPr>
            <a:spLocks noGrp="1"/>
          </p:cNvSpPr>
          <p:nvPr>
            <p:ph type="sldNum" sz="quarter" idx="12"/>
          </p:nvPr>
        </p:nvSpPr>
        <p:spPr/>
        <p:txBody>
          <a:bodyPr/>
          <a:lstStyle>
            <a:lvl1pPr>
              <a:defRPr/>
            </a:lvl1pPr>
          </a:lstStyle>
          <a:p>
            <a:pPr>
              <a:defRPr/>
            </a:pPr>
            <a:fld id="{E4FED849-366C-422B-BFCB-A3A6D2644D6A}"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Straight Connector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Straight Connector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Straight Connector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fld id="{64B8A977-F92E-4CFD-B970-03714A62D500}" type="datetimeFigureOut">
              <a:rPr lang="en-US"/>
              <a:pPr>
                <a:defRPr/>
              </a:pPr>
              <a:t>12/13/2011</a:t>
            </a:fld>
            <a:endParaRPr lang="en-US" dirty="0"/>
          </a:p>
        </p:txBody>
      </p:sp>
      <p:sp>
        <p:nvSpPr>
          <p:cNvPr id="13" name="Slide Number Placeholder 21"/>
          <p:cNvSpPr>
            <a:spLocks noGrp="1"/>
          </p:cNvSpPr>
          <p:nvPr>
            <p:ph type="sldNum" sz="quarter" idx="11"/>
          </p:nvPr>
        </p:nvSpPr>
        <p:spPr/>
        <p:txBody>
          <a:bodyPr rtlCol="0"/>
          <a:lstStyle>
            <a:lvl1pPr>
              <a:defRPr/>
            </a:lvl1pPr>
          </a:lstStyle>
          <a:p>
            <a:pPr>
              <a:defRPr/>
            </a:pPr>
            <a:fld id="{618AC2DB-DE36-4835-9245-8CED474EF7C4}" type="slidenum">
              <a:rPr lang="en-US"/>
              <a:pPr>
                <a:defRPr/>
              </a:pPr>
              <a:t>‹#›</a:t>
            </a:fld>
            <a:endParaRPr lang="en-US" dirty="0"/>
          </a:p>
        </p:txBody>
      </p:sp>
      <p:sp>
        <p:nvSpPr>
          <p:cNvPr id="14" name="Footer Placeholder 22"/>
          <p:cNvSpPr>
            <a:spLocks noGrp="1"/>
          </p:cNvSpPr>
          <p:nvPr>
            <p:ph type="ftr" sz="quarter" idx="12"/>
          </p:nvPr>
        </p:nvSpPr>
        <p:spPr/>
        <p:txBody>
          <a:bodyPr rtlCol="0"/>
          <a:lstStyle>
            <a:lvl1pPr>
              <a:defRPr/>
            </a:lvl1pPr>
          </a:lstStyle>
          <a:p>
            <a:pPr>
              <a:defRPr/>
            </a:pP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Straight Connector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Straight Connector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Straight Connector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fld id="{30A40386-F92B-41FB-A3B1-07808064F1F6}" type="datetimeFigureOut">
              <a:rPr lang="en-US"/>
              <a:pPr>
                <a:defRPr/>
              </a:pPr>
              <a:t>12/13/2011</a:t>
            </a:fld>
            <a:endParaRPr lang="en-US" dirty="0"/>
          </a:p>
        </p:txBody>
      </p:sp>
      <p:sp>
        <p:nvSpPr>
          <p:cNvPr id="13" name="Slide Number Placeholder 17"/>
          <p:cNvSpPr>
            <a:spLocks noGrp="1"/>
          </p:cNvSpPr>
          <p:nvPr>
            <p:ph type="sldNum" sz="quarter" idx="11"/>
          </p:nvPr>
        </p:nvSpPr>
        <p:spPr/>
        <p:txBody>
          <a:bodyPr rtlCol="0"/>
          <a:lstStyle>
            <a:lvl1pPr>
              <a:defRPr/>
            </a:lvl1pPr>
          </a:lstStyle>
          <a:p>
            <a:pPr>
              <a:defRPr/>
            </a:pPr>
            <a:fld id="{42A32D3C-72D7-4ECF-ACBD-E3067242FFBA}" type="slidenum">
              <a:rPr lang="en-US"/>
              <a:pPr>
                <a:defRPr/>
              </a:pPr>
              <a:t>‹#›</a:t>
            </a:fld>
            <a:endParaRPr lang="en-US" dirty="0"/>
          </a:p>
        </p:txBody>
      </p:sp>
      <p:sp>
        <p:nvSpPr>
          <p:cNvPr id="14" name="Footer Placeholder 20"/>
          <p:cNvSpPr>
            <a:spLocks noGrp="1"/>
          </p:cNvSpPr>
          <p:nvPr>
            <p:ph type="ftr" sz="quarter" idx="12"/>
          </p:nvPr>
        </p:nvSpPr>
        <p:spPr/>
        <p:txBody>
          <a:bodyPr rtlCol="0"/>
          <a:lstStyle>
            <a:lvl1pPr>
              <a:defRPr/>
            </a:lvl1pPr>
          </a:lstStyle>
          <a:p>
            <a:pPr>
              <a:defRPr/>
            </a:pP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smtClean="0"/>
              <a:t>Click to edit Master title style</a:t>
            </a:r>
            <a:endParaRPr lang="en-US"/>
          </a:p>
        </p:txBody>
      </p:sp>
      <p:sp>
        <p:nvSpPr>
          <p:cNvPr id="1028" name="Text Placeholder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cs typeface="+mn-cs"/>
              </a:defRPr>
            </a:lvl1pPr>
          </a:lstStyle>
          <a:p>
            <a:pPr>
              <a:defRPr/>
            </a:pPr>
            <a:fld id="{B84FD579-FD77-452F-8F4F-B7CA5AB2E38C}" type="datetimeFigureOut">
              <a:rPr lang="en-US"/>
              <a:pPr>
                <a:defRPr/>
              </a:pPr>
              <a:t>12/13/2011</a:t>
            </a:fld>
            <a:endParaRPr lang="en-US" dirty="0"/>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48AD9CA2-9A21-41E2-A610-09C9B365398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695" r:id="rId4"/>
    <p:sldLayoutId id="2147483696" r:id="rId5"/>
    <p:sldLayoutId id="2147483703" r:id="rId6"/>
    <p:sldLayoutId id="2147483697" r:id="rId7"/>
    <p:sldLayoutId id="2147483704" r:id="rId8"/>
    <p:sldLayoutId id="2147483705" r:id="rId9"/>
    <p:sldLayoutId id="2147483698" r:id="rId10"/>
    <p:sldLayoutId id="2147483699" r:id="rId11"/>
  </p:sldLayoutIdLst>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wpunj.edu/career-advisement/eventsworkshops/presentations.do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apa.org/careers/resources/guides/careers.asp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wpunj.edu/cosh/departments/biology/undergraduate-programs/pre-med.dot"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hyperlink" Target="http://www.bls.gov/oco/ocos060.htm" TargetMode="Externa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hyperlink" Target="http://www.naswnj.org/displaycommon.cfm?an=1&amp;subarticlenbr=2" TargetMode="Externa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hyperlink" Target="http://www.counseling.org/PublicPolicy/WhoAreLPCs.pdf" TargetMode="Externa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schaefferm@wpunj.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psychology.about.com/od/careersinpsychology/a/careersbach.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wpunj.edu/career-advisement/career-development/planning-your-career/careers-in/careersin-psychology.do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apa.org/ed/precollege/about/psymajor-guidelines.pdf" TargetMode="External"/><Relationship Id="rId2" Type="http://schemas.openxmlformats.org/officeDocument/2006/relationships/hyperlink" Target="http://www.wpunj.experience.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838200"/>
            <a:ext cx="6172200" cy="1893888"/>
          </a:xfrm>
        </p:spPr>
        <p:txBody>
          <a:bodyPr/>
          <a:lstStyle/>
          <a:p>
            <a:pPr algn="ctr" eaLnBrk="1" fontAlgn="auto" hangingPunct="1">
              <a:spcAft>
                <a:spcPts val="0"/>
              </a:spcAft>
              <a:defRPr/>
            </a:pPr>
            <a:r>
              <a:rPr lang="en-US" dirty="0" smtClean="0"/>
              <a:t>Careers in Psychology</a:t>
            </a:r>
            <a:br>
              <a:rPr lang="en-US" dirty="0" smtClean="0"/>
            </a:br>
            <a:r>
              <a:rPr lang="en-US" dirty="0" smtClean="0"/>
              <a:t/>
            </a:r>
            <a:br>
              <a:rPr lang="en-US" dirty="0" smtClean="0"/>
            </a:br>
            <a:endParaRPr lang="en-US" dirty="0"/>
          </a:p>
        </p:txBody>
      </p:sp>
      <p:sp>
        <p:nvSpPr>
          <p:cNvPr id="8195" name="Subtitle 2"/>
          <p:cNvSpPr>
            <a:spLocks noGrp="1"/>
          </p:cNvSpPr>
          <p:nvPr>
            <p:ph type="subTitle" idx="1"/>
          </p:nvPr>
        </p:nvSpPr>
        <p:spPr>
          <a:xfrm>
            <a:off x="1371600" y="2057400"/>
            <a:ext cx="7772400" cy="1371600"/>
          </a:xfrm>
        </p:spPr>
        <p:txBody>
          <a:bodyPr/>
          <a:lstStyle/>
          <a:p>
            <a:pPr algn="ctr" eaLnBrk="1" hangingPunct="1"/>
            <a:r>
              <a:rPr lang="en-US" dirty="0" smtClean="0"/>
              <a:t>Marc Schaeffer, Ed.D.</a:t>
            </a:r>
            <a:br>
              <a:rPr lang="en-US" dirty="0" smtClean="0"/>
            </a:br>
            <a:r>
              <a:rPr lang="en-US" dirty="0" smtClean="0"/>
              <a:t>Senior Academic Advisor /  Career Counselor</a:t>
            </a:r>
            <a:br>
              <a:rPr lang="en-US" dirty="0" smtClean="0"/>
            </a:br>
            <a:r>
              <a:rPr lang="en-US" dirty="0" smtClean="0"/>
              <a:t>Career Development and Gloria S. Williams Advising Center</a:t>
            </a:r>
            <a:br>
              <a:rPr lang="en-US" dirty="0" smtClean="0"/>
            </a:br>
            <a:endParaRPr lang="en-US" dirty="0" smtClean="0"/>
          </a:p>
        </p:txBody>
      </p:sp>
      <p:pic>
        <p:nvPicPr>
          <p:cNvPr id="8196" name="Picture 3" descr="C:\Documents and Settings\cruzpault\Local Settings\Temporary Internet Files\Content.IE5\ZLHZG1BE\MC900438747[1].jpg"/>
          <p:cNvPicPr>
            <a:picLocks noChangeAspect="1" noChangeArrowheads="1"/>
          </p:cNvPicPr>
          <p:nvPr/>
        </p:nvPicPr>
        <p:blipFill>
          <a:blip r:embed="rId2" cstate="print">
            <a:lum bright="8000" contrast="-14000"/>
          </a:blip>
          <a:srcRect/>
          <a:stretch>
            <a:fillRect/>
          </a:stretch>
        </p:blipFill>
        <p:spPr bwMode="auto">
          <a:xfrm>
            <a:off x="2667000" y="3962400"/>
            <a:ext cx="6096000" cy="2438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t>ATTEND A WORKSHOP</a:t>
            </a:r>
            <a:endParaRPr lang="en-US" dirty="0"/>
          </a:p>
        </p:txBody>
      </p:sp>
      <p:sp>
        <p:nvSpPr>
          <p:cNvPr id="3" name="Content Placeholder 2"/>
          <p:cNvSpPr>
            <a:spLocks noGrp="1"/>
          </p:cNvSpPr>
          <p:nvPr>
            <p:ph sz="quarter" idx="1"/>
          </p:nvPr>
        </p:nvSpPr>
        <p:spPr>
          <a:xfrm>
            <a:off x="457200" y="1600200"/>
            <a:ext cx="7467600" cy="4873625"/>
          </a:xfrm>
        </p:spPr>
        <p:txBody>
          <a:bodyPr>
            <a:normAutofit fontScale="92500" lnSpcReduction="20000"/>
          </a:bodyPr>
          <a:lstStyle/>
          <a:p>
            <a:pPr marL="274320" indent="-274320" eaLnBrk="1" fontAlgn="auto" hangingPunct="1">
              <a:spcAft>
                <a:spcPts val="0"/>
              </a:spcAft>
              <a:buFont typeface="Wingdings"/>
              <a:buChar char=""/>
              <a:defRPr/>
            </a:pPr>
            <a:r>
              <a:rPr lang="en-US" b="1" u="sng" dirty="0" smtClean="0"/>
              <a:t>Attend Workshops</a:t>
            </a:r>
            <a:r>
              <a:rPr lang="en-US" dirty="0" smtClean="0"/>
              <a:t> in the Career Development and Advising Center</a:t>
            </a:r>
            <a:endParaRPr lang="en-US" sz="1800" dirty="0" smtClean="0"/>
          </a:p>
          <a:p>
            <a:pPr marL="640080" lvl="1" indent="-274320" eaLnBrk="1" fontAlgn="auto" hangingPunct="1">
              <a:spcAft>
                <a:spcPts val="0"/>
              </a:spcAft>
              <a:buFont typeface="Wingdings 2"/>
              <a:buChar char=""/>
              <a:defRPr/>
            </a:pPr>
            <a:r>
              <a:rPr lang="en-US" sz="2400" dirty="0" smtClean="0"/>
              <a:t>Resume Writing</a:t>
            </a:r>
            <a:endParaRPr lang="en-US" sz="1800" dirty="0" smtClean="0"/>
          </a:p>
          <a:p>
            <a:pPr marL="640080" lvl="1" indent="-274320" eaLnBrk="1" fontAlgn="auto" hangingPunct="1">
              <a:spcAft>
                <a:spcPts val="0"/>
              </a:spcAft>
              <a:buFont typeface="Wingdings 2"/>
              <a:buChar char=""/>
              <a:defRPr/>
            </a:pPr>
            <a:r>
              <a:rPr lang="en-US" sz="2400" dirty="0" smtClean="0"/>
              <a:t>Interviewing</a:t>
            </a:r>
            <a:endParaRPr lang="en-US" sz="1800" dirty="0" smtClean="0"/>
          </a:p>
          <a:p>
            <a:pPr marL="640080" lvl="1" indent="-274320" eaLnBrk="1" fontAlgn="auto" hangingPunct="1">
              <a:spcAft>
                <a:spcPts val="0"/>
              </a:spcAft>
              <a:buFont typeface="Wingdings 2"/>
              <a:buChar char=""/>
              <a:defRPr/>
            </a:pPr>
            <a:r>
              <a:rPr lang="en-US" sz="2400" dirty="0" smtClean="0"/>
              <a:t>Job Search</a:t>
            </a:r>
            <a:endParaRPr lang="en-US" sz="1800" dirty="0" smtClean="0"/>
          </a:p>
          <a:p>
            <a:pPr marL="640080" lvl="1" indent="-274320" eaLnBrk="1" fontAlgn="auto" hangingPunct="1">
              <a:spcAft>
                <a:spcPts val="0"/>
              </a:spcAft>
              <a:buFont typeface="Wingdings 2"/>
              <a:buChar char=""/>
              <a:defRPr/>
            </a:pPr>
            <a:r>
              <a:rPr lang="en-US" sz="2400" dirty="0" smtClean="0"/>
              <a:t>Office Politics</a:t>
            </a:r>
            <a:endParaRPr lang="en-US" sz="1800" dirty="0" smtClean="0"/>
          </a:p>
          <a:p>
            <a:pPr marL="640080" lvl="1" indent="-274320" eaLnBrk="1" fontAlgn="auto" hangingPunct="1">
              <a:spcAft>
                <a:spcPts val="0"/>
              </a:spcAft>
              <a:buFont typeface="Wingdings 2"/>
              <a:buChar char=""/>
              <a:defRPr/>
            </a:pPr>
            <a:r>
              <a:rPr lang="en-US" sz="2400" dirty="0" smtClean="0"/>
              <a:t>Careers in Government</a:t>
            </a:r>
            <a:endParaRPr lang="en-US" sz="1800" dirty="0" smtClean="0"/>
          </a:p>
          <a:p>
            <a:pPr marL="640080" lvl="1" indent="-274320" eaLnBrk="1" fontAlgn="auto" hangingPunct="1">
              <a:spcAft>
                <a:spcPts val="0"/>
              </a:spcAft>
              <a:buFont typeface="Wingdings 2"/>
              <a:buChar char=""/>
              <a:defRPr/>
            </a:pPr>
            <a:r>
              <a:rPr lang="en-US" sz="2400" dirty="0" smtClean="0"/>
              <a:t>Is Grad School in Your Future?</a:t>
            </a:r>
            <a:endParaRPr lang="en-US" sz="1800" dirty="0" smtClean="0"/>
          </a:p>
          <a:p>
            <a:pPr marL="640080" lvl="1" indent="-274320" eaLnBrk="1" fontAlgn="auto" hangingPunct="1">
              <a:spcAft>
                <a:spcPts val="0"/>
              </a:spcAft>
              <a:buFont typeface="Wingdings 2"/>
              <a:buChar char=""/>
              <a:defRPr/>
            </a:pPr>
            <a:r>
              <a:rPr lang="en-US" sz="2400" dirty="0" smtClean="0"/>
              <a:t>Dress for Success</a:t>
            </a:r>
            <a:endParaRPr lang="en-US" sz="1800" dirty="0" smtClean="0"/>
          </a:p>
          <a:p>
            <a:pPr marL="640080" lvl="1" indent="-274320" eaLnBrk="1" fontAlgn="auto" hangingPunct="1">
              <a:spcAft>
                <a:spcPts val="0"/>
              </a:spcAft>
              <a:buFont typeface="Wingdings 2"/>
              <a:buChar char=""/>
              <a:defRPr/>
            </a:pPr>
            <a:r>
              <a:rPr lang="en-US" sz="2400" dirty="0" smtClean="0"/>
              <a:t>Social Networking</a:t>
            </a:r>
            <a:endParaRPr lang="en-US" sz="1800" dirty="0" smtClean="0"/>
          </a:p>
          <a:p>
            <a:pPr marL="274320" indent="-274320" eaLnBrk="1" fontAlgn="auto" hangingPunct="1">
              <a:spcAft>
                <a:spcPts val="0"/>
              </a:spcAft>
              <a:buFont typeface="Wingdings"/>
              <a:buNone/>
              <a:defRPr/>
            </a:pPr>
            <a:r>
              <a:rPr lang="en-US" dirty="0" smtClean="0"/>
              <a:t> </a:t>
            </a:r>
            <a:endParaRPr lang="en-US" sz="3200" dirty="0" smtClean="0"/>
          </a:p>
          <a:p>
            <a:pPr marL="274320" indent="-274320" eaLnBrk="1" fontAlgn="auto" hangingPunct="1">
              <a:spcAft>
                <a:spcPts val="0"/>
              </a:spcAft>
              <a:buFont typeface="Wingdings"/>
              <a:buChar char=""/>
              <a:defRPr/>
            </a:pPr>
            <a:r>
              <a:rPr lang="en-US" sz="2600" dirty="0" smtClean="0"/>
              <a:t>Workshop Schedule posted at: </a:t>
            </a:r>
            <a:r>
              <a:rPr lang="en-US" sz="2600" u="sng" dirty="0" smtClean="0">
                <a:hlinkClick r:id="rId2"/>
              </a:rPr>
              <a:t>http://www.wpunj.edu/career-advisement/eventsworkshops/presentations.dot</a:t>
            </a:r>
            <a:r>
              <a:rPr lang="en-US" sz="2600" dirty="0" smtClean="0"/>
              <a:t> </a:t>
            </a:r>
          </a:p>
          <a:p>
            <a:pPr marL="274320" indent="-274320" eaLnBrk="1" fontAlgn="auto" hangingPunct="1">
              <a:spcAft>
                <a:spcPts val="0"/>
              </a:spcAft>
              <a:buFont typeface="Wingdings"/>
              <a:buChar char=""/>
              <a:defRPr/>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87362"/>
          </a:xfrm>
        </p:spPr>
        <p:txBody>
          <a:bodyPr>
            <a:normAutofit fontScale="90000"/>
          </a:bodyPr>
          <a:lstStyle/>
          <a:p>
            <a:pPr algn="ctr" eaLnBrk="1" fontAlgn="auto" hangingPunct="1">
              <a:spcAft>
                <a:spcPts val="0"/>
              </a:spcAft>
              <a:defRPr/>
            </a:pPr>
            <a:r>
              <a:rPr lang="en-US" dirty="0" smtClean="0"/>
              <a:t>Graduate Studies</a:t>
            </a:r>
            <a:endParaRPr lang="en-US" dirty="0"/>
          </a:p>
        </p:txBody>
      </p:sp>
      <p:sp>
        <p:nvSpPr>
          <p:cNvPr id="3" name="Content Placeholder 2"/>
          <p:cNvSpPr>
            <a:spLocks noGrp="1"/>
          </p:cNvSpPr>
          <p:nvPr>
            <p:ph sz="quarter" idx="1"/>
          </p:nvPr>
        </p:nvSpPr>
        <p:spPr>
          <a:xfrm>
            <a:off x="228600" y="838200"/>
            <a:ext cx="8534400" cy="5635625"/>
          </a:xfrm>
        </p:spPr>
        <p:txBody>
          <a:bodyPr>
            <a:normAutofit fontScale="92500" lnSpcReduction="10000"/>
          </a:bodyPr>
          <a:lstStyle/>
          <a:p>
            <a:pPr marL="274320" indent="-274320" eaLnBrk="1" fontAlgn="auto" hangingPunct="1">
              <a:spcAft>
                <a:spcPts val="0"/>
              </a:spcAft>
              <a:buFont typeface="Wingdings"/>
              <a:buChar char=""/>
              <a:defRPr/>
            </a:pPr>
            <a:r>
              <a:rPr lang="en-US" dirty="0" smtClean="0"/>
              <a:t>If you opt for graduate study, what degree do you pursue?</a:t>
            </a:r>
          </a:p>
          <a:p>
            <a:pPr marL="640080" lvl="1" indent="-274320" eaLnBrk="1" fontAlgn="auto" hangingPunct="1">
              <a:spcAft>
                <a:spcPts val="0"/>
              </a:spcAft>
              <a:buFont typeface="Wingdings 2"/>
              <a:buChar char=""/>
              <a:defRPr/>
            </a:pPr>
            <a:r>
              <a:rPr lang="en-US" dirty="0" smtClean="0"/>
              <a:t>That depends on what you want to do!</a:t>
            </a:r>
          </a:p>
          <a:p>
            <a:pPr marL="274320" indent="-274320" eaLnBrk="1" fontAlgn="auto" hangingPunct="1">
              <a:spcAft>
                <a:spcPts val="0"/>
              </a:spcAft>
              <a:buFont typeface="Wingdings"/>
              <a:buChar char=""/>
              <a:defRPr/>
            </a:pPr>
            <a:endParaRPr lang="en-US" sz="2000" dirty="0" smtClean="0"/>
          </a:p>
          <a:p>
            <a:pPr marL="274320" indent="-274320" eaLnBrk="1" fontAlgn="auto" hangingPunct="1">
              <a:spcAft>
                <a:spcPts val="0"/>
              </a:spcAft>
              <a:buFont typeface="Wingdings"/>
              <a:buChar char=""/>
              <a:defRPr/>
            </a:pPr>
            <a:r>
              <a:rPr lang="en-US" sz="2000" dirty="0" smtClean="0"/>
              <a:t>The American Psychological Association identifies 17 different sub-fields in psychology:</a:t>
            </a:r>
          </a:p>
          <a:p>
            <a:pPr marL="274320" indent="-274320" eaLnBrk="1" fontAlgn="auto" hangingPunct="1">
              <a:spcAft>
                <a:spcPts val="0"/>
              </a:spcAft>
              <a:buFont typeface="Wingdings"/>
              <a:buChar char=""/>
              <a:defRPr/>
            </a:pPr>
            <a:endParaRPr lang="en-US" sz="2000" dirty="0" smtClean="0"/>
          </a:p>
          <a:p>
            <a:pPr marL="274320" indent="-274320" eaLnBrk="1" fontAlgn="auto" hangingPunct="1">
              <a:spcAft>
                <a:spcPts val="0"/>
              </a:spcAft>
              <a:buFont typeface="Wingdings"/>
              <a:buChar char=""/>
              <a:defRPr/>
            </a:pPr>
            <a:endParaRPr lang="en-US" sz="2000" dirty="0" smtClean="0"/>
          </a:p>
          <a:p>
            <a:pPr marL="274320" indent="-274320" eaLnBrk="1" fontAlgn="auto" hangingPunct="1">
              <a:spcAft>
                <a:spcPts val="0"/>
              </a:spcAft>
              <a:buFont typeface="Wingdings"/>
              <a:buChar char=""/>
              <a:defRPr/>
            </a:pPr>
            <a:endParaRPr lang="en-US" sz="2000" dirty="0" smtClean="0"/>
          </a:p>
          <a:p>
            <a:pPr marL="274320" indent="-274320" eaLnBrk="1" fontAlgn="auto" hangingPunct="1">
              <a:spcAft>
                <a:spcPts val="0"/>
              </a:spcAft>
              <a:buFont typeface="Wingdings"/>
              <a:buChar char=""/>
              <a:defRPr/>
            </a:pPr>
            <a:endParaRPr lang="en-US" sz="2000" dirty="0" smtClean="0"/>
          </a:p>
          <a:p>
            <a:pPr marL="274320" indent="-274320" eaLnBrk="1" fontAlgn="auto" hangingPunct="1">
              <a:spcAft>
                <a:spcPts val="0"/>
              </a:spcAft>
              <a:buFont typeface="Wingdings"/>
              <a:buNone/>
              <a:defRPr/>
            </a:pPr>
            <a:endParaRPr lang="en-US" sz="2000" dirty="0" smtClean="0"/>
          </a:p>
          <a:p>
            <a:pPr marL="274320" indent="-274320" eaLnBrk="1" fontAlgn="auto" hangingPunct="1">
              <a:spcAft>
                <a:spcPts val="0"/>
              </a:spcAft>
              <a:buFont typeface="Wingdings"/>
              <a:buNone/>
              <a:defRPr/>
            </a:pPr>
            <a:endParaRPr lang="en-US" sz="2000" dirty="0" smtClean="0"/>
          </a:p>
          <a:p>
            <a:pPr marL="274320" indent="-274320" eaLnBrk="1" fontAlgn="auto" hangingPunct="1">
              <a:spcAft>
                <a:spcPts val="0"/>
              </a:spcAft>
              <a:buFont typeface="Wingdings"/>
              <a:buNone/>
              <a:defRPr/>
            </a:pPr>
            <a:endParaRPr lang="en-US" sz="2000" dirty="0" smtClean="0"/>
          </a:p>
          <a:p>
            <a:pPr marL="274320" indent="-274320" eaLnBrk="1" fontAlgn="auto" hangingPunct="1">
              <a:spcAft>
                <a:spcPts val="0"/>
              </a:spcAft>
              <a:buFont typeface="Wingdings"/>
              <a:buNone/>
              <a:defRPr/>
            </a:pPr>
            <a:endParaRPr lang="en-US" sz="2000" dirty="0" smtClean="0"/>
          </a:p>
          <a:p>
            <a:pPr marL="274320" indent="-274320" eaLnBrk="1" fontAlgn="auto" hangingPunct="1">
              <a:spcAft>
                <a:spcPts val="0"/>
              </a:spcAft>
              <a:buFont typeface="Wingdings"/>
              <a:buChar char=""/>
              <a:defRPr/>
            </a:pPr>
            <a:r>
              <a:rPr lang="en-US" sz="2000" dirty="0" smtClean="0"/>
              <a:t>The APA web site provides brief summary descriptions of each of these subfields:</a:t>
            </a:r>
          </a:p>
          <a:p>
            <a:pPr marL="274320" indent="-274320" eaLnBrk="1" fontAlgn="auto" hangingPunct="1">
              <a:spcAft>
                <a:spcPts val="0"/>
              </a:spcAft>
              <a:buFont typeface="Wingdings"/>
              <a:buNone/>
              <a:defRPr/>
            </a:pPr>
            <a:r>
              <a:rPr lang="en-US" sz="2000" u="sng" dirty="0" smtClean="0">
                <a:hlinkClick r:id="rId2"/>
              </a:rPr>
              <a:t>http://www.apa.org/careers/resources/guides/careers.aspx#</a:t>
            </a:r>
            <a:r>
              <a:rPr lang="en-US" sz="2000" dirty="0" smtClean="0"/>
              <a:t>  </a:t>
            </a:r>
          </a:p>
          <a:p>
            <a:pPr marL="274320" indent="-274320" eaLnBrk="1" fontAlgn="auto" hangingPunct="1">
              <a:spcAft>
                <a:spcPts val="0"/>
              </a:spcAft>
              <a:buFont typeface="Wingdings"/>
              <a:buChar char=""/>
              <a:defRPr/>
            </a:pPr>
            <a:endParaRPr lang="en-US" dirty="0"/>
          </a:p>
        </p:txBody>
      </p:sp>
      <p:graphicFrame>
        <p:nvGraphicFramePr>
          <p:cNvPr id="5" name="Table 4"/>
          <p:cNvGraphicFramePr>
            <a:graphicFrameLocks noGrp="1"/>
          </p:cNvGraphicFramePr>
          <p:nvPr/>
        </p:nvGraphicFramePr>
        <p:xfrm>
          <a:off x="457200" y="2514600"/>
          <a:ext cx="7848600" cy="2362200"/>
        </p:xfrm>
        <a:graphic>
          <a:graphicData uri="http://schemas.openxmlformats.org/drawingml/2006/table">
            <a:tbl>
              <a:tblPr firstRow="1" bandRow="1">
                <a:tableStyleId>{5C22544A-7EE6-4342-B048-85BDC9FD1C3A}</a:tableStyleId>
              </a:tblPr>
              <a:tblGrid>
                <a:gridCol w="2616200"/>
                <a:gridCol w="2616200"/>
                <a:gridCol w="2616200"/>
              </a:tblGrid>
              <a:tr h="2362200">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Clinical </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Developmental</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Evolutionary </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Health </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Quantitative and Measurement Psychologists</a:t>
                      </a:r>
                    </a:p>
                    <a:p>
                      <a:endParaRPr lang="en-US" dirty="0"/>
                    </a:p>
                  </a:txBody>
                  <a:tcPr/>
                </a:tc>
                <a:tc>
                  <a:txBody>
                    <a:bodyPr/>
                    <a:lstStyle/>
                    <a:p>
                      <a:pPr>
                        <a:buFont typeface="Arial" pitchFamily="34" charset="0"/>
                        <a:buChar char="•"/>
                      </a:pPr>
                      <a:r>
                        <a:rPr lang="en-US" dirty="0" smtClean="0"/>
                        <a:t>Cognitive &amp; Perceptual </a:t>
                      </a:r>
                    </a:p>
                    <a:p>
                      <a:pPr>
                        <a:buFont typeface="Arial" pitchFamily="34" charset="0"/>
                        <a:buChar char="•"/>
                      </a:pPr>
                      <a:r>
                        <a:rPr lang="en-US" dirty="0" smtClean="0"/>
                        <a:t>Educational</a:t>
                      </a:r>
                    </a:p>
                    <a:p>
                      <a:pPr>
                        <a:buFont typeface="Arial" pitchFamily="34" charset="0"/>
                        <a:buChar char="•"/>
                      </a:pPr>
                      <a:r>
                        <a:rPr lang="en-US" dirty="0" smtClean="0"/>
                        <a:t>Experimental </a:t>
                      </a:r>
                    </a:p>
                    <a:p>
                      <a:pPr>
                        <a:buFont typeface="Arial" pitchFamily="34" charset="0"/>
                        <a:buChar char="•"/>
                      </a:pPr>
                      <a:r>
                        <a:rPr lang="en-US" dirty="0" smtClean="0"/>
                        <a:t>Neuropsychologists</a:t>
                      </a:r>
                    </a:p>
                    <a:p>
                      <a:pPr>
                        <a:buFont typeface="Arial" pitchFamily="34" charset="0"/>
                        <a:buChar char="•"/>
                      </a:pPr>
                      <a:r>
                        <a:rPr lang="en-US" dirty="0" smtClean="0"/>
                        <a:t>Rehabilitation</a:t>
                      </a:r>
                    </a:p>
                    <a:p>
                      <a:pPr>
                        <a:buFont typeface="Arial" pitchFamily="34" charset="0"/>
                        <a:buChar char="•"/>
                      </a:pPr>
                      <a:r>
                        <a:rPr lang="en-US" dirty="0" smtClean="0"/>
                        <a:t>Sports</a:t>
                      </a:r>
                      <a:endParaRPr lang="en-US" dirty="0"/>
                    </a:p>
                  </a:txBody>
                  <a:tcPr/>
                </a:tc>
                <a:tc>
                  <a:txBody>
                    <a:bodyPr/>
                    <a:lstStyle/>
                    <a:p>
                      <a:pPr>
                        <a:buFont typeface="Arial" pitchFamily="34" charset="0"/>
                        <a:buChar char="•"/>
                      </a:pPr>
                      <a:r>
                        <a:rPr lang="en-US" dirty="0" smtClean="0"/>
                        <a:t>Counseling </a:t>
                      </a:r>
                    </a:p>
                    <a:p>
                      <a:pPr>
                        <a:buFont typeface="Arial" pitchFamily="34" charset="0"/>
                        <a:buChar char="•"/>
                      </a:pPr>
                      <a:r>
                        <a:rPr lang="en-US" dirty="0" smtClean="0"/>
                        <a:t>Engineering </a:t>
                      </a:r>
                    </a:p>
                    <a:p>
                      <a:pPr>
                        <a:buFont typeface="Arial" pitchFamily="34" charset="0"/>
                        <a:buChar char="•"/>
                      </a:pPr>
                      <a:r>
                        <a:rPr lang="en-US" dirty="0" smtClean="0"/>
                        <a:t>Forensic </a:t>
                      </a:r>
                    </a:p>
                    <a:p>
                      <a:pPr>
                        <a:buFont typeface="Arial" pitchFamily="34" charset="0"/>
                        <a:buChar char="•"/>
                      </a:pPr>
                      <a:r>
                        <a:rPr lang="en-US" dirty="0" smtClean="0"/>
                        <a:t>Industrial and Organizational </a:t>
                      </a:r>
                    </a:p>
                    <a:p>
                      <a:pPr>
                        <a:buFont typeface="Arial" pitchFamily="34" charset="0"/>
                        <a:buChar char="•"/>
                      </a:pPr>
                      <a:r>
                        <a:rPr lang="en-US" dirty="0" smtClean="0"/>
                        <a:t>School</a:t>
                      </a:r>
                    </a:p>
                    <a:p>
                      <a:pPr>
                        <a:buFont typeface="Arial" pitchFamily="34" charset="0"/>
                        <a:buChar char="•"/>
                      </a:pPr>
                      <a:r>
                        <a:rPr lang="en-US" dirty="0" smtClean="0"/>
                        <a:t>Social</a:t>
                      </a:r>
                      <a:endParaRPr lang="en-US"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What graduate degrees enable one to pursue those various fields?</a:t>
            </a:r>
            <a:endParaRPr lang="en-US" dirty="0"/>
          </a:p>
        </p:txBody>
      </p:sp>
      <p:sp>
        <p:nvSpPr>
          <p:cNvPr id="3" name="Content Placeholder 2"/>
          <p:cNvSpPr>
            <a:spLocks noGrp="1"/>
          </p:cNvSpPr>
          <p:nvPr>
            <p:ph sz="quarter" idx="2"/>
          </p:nvPr>
        </p:nvSpPr>
        <p:spPr/>
        <p:txBody>
          <a:bodyPr>
            <a:normAutofit fontScale="62500" lnSpcReduction="20000"/>
          </a:bodyPr>
          <a:lstStyle/>
          <a:p>
            <a:pPr marL="274320" indent="-274320" eaLnBrk="1" fontAlgn="auto" hangingPunct="1">
              <a:spcAft>
                <a:spcPts val="0"/>
              </a:spcAft>
              <a:buFont typeface="Wingdings"/>
              <a:buChar char=""/>
              <a:defRPr/>
            </a:pPr>
            <a:r>
              <a:rPr lang="en-US" dirty="0" smtClean="0"/>
              <a:t>Doctor of Medicine</a:t>
            </a:r>
          </a:p>
          <a:p>
            <a:pPr marL="274320" indent="-274320" eaLnBrk="1" fontAlgn="auto" hangingPunct="1">
              <a:spcAft>
                <a:spcPts val="0"/>
              </a:spcAft>
              <a:buFont typeface="Wingdings"/>
              <a:buChar char=""/>
              <a:defRPr/>
            </a:pPr>
            <a:r>
              <a:rPr lang="en-US" dirty="0" smtClean="0"/>
              <a:t>Can be ANY MAJOR as long as you take two years of Biology, Chemistry through Organic, a year of Physics, a year of Calculus</a:t>
            </a:r>
          </a:p>
          <a:p>
            <a:pPr marL="274320" indent="-274320" eaLnBrk="1" fontAlgn="auto" hangingPunct="1">
              <a:spcAft>
                <a:spcPts val="0"/>
              </a:spcAft>
              <a:buFont typeface="Wingdings"/>
              <a:buChar char=""/>
              <a:defRPr/>
            </a:pPr>
            <a:r>
              <a:rPr lang="en-US" dirty="0" smtClean="0"/>
              <a:t>The WP program is described at: </a:t>
            </a:r>
            <a:r>
              <a:rPr lang="en-US" u="sng" dirty="0" smtClean="0">
                <a:hlinkClick r:id="rId2"/>
              </a:rPr>
              <a:t>http://www.wpunj.edu/cosh/departments/biology/undergraduate-programs/pre-med.dot</a:t>
            </a:r>
            <a:r>
              <a:rPr lang="en-US" dirty="0" smtClean="0"/>
              <a:t> </a:t>
            </a:r>
          </a:p>
          <a:p>
            <a:pPr marL="274320" indent="-274320" eaLnBrk="1" fontAlgn="auto" hangingPunct="1">
              <a:spcAft>
                <a:spcPts val="0"/>
              </a:spcAft>
              <a:buFont typeface="Wingdings"/>
              <a:buChar char=""/>
              <a:defRPr/>
            </a:pPr>
            <a:r>
              <a:rPr lang="en-US" dirty="0" smtClean="0"/>
              <a:t>Four years of medical school. GPA requirements for admission typically above 3.5 and include a strong performance </a:t>
            </a:r>
            <a:r>
              <a:rPr lang="en-US" smtClean="0"/>
              <a:t>on the </a:t>
            </a:r>
            <a:r>
              <a:rPr lang="en-US" dirty="0" smtClean="0"/>
              <a:t>Medical College Admission Test (MCAT)</a:t>
            </a:r>
          </a:p>
          <a:p>
            <a:pPr marL="274320" indent="-274320" eaLnBrk="1" fontAlgn="auto" hangingPunct="1">
              <a:spcAft>
                <a:spcPts val="0"/>
              </a:spcAft>
              <a:buFont typeface="Wingdings"/>
              <a:buChar char=""/>
              <a:defRPr/>
            </a:pPr>
            <a:r>
              <a:rPr lang="en-US" dirty="0" smtClean="0"/>
              <a:t>Three years of residency, the last two of which are in the specialty “psychiatry.”</a:t>
            </a:r>
          </a:p>
        </p:txBody>
      </p:sp>
      <p:sp>
        <p:nvSpPr>
          <p:cNvPr id="4" name="Content Placeholder 3"/>
          <p:cNvSpPr>
            <a:spLocks noGrp="1"/>
          </p:cNvSpPr>
          <p:nvPr>
            <p:ph sz="quarter" idx="4"/>
          </p:nvPr>
        </p:nvSpPr>
        <p:spPr/>
        <p:txBody>
          <a:bodyPr>
            <a:normAutofit fontScale="47500" lnSpcReduction="20000"/>
          </a:bodyPr>
          <a:lstStyle/>
          <a:p>
            <a:pPr marL="274320" indent="-274320" eaLnBrk="1" fontAlgn="auto" hangingPunct="1">
              <a:spcAft>
                <a:spcPts val="0"/>
              </a:spcAft>
              <a:buFont typeface="Wingdings"/>
              <a:buChar char=""/>
              <a:defRPr/>
            </a:pPr>
            <a:r>
              <a:rPr lang="en-US" sz="2500" dirty="0" smtClean="0"/>
              <a:t>Ph.D. = Doctor of Philosophy</a:t>
            </a:r>
          </a:p>
          <a:p>
            <a:pPr marL="274320" indent="-274320" eaLnBrk="1" fontAlgn="auto" hangingPunct="1">
              <a:spcAft>
                <a:spcPts val="0"/>
              </a:spcAft>
              <a:buFont typeface="Wingdings"/>
              <a:buChar char=""/>
              <a:defRPr/>
            </a:pPr>
            <a:r>
              <a:rPr lang="en-US" sz="2500" dirty="0" smtClean="0"/>
              <a:t>The most typical Ph.D.s undertaken by students who want to work directly with patients or clients to treat mental illness or mental health concerns are:</a:t>
            </a:r>
          </a:p>
          <a:p>
            <a:pPr marL="640080" lvl="1" indent="-274320" eaLnBrk="1" fontAlgn="auto" hangingPunct="1">
              <a:spcAft>
                <a:spcPts val="0"/>
              </a:spcAft>
              <a:buFont typeface="Wingdings 2"/>
              <a:buChar char=""/>
              <a:defRPr/>
            </a:pPr>
            <a:r>
              <a:rPr lang="en-US" sz="2500" dirty="0" smtClean="0"/>
              <a:t>Ph.D. in Clinical Psychology – hardest to get into – GPA around 3.5 for most APA approved programs</a:t>
            </a:r>
          </a:p>
          <a:p>
            <a:pPr marL="640080" lvl="1" indent="-274320" eaLnBrk="1" fontAlgn="auto" hangingPunct="1">
              <a:spcAft>
                <a:spcPts val="0"/>
              </a:spcAft>
              <a:buFont typeface="Wingdings 2"/>
              <a:buChar char=""/>
              <a:defRPr/>
            </a:pPr>
            <a:r>
              <a:rPr lang="en-US" sz="2500" dirty="0" smtClean="0"/>
              <a:t>Ph.D. in Counseling Psychology – not much easier to get into</a:t>
            </a:r>
          </a:p>
          <a:p>
            <a:pPr lvl="2" indent="-182880" eaLnBrk="1" fontAlgn="auto" hangingPunct="1">
              <a:spcAft>
                <a:spcPts val="0"/>
              </a:spcAft>
              <a:buClr>
                <a:schemeClr val="accent1">
                  <a:shade val="75000"/>
                </a:schemeClr>
              </a:buClr>
              <a:buFont typeface="Wingdings"/>
              <a:buChar char=""/>
              <a:defRPr/>
            </a:pPr>
            <a:r>
              <a:rPr lang="en-US" sz="2500" dirty="0" smtClean="0"/>
              <a:t>These both require full doctoral dissertations of original research</a:t>
            </a:r>
          </a:p>
          <a:p>
            <a:pPr marL="640080" lvl="1" indent="-274320" eaLnBrk="1" fontAlgn="auto" hangingPunct="1">
              <a:spcAft>
                <a:spcPts val="0"/>
              </a:spcAft>
              <a:buFont typeface="Wingdings 2"/>
              <a:buChar char=""/>
              <a:defRPr/>
            </a:pPr>
            <a:r>
              <a:rPr lang="en-US" sz="2500" dirty="0" smtClean="0"/>
              <a:t>Psy.D – a practitoner’s doctorate – typically requires extensive field work and a less research oriented thesis</a:t>
            </a:r>
          </a:p>
          <a:p>
            <a:pPr marL="274320" indent="-274320" eaLnBrk="1" fontAlgn="auto" hangingPunct="1">
              <a:spcAft>
                <a:spcPts val="0"/>
              </a:spcAft>
              <a:buFont typeface="Wingdings"/>
              <a:buChar char=""/>
              <a:defRPr/>
            </a:pPr>
            <a:r>
              <a:rPr lang="en-US" sz="2500" dirty="0" smtClean="0"/>
              <a:t>Individuals who want to teach psychology at a University, or obtain expertise to practice in any of the sub-fields identified earlier, can obtain a doctorate (Ph.D.) in that specific subfield (e.g., Experimental Psychology or Industrial and Organizational Psychology)</a:t>
            </a:r>
          </a:p>
          <a:p>
            <a:pPr marL="274320" indent="-274320" eaLnBrk="1" fontAlgn="auto" hangingPunct="1">
              <a:spcAft>
                <a:spcPts val="0"/>
              </a:spcAft>
              <a:buFont typeface="Wingdings"/>
              <a:buChar char=""/>
              <a:defRPr/>
            </a:pPr>
            <a:endParaRPr lang="en-US" dirty="0"/>
          </a:p>
        </p:txBody>
      </p:sp>
      <p:sp>
        <p:nvSpPr>
          <p:cNvPr id="19461" name="Text Placeholder 4"/>
          <p:cNvSpPr>
            <a:spLocks noGrp="1"/>
          </p:cNvSpPr>
          <p:nvPr>
            <p:ph type="body" sz="quarter" idx="1"/>
          </p:nvPr>
        </p:nvSpPr>
        <p:spPr>
          <a:xfrm>
            <a:off x="457200" y="1570038"/>
            <a:ext cx="3657600" cy="658812"/>
          </a:xfrm>
        </p:spPr>
        <p:txBody>
          <a:bodyPr/>
          <a:lstStyle/>
          <a:p>
            <a:pPr eaLnBrk="1" hangingPunct="1"/>
            <a:r>
              <a:rPr lang="en-US" dirty="0" smtClean="0"/>
              <a:t>MD (Physicians)	</a:t>
            </a:r>
          </a:p>
        </p:txBody>
      </p:sp>
      <p:sp>
        <p:nvSpPr>
          <p:cNvPr id="19462" name="Text Placeholder 5"/>
          <p:cNvSpPr>
            <a:spLocks noGrp="1"/>
          </p:cNvSpPr>
          <p:nvPr>
            <p:ph type="body" sz="quarter" idx="3"/>
          </p:nvPr>
        </p:nvSpPr>
        <p:spPr>
          <a:xfrm>
            <a:off x="4343400" y="1570038"/>
            <a:ext cx="4038600" cy="658812"/>
          </a:xfrm>
        </p:spPr>
        <p:txBody>
          <a:bodyPr/>
          <a:lstStyle/>
          <a:p>
            <a:pPr eaLnBrk="1" hangingPunct="1"/>
            <a:r>
              <a:rPr lang="en-US" dirty="0" smtClean="0"/>
              <a:t>Doctoral Degrees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What graduate degrees enable one to pursue those various fields?</a:t>
            </a:r>
            <a:endParaRPr lang="en-US" dirty="0"/>
          </a:p>
        </p:txBody>
      </p:sp>
      <p:sp>
        <p:nvSpPr>
          <p:cNvPr id="3" name="Content Placeholder 2"/>
          <p:cNvSpPr>
            <a:spLocks noGrp="1"/>
          </p:cNvSpPr>
          <p:nvPr>
            <p:ph sz="quarter" idx="2"/>
          </p:nvPr>
        </p:nvSpPr>
        <p:spPr>
          <a:xfrm>
            <a:off x="457200" y="2362200"/>
            <a:ext cx="7086600" cy="3886200"/>
          </a:xfrm>
        </p:spPr>
        <p:txBody>
          <a:bodyPr>
            <a:normAutofit fontScale="85000" lnSpcReduction="20000"/>
          </a:bodyPr>
          <a:lstStyle/>
          <a:p>
            <a:pPr marL="274320" indent="-274320" eaLnBrk="1" fontAlgn="auto" hangingPunct="1">
              <a:spcAft>
                <a:spcPts val="0"/>
              </a:spcAft>
              <a:buFont typeface="Wingdings"/>
              <a:buChar char=""/>
              <a:defRPr/>
            </a:pPr>
            <a:r>
              <a:rPr lang="en-US" dirty="0" smtClean="0"/>
              <a:t>Social work is a profession for those with a strong desire to help improve people's lives. Social workers assist people by helping them cope with and solve issues in their everyday lives, such as family and personal problems and dealing with relationships. Some social workers help clients who face a disability, life-threatening disease, social problem, such as inadequate housing, unemployment, or substance abuse. Social workers also assist families that have serious domestic conflicts, sometimes involving child or spousal abuse. Additionally, they may conduct research, advocate for improved services, or become involved in planning or policy development. Many social workers specialize in serving a particular population or working in a specific setting</a:t>
            </a:r>
            <a:endParaRPr lang="en-US" dirty="0"/>
          </a:p>
        </p:txBody>
      </p:sp>
      <p:sp>
        <p:nvSpPr>
          <p:cNvPr id="20484" name="Text Placeholder 4"/>
          <p:cNvSpPr>
            <a:spLocks noGrp="1"/>
          </p:cNvSpPr>
          <p:nvPr>
            <p:ph type="body" sz="quarter" idx="1"/>
          </p:nvPr>
        </p:nvSpPr>
        <p:spPr>
          <a:xfrm>
            <a:off x="1295400" y="1447800"/>
            <a:ext cx="5791200" cy="811213"/>
          </a:xfrm>
        </p:spPr>
        <p:txBody>
          <a:bodyPr/>
          <a:lstStyle/>
          <a:p>
            <a:pPr eaLnBrk="1" hangingPunct="1"/>
            <a:r>
              <a:rPr lang="en-US" dirty="0" smtClean="0"/>
              <a:t>M.S.W. or D.S.W. </a:t>
            </a:r>
          </a:p>
          <a:p>
            <a:pPr eaLnBrk="1" hangingPunct="1"/>
            <a:r>
              <a:rPr lang="en-US" dirty="0" smtClean="0"/>
              <a:t>(Master or Doctor of Social Work)	</a:t>
            </a:r>
          </a:p>
        </p:txBody>
      </p:sp>
      <p:sp>
        <p:nvSpPr>
          <p:cNvPr id="20485" name="Rectangle 1"/>
          <p:cNvSpPr>
            <a:spLocks noChangeArrowheads="1"/>
          </p:cNvSpPr>
          <p:nvPr/>
        </p:nvSpPr>
        <p:spPr bwMode="auto">
          <a:xfrm>
            <a:off x="0" y="6353175"/>
            <a:ext cx="4575175" cy="247650"/>
          </a:xfrm>
          <a:prstGeom prst="rect">
            <a:avLst/>
          </a:prstGeom>
          <a:noFill/>
          <a:ln w="9525">
            <a:noFill/>
            <a:miter lim="800000"/>
            <a:headEnd/>
            <a:tailEnd/>
          </a:ln>
        </p:spPr>
        <p:txBody>
          <a:bodyPr wrap="none" anchor="ctr">
            <a:spAutoFit/>
          </a:bodyPr>
          <a:lstStyle/>
          <a:p>
            <a:r>
              <a:rPr lang="en-US" sz="1000" dirty="0">
                <a:solidFill>
                  <a:srgbClr val="333333"/>
                </a:solidFill>
                <a:latin typeface="Calibri" pitchFamily="34" charset="0"/>
                <a:ea typeface="Times New Roman" pitchFamily="18" charset="0"/>
                <a:cs typeface="Tahoma" pitchFamily="34" charset="0"/>
              </a:rPr>
              <a:t>       Source: Occupational Outlook handbook: </a:t>
            </a:r>
            <a:r>
              <a:rPr lang="en-US" sz="1000" dirty="0">
                <a:latin typeface="Calibri" pitchFamily="34" charset="0"/>
                <a:ea typeface="Times New Roman" pitchFamily="18" charset="0"/>
                <a:cs typeface="Tahoma" pitchFamily="34" charset="0"/>
                <a:hlinkClick r:id="rId2"/>
              </a:rPr>
              <a:t>http://www.bls.gov/oco/ocos060.htm</a:t>
            </a:r>
            <a:r>
              <a:rPr lang="en-US" sz="1000" dirty="0">
                <a:solidFill>
                  <a:srgbClr val="333333"/>
                </a:solidFill>
                <a:latin typeface="Calibri" pitchFamily="34" charset="0"/>
                <a:ea typeface="Times New Roman" pitchFamily="18" charset="0"/>
                <a:cs typeface="Tahoma" pitchFamily="34" charset="0"/>
              </a:rPr>
              <a:t> </a:t>
            </a:r>
            <a:endParaRPr lang="en-US" dirty="0">
              <a:ea typeface="Times New Roman" pitchFamily="18" charset="0"/>
              <a:cs typeface="Tahoma"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What graduate degrees enable one to pursue those various fields?</a:t>
            </a:r>
            <a:endParaRPr lang="en-US" dirty="0"/>
          </a:p>
        </p:txBody>
      </p:sp>
      <p:sp>
        <p:nvSpPr>
          <p:cNvPr id="3" name="Content Placeholder 2"/>
          <p:cNvSpPr>
            <a:spLocks noGrp="1"/>
          </p:cNvSpPr>
          <p:nvPr>
            <p:ph sz="quarter" idx="2"/>
          </p:nvPr>
        </p:nvSpPr>
        <p:spPr>
          <a:xfrm>
            <a:off x="457200" y="2362200"/>
            <a:ext cx="8001000" cy="3886200"/>
          </a:xfrm>
        </p:spPr>
        <p:txBody>
          <a:bodyPr>
            <a:normAutofit fontScale="62500" lnSpcReduction="20000"/>
          </a:bodyPr>
          <a:lstStyle/>
          <a:p>
            <a:pPr marL="274320" indent="-274320" eaLnBrk="1" fontAlgn="auto" hangingPunct="1">
              <a:spcAft>
                <a:spcPts val="0"/>
              </a:spcAft>
              <a:buFont typeface="Wingdings"/>
              <a:buChar char=""/>
              <a:defRPr/>
            </a:pPr>
            <a:r>
              <a:rPr lang="en-US" dirty="0" smtClean="0"/>
              <a:t>MSW programs are typically two years in length, and include course work in human growth and development, social policies and programs, methods of practice, and social research</a:t>
            </a:r>
          </a:p>
          <a:p>
            <a:pPr marL="274320" indent="-274320" eaLnBrk="1" fontAlgn="auto" hangingPunct="1">
              <a:spcAft>
                <a:spcPts val="0"/>
              </a:spcAft>
              <a:buFont typeface="Wingdings"/>
              <a:buChar char=""/>
              <a:defRPr/>
            </a:pPr>
            <a:endParaRPr lang="en-US" dirty="0" smtClean="0"/>
          </a:p>
          <a:p>
            <a:pPr marL="274320" indent="-274320" eaLnBrk="1" fontAlgn="auto" hangingPunct="1">
              <a:spcAft>
                <a:spcPts val="0"/>
              </a:spcAft>
              <a:buFont typeface="Wingdings"/>
              <a:buChar char=""/>
              <a:defRPr/>
            </a:pPr>
            <a:r>
              <a:rPr lang="en-US" dirty="0" smtClean="0"/>
              <a:t>DSW, or Doctor of Social Work degrees, are the terminal degree in social work, and typically require two full-time years beyond a masters and a doctoral dissertation.</a:t>
            </a:r>
          </a:p>
          <a:p>
            <a:pPr marL="274320" indent="-274320" eaLnBrk="1" fontAlgn="auto" hangingPunct="1">
              <a:spcAft>
                <a:spcPts val="0"/>
              </a:spcAft>
              <a:buFont typeface="Wingdings"/>
              <a:buChar char=""/>
              <a:defRPr/>
            </a:pPr>
            <a:endParaRPr lang="en-US" dirty="0" smtClean="0"/>
          </a:p>
          <a:p>
            <a:pPr marL="274320" indent="-274320" eaLnBrk="1" fontAlgn="auto" hangingPunct="1">
              <a:spcAft>
                <a:spcPts val="0"/>
              </a:spcAft>
              <a:buFont typeface="Wingdings"/>
              <a:buChar char=""/>
              <a:defRPr/>
            </a:pPr>
            <a:r>
              <a:rPr lang="en-US" dirty="0" smtClean="0"/>
              <a:t>Social work programs can vary a lot in emphasis. Many allow students to specialize in methodology, public policy, work with different populations, etc. Some schools seek to prepare professionals for private practice in psychotherapy, others for work in public and non-profit social service agencies, and others for engaging in social planning and social change.</a:t>
            </a:r>
          </a:p>
          <a:p>
            <a:pPr marL="274320" indent="-274320" eaLnBrk="1" fontAlgn="auto" hangingPunct="1">
              <a:spcAft>
                <a:spcPts val="0"/>
              </a:spcAft>
              <a:buFont typeface="Wingdings"/>
              <a:buChar char=""/>
              <a:defRPr/>
            </a:pPr>
            <a:endParaRPr lang="en-US" dirty="0" smtClean="0"/>
          </a:p>
          <a:p>
            <a:pPr marL="274320" indent="-274320" eaLnBrk="1" fontAlgn="auto" hangingPunct="1">
              <a:spcAft>
                <a:spcPts val="0"/>
              </a:spcAft>
              <a:buFont typeface="Wingdings"/>
              <a:buChar char=""/>
              <a:defRPr/>
            </a:pPr>
            <a:r>
              <a:rPr lang="en-US" dirty="0" smtClean="0"/>
              <a:t>To be eligible for insurance reimbursement or to work in certain clinical settings, one must obtain the L.C.S.W. (Licensed Clinical Social Worker) credential. Licensing requirements vary by state. This is a source for licensure information in New Jersey: </a:t>
            </a:r>
            <a:r>
              <a:rPr lang="en-US" u="sng" dirty="0" smtClean="0">
                <a:hlinkClick r:id="rId2"/>
              </a:rPr>
              <a:t>http://www.naswnj.org/displaycommon.cfm?an=1&amp;subarticlenbr=2</a:t>
            </a:r>
            <a:r>
              <a:rPr lang="en-US" dirty="0" smtClean="0"/>
              <a:t> </a:t>
            </a:r>
            <a:endParaRPr lang="en-US" dirty="0"/>
          </a:p>
        </p:txBody>
      </p:sp>
      <p:sp>
        <p:nvSpPr>
          <p:cNvPr id="21508" name="Text Placeholder 4"/>
          <p:cNvSpPr>
            <a:spLocks noGrp="1"/>
          </p:cNvSpPr>
          <p:nvPr>
            <p:ph type="body" sz="quarter" idx="1"/>
          </p:nvPr>
        </p:nvSpPr>
        <p:spPr>
          <a:xfrm>
            <a:off x="1295400" y="1447800"/>
            <a:ext cx="5791200" cy="811213"/>
          </a:xfrm>
        </p:spPr>
        <p:txBody>
          <a:bodyPr/>
          <a:lstStyle/>
          <a:p>
            <a:pPr eaLnBrk="1" hangingPunct="1"/>
            <a:r>
              <a:rPr lang="en-US" dirty="0" smtClean="0"/>
              <a:t>M.S.W. or D.S.W. </a:t>
            </a:r>
          </a:p>
          <a:p>
            <a:pPr eaLnBrk="1" hangingPunct="1"/>
            <a:r>
              <a:rPr lang="en-US" dirty="0" smtClean="0"/>
              <a:t>(Master or Doctor of Social Work)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946150"/>
          </a:xfrm>
        </p:spPr>
        <p:txBody>
          <a:bodyPr>
            <a:normAutofit fontScale="90000"/>
          </a:bodyPr>
          <a:lstStyle/>
          <a:p>
            <a:pPr eaLnBrk="1" fontAlgn="auto" hangingPunct="1">
              <a:spcAft>
                <a:spcPts val="0"/>
              </a:spcAft>
              <a:defRPr/>
            </a:pPr>
            <a:r>
              <a:rPr lang="en-US" dirty="0" smtClean="0"/>
              <a:t>What graduate degrees enable one to pursue those various fields?</a:t>
            </a:r>
            <a:endParaRPr lang="en-US" dirty="0"/>
          </a:p>
        </p:txBody>
      </p:sp>
      <p:sp>
        <p:nvSpPr>
          <p:cNvPr id="3" name="Content Placeholder 2"/>
          <p:cNvSpPr>
            <a:spLocks noGrp="1"/>
          </p:cNvSpPr>
          <p:nvPr>
            <p:ph sz="quarter" idx="2"/>
          </p:nvPr>
        </p:nvSpPr>
        <p:spPr>
          <a:xfrm>
            <a:off x="457200" y="2362200"/>
            <a:ext cx="8001000" cy="3886200"/>
          </a:xfrm>
        </p:spPr>
        <p:txBody>
          <a:bodyPr>
            <a:normAutofit fontScale="85000" lnSpcReduction="10000"/>
          </a:bodyPr>
          <a:lstStyle/>
          <a:p>
            <a:pPr marL="274320" indent="-274320" eaLnBrk="1" fontAlgn="auto" hangingPunct="1">
              <a:spcAft>
                <a:spcPts val="0"/>
              </a:spcAft>
              <a:buFont typeface="Wingdings"/>
              <a:buChar char=""/>
              <a:defRPr/>
            </a:pPr>
            <a:r>
              <a:rPr lang="en-US" dirty="0" smtClean="0"/>
              <a:t>May be in any clinical area of Psychology (e.g. Master’s in Counseling ) and must meet the academic requirements for pursuit of the LPC designation.</a:t>
            </a:r>
          </a:p>
          <a:p>
            <a:pPr marL="274320" indent="-274320" eaLnBrk="1" fontAlgn="auto" hangingPunct="1">
              <a:spcAft>
                <a:spcPts val="0"/>
              </a:spcAft>
              <a:buFont typeface="Wingdings" pitchFamily="2" charset="2"/>
              <a:buNone/>
              <a:defRPr/>
            </a:pPr>
            <a:endParaRPr lang="en-US" dirty="0" smtClean="0"/>
          </a:p>
          <a:p>
            <a:pPr marL="274320" indent="-274320" eaLnBrk="1" fontAlgn="auto" hangingPunct="1">
              <a:spcAft>
                <a:spcPts val="0"/>
              </a:spcAft>
              <a:buFont typeface="Wingdings"/>
              <a:buChar char=""/>
              <a:defRPr/>
            </a:pPr>
            <a:r>
              <a:rPr lang="en-US" dirty="0" smtClean="0"/>
              <a:t>Like the M.S.W, </a:t>
            </a:r>
            <a:r>
              <a:rPr lang="en-US" i="1" dirty="0" smtClean="0"/>
              <a:t>not</a:t>
            </a:r>
            <a:r>
              <a:rPr lang="en-US" dirty="0" smtClean="0"/>
              <a:t> sufficient for insurance reimbursement or to work in most clinical settings. </a:t>
            </a:r>
          </a:p>
          <a:p>
            <a:pPr marL="274320" indent="-274320" eaLnBrk="1" fontAlgn="auto" hangingPunct="1">
              <a:spcAft>
                <a:spcPts val="0"/>
              </a:spcAft>
              <a:buFont typeface="Wingdings"/>
              <a:buChar char=""/>
              <a:defRPr/>
            </a:pPr>
            <a:endParaRPr lang="en-US" dirty="0" smtClean="0"/>
          </a:p>
          <a:p>
            <a:pPr marL="274320" indent="-274320" eaLnBrk="1" fontAlgn="auto" hangingPunct="1">
              <a:spcAft>
                <a:spcPts val="0"/>
              </a:spcAft>
              <a:buFont typeface="Wingdings"/>
              <a:buChar char=""/>
              <a:defRPr/>
            </a:pPr>
            <a:r>
              <a:rPr lang="en-US" dirty="0" smtClean="0"/>
              <a:t>Must obtain LPC (Licensed Professional Counselor) designation</a:t>
            </a:r>
          </a:p>
          <a:p>
            <a:pPr marL="274320" indent="-274320" eaLnBrk="1" fontAlgn="auto" hangingPunct="1">
              <a:spcAft>
                <a:spcPts val="0"/>
              </a:spcAft>
              <a:buFont typeface="Wingdings"/>
              <a:buChar char=""/>
              <a:defRPr/>
            </a:pPr>
            <a:endParaRPr lang="en-US" dirty="0" smtClean="0"/>
          </a:p>
          <a:p>
            <a:pPr marL="274320" indent="-274320" eaLnBrk="1" fontAlgn="auto" hangingPunct="1">
              <a:spcAft>
                <a:spcPts val="0"/>
              </a:spcAft>
              <a:buFont typeface="Wingdings"/>
              <a:buChar char=""/>
              <a:defRPr/>
            </a:pPr>
            <a:r>
              <a:rPr lang="en-US" dirty="0" smtClean="0"/>
              <a:t>The American Counseling Association provides information on securing the LPC designation: </a:t>
            </a:r>
            <a:r>
              <a:rPr lang="en-US" dirty="0" smtClean="0">
                <a:hlinkClick r:id="rId2"/>
              </a:rPr>
              <a:t>http://www.counseling.org/PublicPolicy/WhoAreLPCs.pdf</a:t>
            </a:r>
            <a:r>
              <a:rPr lang="en-US" dirty="0" smtClean="0"/>
              <a:t> </a:t>
            </a:r>
          </a:p>
          <a:p>
            <a:pPr marL="274320" indent="-274320" eaLnBrk="1" fontAlgn="auto" hangingPunct="1">
              <a:spcAft>
                <a:spcPts val="0"/>
              </a:spcAft>
              <a:buFont typeface="Wingdings"/>
              <a:buChar char=""/>
              <a:defRPr/>
            </a:pPr>
            <a:endParaRPr lang="en-US" dirty="0"/>
          </a:p>
        </p:txBody>
      </p:sp>
      <p:sp>
        <p:nvSpPr>
          <p:cNvPr id="22532" name="Text Placeholder 4"/>
          <p:cNvSpPr>
            <a:spLocks noGrp="1"/>
          </p:cNvSpPr>
          <p:nvPr>
            <p:ph type="body" sz="quarter" idx="1"/>
          </p:nvPr>
        </p:nvSpPr>
        <p:spPr>
          <a:xfrm>
            <a:off x="457200" y="1447800"/>
            <a:ext cx="8001000" cy="811213"/>
          </a:xfrm>
        </p:spPr>
        <p:txBody>
          <a:bodyPr/>
          <a:lstStyle/>
          <a:p>
            <a:pPr eaLnBrk="1" hangingPunct="1"/>
            <a:r>
              <a:rPr lang="en-US" dirty="0" smtClean="0"/>
              <a:t>MA, MS, or M.Ed. </a:t>
            </a:r>
          </a:p>
          <a:p>
            <a:pPr eaLnBrk="1" hangingPunct="1"/>
            <a:r>
              <a:rPr lang="en-US" dirty="0" smtClean="0"/>
              <a:t>(Master of Arts, Master of Science, Master of Education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Questions or Comments</a:t>
            </a:r>
            <a:endParaRPr lang="en-US" dirty="0"/>
          </a:p>
        </p:txBody>
      </p:sp>
      <p:sp>
        <p:nvSpPr>
          <p:cNvPr id="23555" name="Content Placeholder 2"/>
          <p:cNvSpPr>
            <a:spLocks noGrp="1"/>
          </p:cNvSpPr>
          <p:nvPr>
            <p:ph sz="quarter" idx="1"/>
          </p:nvPr>
        </p:nvSpPr>
        <p:spPr>
          <a:xfrm>
            <a:off x="228600" y="1600200"/>
            <a:ext cx="8610600" cy="4873625"/>
          </a:xfrm>
        </p:spPr>
        <p:txBody>
          <a:bodyPr/>
          <a:lstStyle/>
          <a:p>
            <a:pPr eaLnBrk="1" hangingPunct="1">
              <a:buFont typeface="Wingdings" pitchFamily="2" charset="2"/>
              <a:buNone/>
            </a:pPr>
            <a:endParaRPr lang="en-US" dirty="0" smtClean="0"/>
          </a:p>
          <a:p>
            <a:pPr eaLnBrk="1" hangingPunct="1">
              <a:buFont typeface="Wingdings" pitchFamily="2" charset="2"/>
              <a:buNone/>
            </a:pPr>
            <a:r>
              <a:rPr lang="en-US" dirty="0" smtClean="0"/>
              <a:t>Dr. Marc Schaeffer</a:t>
            </a:r>
          </a:p>
          <a:p>
            <a:pPr eaLnBrk="1" hangingPunct="1">
              <a:buFont typeface="Wingdings" pitchFamily="2" charset="2"/>
              <a:buNone/>
            </a:pPr>
            <a:r>
              <a:rPr lang="en-US" dirty="0" smtClean="0"/>
              <a:t>Senior Academic Advisor /  Career Counselor</a:t>
            </a:r>
          </a:p>
          <a:p>
            <a:pPr eaLnBrk="1" hangingPunct="1">
              <a:buFont typeface="Wingdings" pitchFamily="2" charset="2"/>
              <a:buNone/>
            </a:pPr>
            <a:r>
              <a:rPr lang="en-US" dirty="0" smtClean="0"/>
              <a:t>Career Development &amp; Gloria S. Williams Advising Center</a:t>
            </a:r>
          </a:p>
          <a:p>
            <a:pPr eaLnBrk="1" hangingPunct="1">
              <a:buFont typeface="Wingdings" pitchFamily="2" charset="2"/>
              <a:buNone/>
            </a:pPr>
            <a:r>
              <a:rPr lang="en-US" dirty="0" smtClean="0"/>
              <a:t>University Commons (Student Center) Rm. 301</a:t>
            </a:r>
          </a:p>
          <a:p>
            <a:pPr eaLnBrk="1" hangingPunct="1">
              <a:buFont typeface="Wingdings" pitchFamily="2" charset="2"/>
              <a:buNone/>
            </a:pPr>
            <a:r>
              <a:rPr lang="en-US" dirty="0" smtClean="0">
                <a:hlinkClick r:id="rId2"/>
              </a:rPr>
              <a:t>schaefferm@wpunj.edu</a:t>
            </a:r>
            <a:r>
              <a:rPr lang="en-US" dirty="0" smtClean="0"/>
              <a:t> </a:t>
            </a:r>
          </a:p>
          <a:p>
            <a:pPr eaLnBrk="1" hangingPunct="1">
              <a:buFont typeface="Wingdings" pitchFamily="2" charset="2"/>
              <a:buNone/>
            </a:pPr>
            <a:r>
              <a:rPr lang="en-US" dirty="0" smtClean="0"/>
              <a:t>973-720-3292</a:t>
            </a:r>
          </a:p>
          <a:p>
            <a:pPr eaLnBrk="1" hangingPunct="1"/>
            <a:endParaRPr lang="en-US" dirty="0" smtClean="0"/>
          </a:p>
        </p:txBody>
      </p:sp>
      <p:pic>
        <p:nvPicPr>
          <p:cNvPr id="23556" name="Picture 2" descr="C:\Documents and Settings\cruzpault\Local Settings\Temporary Internet Files\Content.IE5\ZLHZG1BE\MC900441428[1].png"/>
          <p:cNvPicPr>
            <a:picLocks noChangeAspect="1" noChangeArrowheads="1"/>
          </p:cNvPicPr>
          <p:nvPr/>
        </p:nvPicPr>
        <p:blipFill>
          <a:blip r:embed="rId3" cstate="print"/>
          <a:srcRect/>
          <a:stretch>
            <a:fillRect/>
          </a:stretch>
        </p:blipFill>
        <p:spPr bwMode="auto">
          <a:xfrm>
            <a:off x="4191000" y="4038600"/>
            <a:ext cx="2514600" cy="2514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A FEW QUESTIONS TO START …..</a:t>
            </a:r>
            <a:endParaRPr lang="en-US" dirty="0"/>
          </a:p>
        </p:txBody>
      </p:sp>
      <p:sp>
        <p:nvSpPr>
          <p:cNvPr id="3" name="Content Placeholder 2"/>
          <p:cNvSpPr>
            <a:spLocks noGrp="1"/>
          </p:cNvSpPr>
          <p:nvPr>
            <p:ph sz="quarter" idx="1"/>
          </p:nvPr>
        </p:nvSpPr>
        <p:spPr>
          <a:xfrm>
            <a:off x="457200" y="1600200"/>
            <a:ext cx="7467600" cy="1295400"/>
          </a:xfrm>
        </p:spPr>
        <p:txBody>
          <a:bodyPr/>
          <a:lstStyle/>
          <a:p>
            <a:pPr eaLnBrk="1" hangingPunct="1"/>
            <a:r>
              <a:rPr lang="en-US" dirty="0" smtClean="0"/>
              <a:t>What is the most significant difference between a psychiatrist and a psychologist in terms of scope of practice?</a:t>
            </a:r>
          </a:p>
          <a:p>
            <a:pPr eaLnBrk="1" hangingPunct="1"/>
            <a:endParaRPr lang="en-US" dirty="0" smtClean="0"/>
          </a:p>
        </p:txBody>
      </p:sp>
      <p:sp>
        <p:nvSpPr>
          <p:cNvPr id="5" name="Content Placeholder 2"/>
          <p:cNvSpPr txBox="1">
            <a:spLocks/>
          </p:cNvSpPr>
          <p:nvPr/>
        </p:nvSpPr>
        <p:spPr bwMode="auto">
          <a:xfrm>
            <a:off x="381000" y="2971800"/>
            <a:ext cx="7467600" cy="1295400"/>
          </a:xfrm>
          <a:prstGeom prst="rect">
            <a:avLst/>
          </a:prstGeom>
          <a:noFill/>
          <a:ln w="9525">
            <a:noFill/>
            <a:miter lim="800000"/>
            <a:headEnd/>
            <a:tailEnd/>
          </a:ln>
        </p:spPr>
        <p:txBody>
          <a:bodyPr/>
          <a:lstStyle/>
          <a:p>
            <a:pPr marL="273050" indent="-273050">
              <a:spcBef>
                <a:spcPts val="600"/>
              </a:spcBef>
              <a:buClr>
                <a:schemeClr val="accent1"/>
              </a:buClr>
              <a:buSzPct val="70000"/>
              <a:buFont typeface="Wingdings" pitchFamily="2" charset="2"/>
              <a:buChar char=""/>
            </a:pPr>
            <a:r>
              <a:rPr lang="en-US" sz="2400" dirty="0">
                <a:latin typeface="Century Schoolbook" pitchFamily="18" charset="0"/>
              </a:rPr>
              <a:t>Name five academic degrees that </a:t>
            </a:r>
            <a:r>
              <a:rPr lang="en-US" sz="2400" i="1" dirty="0" smtClean="0">
                <a:latin typeface="Century Schoolbook" pitchFamily="18" charset="0"/>
              </a:rPr>
              <a:t>could</a:t>
            </a:r>
            <a:r>
              <a:rPr lang="en-US" sz="2400" dirty="0" smtClean="0">
                <a:latin typeface="Century Schoolbook" pitchFamily="18" charset="0"/>
              </a:rPr>
              <a:t> </a:t>
            </a:r>
            <a:r>
              <a:rPr lang="en-US" sz="2400" dirty="0">
                <a:latin typeface="Century Schoolbook" pitchFamily="18" charset="0"/>
              </a:rPr>
              <a:t>allow you </a:t>
            </a:r>
            <a:r>
              <a:rPr lang="en-US" sz="2400" dirty="0" smtClean="0">
                <a:latin typeface="Century Schoolbook" pitchFamily="18" charset="0"/>
              </a:rPr>
              <a:t>to become </a:t>
            </a:r>
            <a:r>
              <a:rPr lang="en-US" sz="2400" dirty="0">
                <a:latin typeface="Century Schoolbook" pitchFamily="18" charset="0"/>
              </a:rPr>
              <a:t>licensed to lawfully engage in the practice of psychotherapy in most states in the </a:t>
            </a:r>
            <a:r>
              <a:rPr lang="en-US" sz="2400">
                <a:latin typeface="Century Schoolbook" pitchFamily="18" charset="0"/>
              </a:rPr>
              <a:t>U.S</a:t>
            </a:r>
            <a:r>
              <a:rPr lang="en-US" sz="2400" smtClean="0">
                <a:latin typeface="Century Schoolbook" pitchFamily="18" charset="0"/>
              </a:rPr>
              <a:t>.</a:t>
            </a:r>
            <a:endParaRPr lang="en-US" sz="2400" dirty="0" smtClean="0">
              <a:latin typeface="Century Schoolbook" pitchFamily="18" charset="0"/>
            </a:endParaRPr>
          </a:p>
        </p:txBody>
      </p:sp>
      <p:sp>
        <p:nvSpPr>
          <p:cNvPr id="6" name="Content Placeholder 2"/>
          <p:cNvSpPr txBox="1">
            <a:spLocks/>
          </p:cNvSpPr>
          <p:nvPr/>
        </p:nvSpPr>
        <p:spPr bwMode="auto">
          <a:xfrm>
            <a:off x="304800" y="4419600"/>
            <a:ext cx="7467600" cy="1295400"/>
          </a:xfrm>
          <a:prstGeom prst="rect">
            <a:avLst/>
          </a:prstGeom>
          <a:noFill/>
          <a:ln w="9525">
            <a:noFill/>
            <a:miter lim="800000"/>
            <a:headEnd/>
            <a:tailEnd/>
          </a:ln>
        </p:spPr>
        <p:txBody>
          <a:bodyPr/>
          <a:lstStyle/>
          <a:p>
            <a:pPr marL="273050" indent="-273050">
              <a:spcBef>
                <a:spcPts val="600"/>
              </a:spcBef>
              <a:buClr>
                <a:schemeClr val="accent1"/>
              </a:buClr>
              <a:buSzPct val="70000"/>
              <a:buFont typeface="Wingdings" pitchFamily="2" charset="2"/>
              <a:buChar char=""/>
            </a:pPr>
            <a:endParaRPr lang="en-US" sz="2400" dirty="0" smtClean="0">
              <a:latin typeface="Century Schoolbook" pitchFamily="18" charset="0"/>
            </a:endParaRPr>
          </a:p>
          <a:p>
            <a:pPr marL="273050" indent="-273050">
              <a:spcBef>
                <a:spcPts val="600"/>
              </a:spcBef>
              <a:buClr>
                <a:schemeClr val="accent1"/>
              </a:buClr>
              <a:buSzPct val="70000"/>
              <a:buFont typeface="Wingdings" pitchFamily="2" charset="2"/>
              <a:buChar char=""/>
            </a:pPr>
            <a:r>
              <a:rPr lang="en-US" sz="2400" dirty="0" smtClean="0">
                <a:latin typeface="Century Schoolbook" pitchFamily="18" charset="0"/>
              </a:rPr>
              <a:t>Name </a:t>
            </a:r>
            <a:r>
              <a:rPr lang="en-US" sz="2400" dirty="0">
                <a:latin typeface="Century Schoolbook" pitchFamily="18" charset="0"/>
              </a:rPr>
              <a:t>five things people trained in psychology can do that have nothing to do with helping a client or patient with psychological problems.</a:t>
            </a:r>
          </a:p>
          <a:p>
            <a:pPr marL="273050" indent="-273050">
              <a:spcBef>
                <a:spcPts val="600"/>
              </a:spcBef>
              <a:buClr>
                <a:schemeClr val="accent1"/>
              </a:buClr>
              <a:buSzPct val="70000"/>
              <a:buFont typeface="Wingdings" pitchFamily="2" charset="2"/>
              <a:buChar char=""/>
            </a:pPr>
            <a:endParaRPr lang="en-US" sz="2400" dirty="0">
              <a:latin typeface="Century Schoolbook"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heckerboard(across)">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t>YOU SHOULD BE ASKING …</a:t>
            </a:r>
            <a:endParaRPr lang="en-US" dirty="0"/>
          </a:p>
        </p:txBody>
      </p:sp>
      <p:sp>
        <p:nvSpPr>
          <p:cNvPr id="3" name="Content Placeholder 2"/>
          <p:cNvSpPr>
            <a:spLocks noGrp="1"/>
          </p:cNvSpPr>
          <p:nvPr>
            <p:ph sz="quarter" idx="1"/>
          </p:nvPr>
        </p:nvSpPr>
        <p:spPr>
          <a:xfrm>
            <a:off x="457200" y="1600200"/>
            <a:ext cx="7467600" cy="4873625"/>
          </a:xfrm>
        </p:spPr>
        <p:txBody>
          <a:bodyPr/>
          <a:lstStyle/>
          <a:p>
            <a:pPr eaLnBrk="1" hangingPunct="1"/>
            <a:r>
              <a:rPr lang="en-US" dirty="0" smtClean="0"/>
              <a:t>The question that all undergraduate psychology majors should be asking, and seeking answers to, is “What are your options with an undergraduate degree in psychology?”</a:t>
            </a:r>
          </a:p>
          <a:p>
            <a:pPr eaLnBrk="1" hangingPunct="1"/>
            <a:endParaRPr lang="en-US" dirty="0" smtClean="0"/>
          </a:p>
          <a:p>
            <a:pPr eaLnBrk="1" hangingPunct="1"/>
            <a:r>
              <a:rPr lang="en-US" dirty="0" smtClean="0"/>
              <a:t>The broadest answer to this question is “work,” or “teach in schools” or “graduate school.”</a:t>
            </a:r>
          </a:p>
          <a:p>
            <a:pPr eaLnBrk="1" hangingPunct="1"/>
            <a:endParaRPr lang="en-US" dirty="0" smtClean="0"/>
          </a:p>
        </p:txBody>
      </p:sp>
      <p:pic>
        <p:nvPicPr>
          <p:cNvPr id="10244" name="Picture 2" descr="C:\Documents and Settings\cruzpault\Local Settings\Temporary Internet Files\Content.IE5\QZ667Y5D\MC900233020[1].wmf"/>
          <p:cNvPicPr>
            <a:picLocks noChangeAspect="1" noChangeArrowheads="1"/>
          </p:cNvPicPr>
          <p:nvPr/>
        </p:nvPicPr>
        <p:blipFill>
          <a:blip r:embed="rId2" cstate="print"/>
          <a:srcRect/>
          <a:stretch>
            <a:fillRect/>
          </a:stretch>
        </p:blipFill>
        <p:spPr bwMode="auto">
          <a:xfrm>
            <a:off x="762000" y="4648200"/>
            <a:ext cx="2362200" cy="2009775"/>
          </a:xfrm>
          <a:prstGeom prst="rect">
            <a:avLst/>
          </a:prstGeom>
          <a:noFill/>
          <a:ln w="9525">
            <a:noFill/>
            <a:miter lim="800000"/>
            <a:headEnd/>
            <a:tailEnd/>
          </a:ln>
        </p:spPr>
      </p:pic>
      <p:pic>
        <p:nvPicPr>
          <p:cNvPr id="10245" name="Picture 4" descr="C:\Documents and Settings\cruzpault\Local Settings\Temporary Internet Files\Content.IE5\9O685MT2\MP900439370[1].jpg"/>
          <p:cNvPicPr>
            <a:picLocks noChangeAspect="1" noChangeArrowheads="1"/>
          </p:cNvPicPr>
          <p:nvPr/>
        </p:nvPicPr>
        <p:blipFill>
          <a:blip r:embed="rId3" cstate="print"/>
          <a:srcRect/>
          <a:stretch>
            <a:fillRect/>
          </a:stretch>
        </p:blipFill>
        <p:spPr bwMode="auto">
          <a:xfrm>
            <a:off x="4572000" y="4724400"/>
            <a:ext cx="3429000" cy="19081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96200" cy="1143000"/>
          </a:xfrm>
        </p:spPr>
        <p:txBody>
          <a:bodyPr/>
          <a:lstStyle/>
          <a:p>
            <a:pPr eaLnBrk="1" fontAlgn="auto" hangingPunct="1">
              <a:spcAft>
                <a:spcPts val="0"/>
              </a:spcAft>
              <a:defRPr/>
            </a:pPr>
            <a:r>
              <a:rPr lang="en-US" dirty="0" smtClean="0"/>
              <a:t>If WORK what positions are possible?</a:t>
            </a:r>
            <a:endParaRPr lang="en-US" dirty="0"/>
          </a:p>
        </p:txBody>
      </p:sp>
      <p:sp>
        <p:nvSpPr>
          <p:cNvPr id="11267" name="Content Placeholder 2"/>
          <p:cNvSpPr>
            <a:spLocks noGrp="1"/>
          </p:cNvSpPr>
          <p:nvPr>
            <p:ph sz="quarter" idx="1"/>
          </p:nvPr>
        </p:nvSpPr>
        <p:spPr>
          <a:xfrm>
            <a:off x="457200" y="1600200"/>
            <a:ext cx="7467600" cy="4873625"/>
          </a:xfrm>
        </p:spPr>
        <p:txBody>
          <a:bodyPr/>
          <a:lstStyle/>
          <a:p>
            <a:pPr eaLnBrk="1" hangingPunct="1"/>
            <a:r>
              <a:rPr lang="en-US" dirty="0" smtClean="0"/>
              <a:t>Many students graduating with a bachelor's degree will work in some division of human or social services. General skills acquired by graduates of undergraduate psychology programs include: </a:t>
            </a:r>
          </a:p>
          <a:p>
            <a:pPr eaLnBrk="1" hangingPunct="1"/>
            <a:endParaRPr lang="en-US" dirty="0" smtClean="0"/>
          </a:p>
          <a:p>
            <a:pPr lvl="1" eaLnBrk="1" hangingPunct="1"/>
            <a:r>
              <a:rPr lang="en-US" dirty="0" smtClean="0"/>
              <a:t>Knowledge about human relationships and behavior </a:t>
            </a:r>
          </a:p>
          <a:p>
            <a:pPr lvl="1" eaLnBrk="1" hangingPunct="1"/>
            <a:r>
              <a:rPr lang="en-US" dirty="0" smtClean="0"/>
              <a:t>Good listening skills </a:t>
            </a:r>
          </a:p>
          <a:p>
            <a:pPr lvl="1" eaLnBrk="1" hangingPunct="1"/>
            <a:r>
              <a:rPr lang="en-US" dirty="0" smtClean="0"/>
              <a:t>Can observe, analyze, and interpret information </a:t>
            </a:r>
          </a:p>
          <a:p>
            <a:pPr lvl="1" eaLnBrk="1" hangingPunct="1"/>
            <a:r>
              <a:rPr lang="en-US" dirty="0" smtClean="0"/>
              <a:t>Have strong writing, critical thinking and organization of information skills </a:t>
            </a:r>
          </a:p>
          <a:p>
            <a:pPr eaLnBrk="1" hangingPunct="1"/>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Psychology Skills</a:t>
            </a:r>
            <a:endParaRPr lang="en-US" dirty="0"/>
          </a:p>
        </p:txBody>
      </p:sp>
      <p:sp>
        <p:nvSpPr>
          <p:cNvPr id="3" name="Content Placeholder 2"/>
          <p:cNvSpPr>
            <a:spLocks noGrp="1"/>
          </p:cNvSpPr>
          <p:nvPr>
            <p:ph sz="quarter" idx="1"/>
          </p:nvPr>
        </p:nvSpPr>
        <p:spPr>
          <a:xfrm>
            <a:off x="457200" y="1600200"/>
            <a:ext cx="7467600" cy="4873625"/>
          </a:xfrm>
        </p:spPr>
        <p:txBody>
          <a:bodyPr>
            <a:normAutofit fontScale="92500" lnSpcReduction="10000"/>
          </a:bodyPr>
          <a:lstStyle/>
          <a:p>
            <a:pPr marL="274320" indent="-274320" eaLnBrk="1" fontAlgn="auto" hangingPunct="1">
              <a:spcAft>
                <a:spcPts val="0"/>
              </a:spcAft>
              <a:buFont typeface="Wingdings"/>
              <a:buChar char=""/>
              <a:defRPr/>
            </a:pPr>
            <a:r>
              <a:rPr lang="en-US" dirty="0" smtClean="0"/>
              <a:t>Some specific skills for those working in this area include the ability to assess client needs, keep thorough and accurate records, express care and empathy and to act as an advocate for your client.  Some common job titles of human or social services positions open to bachelor’s graduates include:</a:t>
            </a:r>
          </a:p>
          <a:p>
            <a:pPr marL="274320" indent="-274320" eaLnBrk="1" fontAlgn="auto" hangingPunct="1">
              <a:spcAft>
                <a:spcPts val="0"/>
              </a:spcAft>
              <a:buFont typeface="Wingdings"/>
              <a:buChar char=""/>
              <a:defRPr/>
            </a:pPr>
            <a:endParaRPr lang="en-US" dirty="0" smtClean="0"/>
          </a:p>
          <a:p>
            <a:pPr marL="640080" lvl="1" indent="-274320" eaLnBrk="1" fontAlgn="auto" hangingPunct="1">
              <a:spcAft>
                <a:spcPts val="0"/>
              </a:spcAft>
              <a:buFont typeface="Wingdings 2"/>
              <a:buChar char=""/>
              <a:defRPr/>
            </a:pPr>
            <a:r>
              <a:rPr lang="en-US" dirty="0" smtClean="0"/>
              <a:t>Case Management </a:t>
            </a:r>
          </a:p>
          <a:p>
            <a:pPr marL="640080" lvl="1" indent="-274320" eaLnBrk="1" fontAlgn="auto" hangingPunct="1">
              <a:spcAft>
                <a:spcPts val="0"/>
              </a:spcAft>
              <a:buFont typeface="Wingdings 2"/>
              <a:buChar char=""/>
              <a:defRPr/>
            </a:pPr>
            <a:r>
              <a:rPr lang="en-US" dirty="0" smtClean="0"/>
              <a:t>Career Counselor </a:t>
            </a:r>
          </a:p>
          <a:p>
            <a:pPr marL="640080" lvl="1" indent="-274320" eaLnBrk="1" fontAlgn="auto" hangingPunct="1">
              <a:spcAft>
                <a:spcPts val="0"/>
              </a:spcAft>
              <a:buFont typeface="Wingdings 2"/>
              <a:buChar char=""/>
              <a:defRPr/>
            </a:pPr>
            <a:r>
              <a:rPr lang="en-US" dirty="0" smtClean="0"/>
              <a:t>Rehabilitation Specialist </a:t>
            </a:r>
          </a:p>
          <a:p>
            <a:pPr marL="640080" lvl="1" indent="-274320" eaLnBrk="1" fontAlgn="auto" hangingPunct="1">
              <a:spcAft>
                <a:spcPts val="0"/>
              </a:spcAft>
              <a:buFont typeface="Wingdings 2"/>
              <a:buChar char=""/>
              <a:defRPr/>
            </a:pPr>
            <a:r>
              <a:rPr lang="en-US" dirty="0" smtClean="0"/>
              <a:t>Psychiatric Technician</a:t>
            </a:r>
          </a:p>
          <a:p>
            <a:pPr marL="640080" lvl="1" indent="-274320" eaLnBrk="1" fontAlgn="auto" hangingPunct="1">
              <a:spcAft>
                <a:spcPts val="0"/>
              </a:spcAft>
              <a:buFont typeface="Wingdings 2"/>
              <a:buChar char=""/>
              <a:defRPr/>
            </a:pPr>
            <a:r>
              <a:rPr lang="en-US" dirty="0" smtClean="0"/>
              <a:t>Partial Care Assistant</a:t>
            </a:r>
          </a:p>
          <a:p>
            <a:pPr marL="640080" lvl="1" indent="-274320" eaLnBrk="1" fontAlgn="auto" hangingPunct="1">
              <a:spcAft>
                <a:spcPts val="0"/>
              </a:spcAft>
              <a:buFont typeface="Wingdings 2"/>
              <a:buChar char=""/>
              <a:defRPr/>
            </a:pPr>
            <a:r>
              <a:rPr lang="en-US" dirty="0" smtClean="0"/>
              <a:t>Group Home Counselor</a:t>
            </a:r>
          </a:p>
          <a:p>
            <a:pPr marL="640080" lvl="1" indent="-274320" eaLnBrk="1" fontAlgn="auto" hangingPunct="1">
              <a:spcAft>
                <a:spcPts val="0"/>
              </a:spcAft>
              <a:buFont typeface="Wingdings 2"/>
              <a:buChar char=""/>
              <a:defRPr/>
            </a:pPr>
            <a:r>
              <a:rPr lang="en-US" dirty="0" smtClean="0"/>
              <a:t>Psychiatric Hospital Attendant</a:t>
            </a:r>
          </a:p>
          <a:p>
            <a:pPr marL="274320" indent="-274320" eaLnBrk="1" fontAlgn="auto" hangingPunct="1">
              <a:spcAft>
                <a:spcPts val="0"/>
              </a:spcAft>
              <a:buFont typeface="Wingdings"/>
              <a:buChar char=""/>
              <a:defRPr/>
            </a:pPr>
            <a:endParaRPr lang="en-US" dirty="0"/>
          </a:p>
        </p:txBody>
      </p:sp>
      <p:pic>
        <p:nvPicPr>
          <p:cNvPr id="12292" name="Picture 10" descr="C:\Documents and Settings\cruzpault\Local Settings\Temporary Internet Files\Content.IE5\QZ667Y5D\MC900365748[1].wmf"/>
          <p:cNvPicPr>
            <a:picLocks noChangeAspect="1" noChangeArrowheads="1"/>
          </p:cNvPicPr>
          <p:nvPr/>
        </p:nvPicPr>
        <p:blipFill>
          <a:blip r:embed="rId2" cstate="print"/>
          <a:srcRect/>
          <a:stretch>
            <a:fillRect/>
          </a:stretch>
        </p:blipFill>
        <p:spPr bwMode="auto">
          <a:xfrm>
            <a:off x="5410200" y="4038600"/>
            <a:ext cx="1814513" cy="15795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Additional Skills</a:t>
            </a:r>
            <a:endParaRPr lang="en-US" dirty="0"/>
          </a:p>
        </p:txBody>
      </p:sp>
      <p:sp>
        <p:nvSpPr>
          <p:cNvPr id="13315" name="Content Placeholder 2"/>
          <p:cNvSpPr>
            <a:spLocks noGrp="1"/>
          </p:cNvSpPr>
          <p:nvPr>
            <p:ph sz="quarter" idx="1"/>
          </p:nvPr>
        </p:nvSpPr>
        <p:spPr>
          <a:xfrm>
            <a:off x="457200" y="1600200"/>
            <a:ext cx="7467600" cy="4873625"/>
          </a:xfrm>
        </p:spPr>
        <p:txBody>
          <a:bodyPr/>
          <a:lstStyle/>
          <a:p>
            <a:pPr eaLnBrk="1" hangingPunct="1"/>
            <a:r>
              <a:rPr lang="en-US" dirty="0" smtClean="0"/>
              <a:t>In addition to human or social services, a bachelor's in psychology can provide excellent training for many other types of jobs. Some of the most important things you have learned during your undergraduate years are </a:t>
            </a:r>
            <a:r>
              <a:rPr lang="en-US" i="1" dirty="0" smtClean="0"/>
              <a:t>interpersonal skills</a:t>
            </a:r>
            <a:r>
              <a:rPr lang="en-US" dirty="0" smtClean="0"/>
              <a:t>. Your understanding of the human mind and behavior make you a good candidate for jobs that require good communication skills.  You have also done a considerable amount of research and writing.</a:t>
            </a:r>
          </a:p>
          <a:p>
            <a:pPr eaLnBrk="1" hangingPunct="1"/>
            <a:endParaRPr lang="en-US" dirty="0" smtClean="0"/>
          </a:p>
          <a:p>
            <a:pPr eaLnBrk="1" hangingPunct="1">
              <a:buFont typeface="Wingdings" pitchFamily="2" charset="2"/>
              <a:buNone/>
            </a:pPr>
            <a:r>
              <a:rPr lang="en-US" sz="1400" dirty="0" smtClean="0"/>
              <a:t>(Source: </a:t>
            </a:r>
            <a:r>
              <a:rPr lang="en-US" sz="1400" u="sng" dirty="0" smtClean="0">
                <a:hlinkClick r:id="rId2"/>
              </a:rPr>
              <a:t>http://psychology.about.com/od/careersinpsychology/a/careersbach.htm</a:t>
            </a:r>
            <a:r>
              <a:rPr lang="en-US" sz="1400" dirty="0" smtClean="0"/>
              <a:t> )</a:t>
            </a:r>
          </a:p>
          <a:p>
            <a:pPr eaLnBrk="1" hangingPunct="1"/>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1143000"/>
          </a:xfrm>
        </p:spPr>
        <p:txBody>
          <a:bodyPr/>
          <a:lstStyle/>
          <a:p>
            <a:pPr eaLnBrk="1" fontAlgn="auto" hangingPunct="1">
              <a:spcAft>
                <a:spcPts val="0"/>
              </a:spcAft>
              <a:defRPr/>
            </a:pPr>
            <a:r>
              <a:rPr lang="en-US" dirty="0" smtClean="0"/>
              <a:t>Resources for help</a:t>
            </a:r>
            <a:endParaRPr lang="en-US" dirty="0"/>
          </a:p>
        </p:txBody>
      </p:sp>
      <p:sp>
        <p:nvSpPr>
          <p:cNvPr id="14339" name="Content Placeholder 2"/>
          <p:cNvSpPr>
            <a:spLocks noGrp="1"/>
          </p:cNvSpPr>
          <p:nvPr>
            <p:ph sz="quarter" idx="1"/>
          </p:nvPr>
        </p:nvSpPr>
        <p:spPr>
          <a:xfrm>
            <a:off x="457200" y="685800"/>
            <a:ext cx="7848600" cy="5788025"/>
          </a:xfrm>
        </p:spPr>
        <p:txBody>
          <a:bodyPr/>
          <a:lstStyle/>
          <a:p>
            <a:pPr eaLnBrk="1" hangingPunct="1"/>
            <a:r>
              <a:rPr lang="en-US" dirty="0" smtClean="0"/>
              <a:t>The William Paterson University Career Development and Advising Center web site names a lengthy list of positions that require bachelor’s degree candidates with these kinds of skills:</a:t>
            </a:r>
          </a:p>
          <a:p>
            <a:pPr eaLnBrk="1" hangingPunct="1">
              <a:buFont typeface="Wingdings" pitchFamily="2" charset="2"/>
              <a:buNone/>
            </a:pPr>
            <a:endParaRPr lang="en-US" dirty="0" smtClean="0"/>
          </a:p>
        </p:txBody>
      </p:sp>
      <p:graphicFrame>
        <p:nvGraphicFramePr>
          <p:cNvPr id="4" name="Table 3"/>
          <p:cNvGraphicFramePr>
            <a:graphicFrameLocks noGrp="1"/>
          </p:cNvGraphicFramePr>
          <p:nvPr/>
        </p:nvGraphicFramePr>
        <p:xfrm>
          <a:off x="914400" y="2590800"/>
          <a:ext cx="6096000" cy="345440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marL="0" marR="0" algn="ctr">
                        <a:lnSpc>
                          <a:spcPts val="1560"/>
                        </a:lnSpc>
                        <a:spcBef>
                          <a:spcPts val="375"/>
                        </a:spcBef>
                        <a:spcAft>
                          <a:spcPts val="375"/>
                        </a:spcAft>
                      </a:pPr>
                      <a:r>
                        <a:rPr lang="en-US" sz="1050" dirty="0">
                          <a:solidFill>
                            <a:srgbClr val="313131"/>
                          </a:solidFill>
                          <a:latin typeface="Arial"/>
                          <a:ea typeface="Times New Roman"/>
                          <a:cs typeface="Times New Roman"/>
                        </a:rPr>
                        <a:t>Academic Advisor</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Activity Leader</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Admissions Evaluator</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Career Planner</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Case Worker</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Claims Specialist</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College Student Affairs</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Compensation Manager</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Copywriter</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Corporate Merchandiser</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Correctional Caseworker</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Corrections Officer</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Creative Director</a:t>
                      </a:r>
                      <a:br>
                        <a:rPr lang="en-US" sz="1050" dirty="0">
                          <a:solidFill>
                            <a:srgbClr val="313131"/>
                          </a:solidFill>
                          <a:latin typeface="Arial"/>
                          <a:ea typeface="Times New Roman"/>
                          <a:cs typeface="Times New Roman"/>
                        </a:rPr>
                      </a:br>
                      <a:endParaRPr lang="en-US" sz="1100" dirty="0">
                        <a:latin typeface="Calibri"/>
                        <a:ea typeface="Calibri"/>
                        <a:cs typeface="Times New Roman"/>
                      </a:endParaRPr>
                    </a:p>
                  </a:txBody>
                  <a:tcPr marL="0" marR="0" marT="0" marB="0"/>
                </a:tc>
                <a:tc>
                  <a:txBody>
                    <a:bodyPr/>
                    <a:lstStyle/>
                    <a:p>
                      <a:pPr marL="0" marR="0" algn="ctr">
                        <a:lnSpc>
                          <a:spcPts val="1560"/>
                        </a:lnSpc>
                        <a:spcBef>
                          <a:spcPts val="375"/>
                        </a:spcBef>
                        <a:spcAft>
                          <a:spcPts val="375"/>
                        </a:spcAft>
                      </a:pPr>
                      <a:r>
                        <a:rPr lang="en-US" sz="1050" dirty="0">
                          <a:solidFill>
                            <a:srgbClr val="313131"/>
                          </a:solidFill>
                          <a:latin typeface="Arial"/>
                          <a:ea typeface="Times New Roman"/>
                          <a:cs typeface="Times New Roman"/>
                        </a:rPr>
                        <a:t>Customer Service Representative</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Customs/Immigration Officer</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Employment Agency Counselor</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Employment Recruiter</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Group Home Director</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Hospice Coordinator</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Hotel Events Staff</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Human Resources Personnel</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Job Developer</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Media Buyer</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Mediator/Arbitrator</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Mental Health Coordinator</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Personnel Interviewer</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Police Officer </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Probation Officer</a:t>
                      </a:r>
                      <a:br>
                        <a:rPr lang="en-US" sz="1050" dirty="0">
                          <a:solidFill>
                            <a:srgbClr val="313131"/>
                          </a:solidFill>
                          <a:latin typeface="Arial"/>
                          <a:ea typeface="Times New Roman"/>
                          <a:cs typeface="Times New Roman"/>
                        </a:rPr>
                      </a:br>
                      <a:endParaRPr lang="en-US" sz="1100" dirty="0">
                        <a:latin typeface="Calibri"/>
                        <a:ea typeface="Calibri"/>
                        <a:cs typeface="Times New Roman"/>
                      </a:endParaRPr>
                    </a:p>
                  </a:txBody>
                  <a:tcPr marL="0" marR="0" marT="0" marB="0"/>
                </a:tc>
                <a:tc>
                  <a:txBody>
                    <a:bodyPr/>
                    <a:lstStyle/>
                    <a:p>
                      <a:pPr marL="0" marR="0" algn="ctr">
                        <a:lnSpc>
                          <a:spcPts val="1560"/>
                        </a:lnSpc>
                        <a:spcBef>
                          <a:spcPts val="375"/>
                        </a:spcBef>
                        <a:spcAft>
                          <a:spcPts val="375"/>
                        </a:spcAft>
                      </a:pPr>
                      <a:r>
                        <a:rPr lang="en-US" sz="1050" dirty="0">
                          <a:solidFill>
                            <a:srgbClr val="313131"/>
                          </a:solidFill>
                          <a:latin typeface="Arial"/>
                          <a:ea typeface="Times New Roman"/>
                          <a:cs typeface="Times New Roman"/>
                        </a:rPr>
                        <a:t>Program Developer</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Real Estate Agent</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Recreation Specialist</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Researcher</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Residential Counselor</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Sales Representative</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Social Service Professional</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Special Features Writer</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Statistician Assistant</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Student Life Administrator</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Television/Media Rep.</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Volunteer Services Coordinator</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Wage/Benefits Analyst</a:t>
                      </a:r>
                      <a:br>
                        <a:rPr lang="en-US" sz="1050" dirty="0">
                          <a:solidFill>
                            <a:srgbClr val="313131"/>
                          </a:solidFill>
                          <a:latin typeface="Arial"/>
                          <a:ea typeface="Times New Roman"/>
                          <a:cs typeface="Times New Roman"/>
                        </a:rPr>
                      </a:br>
                      <a:r>
                        <a:rPr lang="en-US" sz="1050" dirty="0">
                          <a:solidFill>
                            <a:srgbClr val="313131"/>
                          </a:solidFill>
                          <a:latin typeface="Arial"/>
                          <a:ea typeface="Times New Roman"/>
                          <a:cs typeface="Times New Roman"/>
                        </a:rPr>
                        <a:t>Youth Corrections Officer </a:t>
                      </a:r>
                      <a:br>
                        <a:rPr lang="en-US" sz="1050" dirty="0">
                          <a:solidFill>
                            <a:srgbClr val="313131"/>
                          </a:solidFill>
                          <a:latin typeface="Arial"/>
                          <a:ea typeface="Times New Roman"/>
                          <a:cs typeface="Times New Roman"/>
                        </a:rPr>
                      </a:br>
                      <a:endParaRPr lang="en-US" sz="1100" dirty="0">
                        <a:latin typeface="Calibri"/>
                        <a:ea typeface="Calibri"/>
                        <a:cs typeface="Times New Roman"/>
                      </a:endParaRPr>
                    </a:p>
                  </a:txBody>
                  <a:tcPr marL="0" marR="0" marT="0" marB="0"/>
                </a:tc>
              </a:tr>
            </a:tbl>
          </a:graphicData>
        </a:graphic>
      </p:graphicFrame>
      <p:sp>
        <p:nvSpPr>
          <p:cNvPr id="14350" name="Rectangle 1"/>
          <p:cNvSpPr>
            <a:spLocks noChangeArrowheads="1"/>
          </p:cNvSpPr>
          <p:nvPr/>
        </p:nvSpPr>
        <p:spPr bwMode="auto">
          <a:xfrm>
            <a:off x="0" y="6200775"/>
            <a:ext cx="7985125" cy="247650"/>
          </a:xfrm>
          <a:prstGeom prst="rect">
            <a:avLst/>
          </a:prstGeom>
          <a:noFill/>
          <a:ln w="9525">
            <a:noFill/>
            <a:miter lim="800000"/>
            <a:headEnd/>
            <a:tailEnd/>
          </a:ln>
        </p:spPr>
        <p:txBody>
          <a:bodyPr wrap="none" anchor="ctr">
            <a:spAutoFit/>
          </a:bodyPr>
          <a:lstStyle/>
          <a:p>
            <a:r>
              <a:rPr lang="en-US" sz="1000" dirty="0">
                <a:latin typeface="Calibri" pitchFamily="34" charset="0"/>
                <a:ea typeface="Calibri" pitchFamily="34" charset="0"/>
                <a:cs typeface="Times New Roman" pitchFamily="18" charset="0"/>
              </a:rPr>
              <a:t>	Source: </a:t>
            </a:r>
            <a:r>
              <a:rPr lang="en-US" sz="1000" dirty="0">
                <a:latin typeface="Calibri" pitchFamily="34" charset="0"/>
                <a:ea typeface="Calibri" pitchFamily="34" charset="0"/>
                <a:cs typeface="Times New Roman" pitchFamily="18" charset="0"/>
                <a:hlinkClick r:id="rId2"/>
              </a:rPr>
              <a:t>http://www.wpunj.edu/career-advisement/career-development/planning-your-career/careers-in/careersin-psychology.dot</a:t>
            </a:r>
            <a:r>
              <a:rPr lang="en-US" sz="1000" dirty="0">
                <a:latin typeface="Calibri" pitchFamily="34" charset="0"/>
                <a:ea typeface="Calibri" pitchFamily="34" charset="0"/>
                <a:cs typeface="Times New Roman" pitchFamily="18" charset="0"/>
              </a:rPr>
              <a:t> </a:t>
            </a:r>
            <a:endParaRPr lang="en-US" dirty="0">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Preparing for the first Job </a:t>
            </a:r>
            <a:endParaRPr lang="en-US" dirty="0"/>
          </a:p>
        </p:txBody>
      </p:sp>
      <p:sp>
        <p:nvSpPr>
          <p:cNvPr id="3" name="Content Placeholder 2"/>
          <p:cNvSpPr>
            <a:spLocks noGrp="1"/>
          </p:cNvSpPr>
          <p:nvPr>
            <p:ph sz="quarter" idx="1"/>
          </p:nvPr>
        </p:nvSpPr>
        <p:spPr>
          <a:xfrm>
            <a:off x="457200" y="1600200"/>
            <a:ext cx="7924800" cy="4873625"/>
          </a:xfrm>
        </p:spPr>
        <p:txBody>
          <a:bodyPr>
            <a:normAutofit fontScale="62500" lnSpcReduction="20000"/>
          </a:bodyPr>
          <a:lstStyle/>
          <a:p>
            <a:pPr marL="274320" indent="-274320" eaLnBrk="1" fontAlgn="auto" hangingPunct="1">
              <a:spcAft>
                <a:spcPts val="0"/>
              </a:spcAft>
              <a:buFont typeface="Wingdings"/>
              <a:buChar char=""/>
              <a:defRPr/>
            </a:pPr>
            <a:r>
              <a:rPr lang="en-US" dirty="0" smtClean="0"/>
              <a:t>Bachelor’s candidates who intend to work directly following completion of the bachelor’s degree are urged to take certain proactive steps no later than junior year to maximize their readiness to seek work in the field:</a:t>
            </a:r>
            <a:endParaRPr lang="en-US" sz="1800" dirty="0" smtClean="0"/>
          </a:p>
          <a:p>
            <a:pPr marL="274320" indent="-274320" eaLnBrk="1" fontAlgn="auto" hangingPunct="1">
              <a:spcAft>
                <a:spcPts val="0"/>
              </a:spcAft>
              <a:buFont typeface="Wingdings"/>
              <a:buChar char=""/>
              <a:defRPr/>
            </a:pPr>
            <a:endParaRPr lang="en-US" sz="1800" dirty="0" smtClean="0"/>
          </a:p>
          <a:p>
            <a:pPr marL="274320" indent="-274320" eaLnBrk="1" fontAlgn="auto" hangingPunct="1">
              <a:spcAft>
                <a:spcPts val="0"/>
              </a:spcAft>
              <a:buFont typeface="Wingdings"/>
              <a:buChar char=""/>
              <a:defRPr/>
            </a:pPr>
            <a:r>
              <a:rPr lang="en-US" b="1" u="sng" dirty="0" smtClean="0"/>
              <a:t>Create a WP Job Connect account</a:t>
            </a:r>
            <a:r>
              <a:rPr lang="en-US" dirty="0" smtClean="0"/>
              <a:t> at: </a:t>
            </a:r>
            <a:r>
              <a:rPr lang="en-US" u="sng" dirty="0" smtClean="0">
                <a:hlinkClick r:id="rId2"/>
              </a:rPr>
              <a:t>http://www.wpunj.experience.com</a:t>
            </a:r>
            <a:r>
              <a:rPr lang="en-US" dirty="0" smtClean="0"/>
              <a:t> </a:t>
            </a:r>
          </a:p>
          <a:p>
            <a:pPr marL="274320" indent="-274320" eaLnBrk="1" fontAlgn="auto" hangingPunct="1">
              <a:spcAft>
                <a:spcPts val="0"/>
              </a:spcAft>
              <a:buFont typeface="Wingdings"/>
              <a:buChar char=""/>
              <a:defRPr/>
            </a:pPr>
            <a:endParaRPr lang="en-US" sz="1800" dirty="0" smtClean="0"/>
          </a:p>
          <a:p>
            <a:pPr marL="274320" indent="-274320" eaLnBrk="1" fontAlgn="auto" hangingPunct="1">
              <a:spcAft>
                <a:spcPts val="0"/>
              </a:spcAft>
              <a:buFont typeface="Wingdings"/>
              <a:buChar char=""/>
              <a:defRPr/>
            </a:pPr>
            <a:r>
              <a:rPr lang="en-US" b="1" u="sng" dirty="0" smtClean="0"/>
              <a:t>Write a resume,</a:t>
            </a:r>
            <a:r>
              <a:rPr lang="en-US" dirty="0" smtClean="0"/>
              <a:t> highlighting ALL the skills and abilities you have acquired while an undergraduate:</a:t>
            </a:r>
            <a:endParaRPr lang="en-US" sz="1800" dirty="0" smtClean="0"/>
          </a:p>
          <a:p>
            <a:pPr marL="640080" lvl="1" indent="-274320" eaLnBrk="1" fontAlgn="auto" hangingPunct="1">
              <a:spcAft>
                <a:spcPts val="0"/>
              </a:spcAft>
              <a:buFont typeface="Wingdings 2"/>
              <a:buChar char=""/>
              <a:defRPr/>
            </a:pPr>
            <a:r>
              <a:rPr lang="en-US" sz="2400" dirty="0" smtClean="0"/>
              <a:t>Knowledge base of psychology</a:t>
            </a:r>
            <a:endParaRPr lang="en-US" sz="1800" dirty="0" smtClean="0"/>
          </a:p>
          <a:p>
            <a:pPr marL="640080" lvl="1" indent="-274320" eaLnBrk="1" fontAlgn="auto" hangingPunct="1">
              <a:spcAft>
                <a:spcPts val="0"/>
              </a:spcAft>
              <a:buFont typeface="Wingdings 2"/>
              <a:buChar char=""/>
              <a:defRPr/>
            </a:pPr>
            <a:r>
              <a:rPr lang="en-US" sz="2400" dirty="0" smtClean="0"/>
              <a:t>Research Methods</a:t>
            </a:r>
            <a:endParaRPr lang="en-US" sz="1800" dirty="0" smtClean="0"/>
          </a:p>
          <a:p>
            <a:pPr marL="640080" lvl="1" indent="-274320" eaLnBrk="1" fontAlgn="auto" hangingPunct="1">
              <a:spcAft>
                <a:spcPts val="0"/>
              </a:spcAft>
              <a:buFont typeface="Wingdings 2"/>
              <a:buChar char=""/>
              <a:defRPr/>
            </a:pPr>
            <a:r>
              <a:rPr lang="en-US" sz="2400" dirty="0" smtClean="0"/>
              <a:t>Critical Thinking</a:t>
            </a:r>
            <a:endParaRPr lang="en-US" sz="1800" dirty="0" smtClean="0"/>
          </a:p>
          <a:p>
            <a:pPr marL="640080" lvl="1" indent="-274320" eaLnBrk="1" fontAlgn="auto" hangingPunct="1">
              <a:spcAft>
                <a:spcPts val="0"/>
              </a:spcAft>
              <a:buFont typeface="Wingdings 2"/>
              <a:buChar char=""/>
              <a:defRPr/>
            </a:pPr>
            <a:r>
              <a:rPr lang="en-US" sz="2400" dirty="0" smtClean="0"/>
              <a:t>Application of psychology to personal, social and organizational issues</a:t>
            </a:r>
            <a:endParaRPr lang="en-US" sz="1800" dirty="0" smtClean="0"/>
          </a:p>
          <a:p>
            <a:pPr marL="640080" lvl="1" indent="-274320" eaLnBrk="1" fontAlgn="auto" hangingPunct="1">
              <a:spcAft>
                <a:spcPts val="0"/>
              </a:spcAft>
              <a:buFont typeface="Wingdings 2"/>
              <a:buChar char=""/>
              <a:defRPr/>
            </a:pPr>
            <a:r>
              <a:rPr lang="en-US" sz="2400" dirty="0" smtClean="0"/>
              <a:t>Values in Psychology (weigh evidence, tolerate ambiguity, act ethically, etc.)</a:t>
            </a:r>
            <a:endParaRPr lang="en-US" sz="1800" dirty="0" smtClean="0"/>
          </a:p>
          <a:p>
            <a:pPr marL="640080" lvl="1" indent="-274320" eaLnBrk="1" fontAlgn="auto" hangingPunct="1">
              <a:spcAft>
                <a:spcPts val="0"/>
              </a:spcAft>
              <a:buFont typeface="Wingdings 2"/>
              <a:buChar char=""/>
              <a:defRPr/>
            </a:pPr>
            <a:r>
              <a:rPr lang="en-US" sz="2400" dirty="0" smtClean="0"/>
              <a:t>Information and technology literacy</a:t>
            </a:r>
            <a:endParaRPr lang="en-US" sz="1800" dirty="0" smtClean="0"/>
          </a:p>
          <a:p>
            <a:pPr marL="640080" lvl="1" indent="-274320" eaLnBrk="1" fontAlgn="auto" hangingPunct="1">
              <a:spcAft>
                <a:spcPts val="0"/>
              </a:spcAft>
              <a:buFont typeface="Wingdings 2"/>
              <a:buChar char=""/>
              <a:defRPr/>
            </a:pPr>
            <a:r>
              <a:rPr lang="en-US" sz="2400" dirty="0" smtClean="0"/>
              <a:t>Communication Skills</a:t>
            </a:r>
            <a:endParaRPr lang="en-US" sz="1800" dirty="0" smtClean="0"/>
          </a:p>
          <a:p>
            <a:pPr marL="640080" lvl="1" indent="-274320" eaLnBrk="1" fontAlgn="auto" hangingPunct="1">
              <a:spcAft>
                <a:spcPts val="0"/>
              </a:spcAft>
              <a:buFont typeface="Wingdings 2"/>
              <a:buChar char=""/>
              <a:defRPr/>
            </a:pPr>
            <a:r>
              <a:rPr lang="en-US" sz="2400" dirty="0" smtClean="0"/>
              <a:t>Socio-cultural and international awareness</a:t>
            </a:r>
            <a:endParaRPr lang="en-US" sz="1800" dirty="0" smtClean="0"/>
          </a:p>
          <a:p>
            <a:pPr marL="640080" lvl="1" indent="-274320" eaLnBrk="1" fontAlgn="auto" hangingPunct="1">
              <a:spcAft>
                <a:spcPts val="0"/>
              </a:spcAft>
              <a:buFont typeface="Wingdings 2"/>
              <a:buChar char=""/>
              <a:defRPr/>
            </a:pPr>
            <a:r>
              <a:rPr lang="en-US" sz="2400" dirty="0" smtClean="0"/>
              <a:t>Personal development</a:t>
            </a:r>
            <a:endParaRPr lang="en-US" sz="1800" dirty="0" smtClean="0"/>
          </a:p>
          <a:p>
            <a:pPr marL="640080" lvl="1" indent="-274320" eaLnBrk="1" fontAlgn="auto" hangingPunct="1">
              <a:spcAft>
                <a:spcPts val="0"/>
              </a:spcAft>
              <a:buFont typeface="Wingdings 2"/>
              <a:buChar char=""/>
              <a:defRPr/>
            </a:pPr>
            <a:r>
              <a:rPr lang="en-US" sz="2400" dirty="0" smtClean="0"/>
              <a:t>Career planning and development</a:t>
            </a:r>
            <a:endParaRPr lang="en-US" sz="1800" dirty="0" smtClean="0"/>
          </a:p>
          <a:p>
            <a:pPr marL="274320" indent="-274320" eaLnBrk="1" fontAlgn="auto" hangingPunct="1">
              <a:spcAft>
                <a:spcPts val="0"/>
              </a:spcAft>
              <a:buFont typeface="Wingdings"/>
              <a:buChar char=""/>
              <a:defRPr/>
            </a:pPr>
            <a:endParaRPr lang="en-US" sz="1800" dirty="0" smtClean="0"/>
          </a:p>
          <a:p>
            <a:pPr marL="274320" indent="-274320" eaLnBrk="1" fontAlgn="auto" hangingPunct="1">
              <a:spcAft>
                <a:spcPts val="0"/>
              </a:spcAft>
              <a:buFont typeface="Wingdings"/>
              <a:buNone/>
              <a:defRPr/>
            </a:pPr>
            <a:r>
              <a:rPr lang="en-US" sz="1800" dirty="0" smtClean="0"/>
              <a:t>(Source:  APA Guidelines for the Undergraduate Psychology Major:</a:t>
            </a:r>
          </a:p>
          <a:p>
            <a:pPr marL="274320" indent="-274320" eaLnBrk="1" fontAlgn="auto" hangingPunct="1">
              <a:spcAft>
                <a:spcPts val="0"/>
              </a:spcAft>
              <a:buFont typeface="Wingdings"/>
              <a:buNone/>
              <a:defRPr/>
            </a:pPr>
            <a:r>
              <a:rPr lang="en-US" sz="1800" u="sng" dirty="0" smtClean="0">
                <a:hlinkClick r:id="rId3"/>
              </a:rPr>
              <a:t>http://www.apa.org/ed/precollege/about/psymajor-guidelines.pdf</a:t>
            </a:r>
            <a:r>
              <a:rPr lang="en-US" sz="1800" dirty="0" smtClean="0"/>
              <a:t> )</a:t>
            </a:r>
          </a:p>
          <a:p>
            <a:pPr marL="274320" indent="-274320" eaLnBrk="1" fontAlgn="auto" hangingPunct="1">
              <a:spcAft>
                <a:spcPts val="0"/>
              </a:spcAft>
              <a:buFont typeface="Wingdings"/>
              <a:buChar char=""/>
              <a:defRPr/>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t>DO AN INTERNSHIP</a:t>
            </a:r>
            <a:endParaRPr lang="en-US" dirty="0"/>
          </a:p>
        </p:txBody>
      </p:sp>
      <p:sp>
        <p:nvSpPr>
          <p:cNvPr id="3" name="Content Placeholder 2"/>
          <p:cNvSpPr>
            <a:spLocks noGrp="1"/>
          </p:cNvSpPr>
          <p:nvPr>
            <p:ph sz="quarter" idx="1"/>
          </p:nvPr>
        </p:nvSpPr>
        <p:spPr>
          <a:xfrm>
            <a:off x="457200" y="1600200"/>
            <a:ext cx="7467600" cy="4873625"/>
          </a:xfrm>
        </p:spPr>
        <p:txBody>
          <a:bodyPr>
            <a:normAutofit fontScale="92500"/>
          </a:bodyPr>
          <a:lstStyle/>
          <a:p>
            <a:pPr marL="274320" indent="-274320" eaLnBrk="1" fontAlgn="auto" hangingPunct="1">
              <a:spcAft>
                <a:spcPts val="0"/>
              </a:spcAft>
              <a:buFont typeface="Wingdings"/>
              <a:buChar char=""/>
              <a:defRPr/>
            </a:pPr>
            <a:r>
              <a:rPr lang="en-US" dirty="0" smtClean="0"/>
              <a:t>In a presentation entitled </a:t>
            </a:r>
            <a:r>
              <a:rPr lang="en-US" i="1" dirty="0" smtClean="0"/>
              <a:t>“Psychology Internships – Supporting the Covert Curriculum”</a:t>
            </a:r>
            <a:r>
              <a:rPr lang="en-US" dirty="0" smtClean="0"/>
              <a:t> Professor Heinzen has identified at least seven important potential outcomes of an internship:</a:t>
            </a:r>
            <a:endParaRPr lang="en-US" sz="1800" dirty="0" smtClean="0"/>
          </a:p>
          <a:p>
            <a:pPr marL="640080" lvl="1" indent="-274320" eaLnBrk="1" fontAlgn="auto" hangingPunct="1">
              <a:spcAft>
                <a:spcPts val="0"/>
              </a:spcAft>
              <a:buFont typeface="Wingdings 2"/>
              <a:buChar char=""/>
              <a:defRPr/>
            </a:pPr>
            <a:r>
              <a:rPr lang="en-US" sz="2400" dirty="0" smtClean="0"/>
              <a:t>Networking Skills</a:t>
            </a:r>
            <a:endParaRPr lang="en-US" sz="1800" dirty="0" smtClean="0"/>
          </a:p>
          <a:p>
            <a:pPr marL="640080" lvl="1" indent="-274320" eaLnBrk="1" fontAlgn="auto" hangingPunct="1">
              <a:spcAft>
                <a:spcPts val="0"/>
              </a:spcAft>
              <a:buFont typeface="Wingdings 2"/>
              <a:buChar char=""/>
              <a:defRPr/>
            </a:pPr>
            <a:r>
              <a:rPr lang="en-US" sz="2400" dirty="0" smtClean="0"/>
              <a:t>The importance of taking initiative</a:t>
            </a:r>
            <a:endParaRPr lang="en-US" sz="1800" dirty="0" smtClean="0"/>
          </a:p>
          <a:p>
            <a:pPr marL="640080" lvl="1" indent="-274320" eaLnBrk="1" fontAlgn="auto" hangingPunct="1">
              <a:spcAft>
                <a:spcPts val="0"/>
              </a:spcAft>
              <a:buFont typeface="Wingdings 2"/>
              <a:buChar char=""/>
              <a:defRPr/>
            </a:pPr>
            <a:r>
              <a:rPr lang="en-US" sz="2400" dirty="0" smtClean="0"/>
              <a:t>A realistic work preview</a:t>
            </a:r>
            <a:endParaRPr lang="en-US" sz="1800" dirty="0" smtClean="0"/>
          </a:p>
          <a:p>
            <a:pPr marL="640080" lvl="1" indent="-274320" eaLnBrk="1" fontAlgn="auto" hangingPunct="1">
              <a:spcAft>
                <a:spcPts val="0"/>
              </a:spcAft>
              <a:buFont typeface="Wingdings 2"/>
              <a:buChar char=""/>
              <a:defRPr/>
            </a:pPr>
            <a:r>
              <a:rPr lang="en-US" sz="2400" dirty="0" smtClean="0"/>
              <a:t>Discovering that you </a:t>
            </a:r>
            <a:r>
              <a:rPr lang="en-US" sz="2400" i="1" dirty="0" smtClean="0"/>
              <a:t>dislike</a:t>
            </a:r>
            <a:r>
              <a:rPr lang="en-US" sz="2400" dirty="0" smtClean="0"/>
              <a:t> all or certain aspects of a career path</a:t>
            </a:r>
            <a:endParaRPr lang="en-US" sz="1800" dirty="0" smtClean="0"/>
          </a:p>
          <a:p>
            <a:pPr marL="640080" lvl="1" indent="-274320" eaLnBrk="1" fontAlgn="auto" hangingPunct="1">
              <a:spcAft>
                <a:spcPts val="0"/>
              </a:spcAft>
              <a:buFont typeface="Wingdings 2"/>
              <a:buChar char=""/>
              <a:defRPr/>
            </a:pPr>
            <a:r>
              <a:rPr lang="en-US" sz="2400" dirty="0" smtClean="0"/>
              <a:t>Working well with others</a:t>
            </a:r>
            <a:endParaRPr lang="en-US" sz="1800" dirty="0" smtClean="0"/>
          </a:p>
          <a:p>
            <a:pPr marL="640080" lvl="1" indent="-274320" eaLnBrk="1" fontAlgn="auto" hangingPunct="1">
              <a:spcAft>
                <a:spcPts val="0"/>
              </a:spcAft>
              <a:buFont typeface="Wingdings 2"/>
              <a:buChar char=""/>
              <a:defRPr/>
            </a:pPr>
            <a:r>
              <a:rPr lang="en-US" sz="2400" dirty="0" smtClean="0"/>
              <a:t>Financial maturity (saving and spending habits)</a:t>
            </a:r>
            <a:endParaRPr lang="en-US" sz="1800" dirty="0" smtClean="0"/>
          </a:p>
          <a:p>
            <a:pPr marL="640080" lvl="1" indent="-274320" eaLnBrk="1" fontAlgn="auto" hangingPunct="1">
              <a:spcAft>
                <a:spcPts val="0"/>
              </a:spcAft>
              <a:buFont typeface="Wingdings 2"/>
              <a:buChar char=""/>
              <a:defRPr/>
            </a:pPr>
            <a:r>
              <a:rPr lang="en-US" sz="2400" dirty="0" smtClean="0"/>
              <a:t>Job Offers and strong references</a:t>
            </a:r>
            <a:endParaRPr lang="en-US" sz="1800" dirty="0" smtClean="0"/>
          </a:p>
          <a:p>
            <a:pPr marL="274320" indent="-274320" eaLnBrk="1" fontAlgn="auto" hangingPunct="1">
              <a:spcAft>
                <a:spcPts val="0"/>
              </a:spcAft>
              <a:buFont typeface="Wingdings"/>
              <a:buChar char=""/>
              <a:defRPr/>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132</TotalTime>
  <Words>1410</Words>
  <Application>Microsoft Office PowerPoint</Application>
  <PresentationFormat>On-screen Show (4:3)</PresentationFormat>
  <Paragraphs>158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Oriel</vt:lpstr>
      <vt:lpstr>Careers in Psychology  </vt:lpstr>
      <vt:lpstr>A FEW QUESTIONS TO START …..</vt:lpstr>
      <vt:lpstr>YOU SHOULD BE ASKING …</vt:lpstr>
      <vt:lpstr>If WORK what positions are possible?</vt:lpstr>
      <vt:lpstr>Psychology Skills</vt:lpstr>
      <vt:lpstr>Additional Skills</vt:lpstr>
      <vt:lpstr>Resources for help</vt:lpstr>
      <vt:lpstr>Preparing for the first Job </vt:lpstr>
      <vt:lpstr>DO AN INTERNSHIP</vt:lpstr>
      <vt:lpstr>ATTEND A WORKSHOP</vt:lpstr>
      <vt:lpstr>Graduate Studies</vt:lpstr>
      <vt:lpstr>What graduate degrees enable one to pursue those various fields?</vt:lpstr>
      <vt:lpstr>What graduate degrees enable one to pursue those various fields?</vt:lpstr>
      <vt:lpstr>What graduate degrees enable one to pursue those various fields?</vt:lpstr>
      <vt:lpstr>What graduate degrees enable one to pursue those various fields?</vt:lpstr>
      <vt:lpstr>Questions or Comments</vt:lpstr>
    </vt:vector>
  </TitlesOfParts>
  <Company>William Paterson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Careers in Psychology  </dc:title>
  <dc:creator>cruzpault</dc:creator>
  <cp:lastModifiedBy>Natalie Obrecht</cp:lastModifiedBy>
  <cp:revision>34</cp:revision>
  <dcterms:created xsi:type="dcterms:W3CDTF">2011-12-06T19:45:21Z</dcterms:created>
  <dcterms:modified xsi:type="dcterms:W3CDTF">2011-12-13T14:58:37Z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-1092703278</vt:i4>
  </property>
  <property fmtid="{D5CDD505-2E9C-101B-9397-08002B2CF9AE}" pid="3" name="_NewReviewCycle">
    <vt:lpwstr/>
  </property>
  <property fmtid="{D5CDD505-2E9C-101B-9397-08002B2CF9AE}" pid="4" name="_EmailSubject">
    <vt:lpwstr>internship question</vt:lpwstr>
  </property>
  <property fmtid="{D5CDD505-2E9C-101B-9397-08002B2CF9AE}" pid="5" name="_AuthorEmail">
    <vt:lpwstr>SchaefferM@wpunj.edu</vt:lpwstr>
  </property>
  <property fmtid="{D5CDD505-2E9C-101B-9397-08002B2CF9AE}" pid="6" name="_AuthorEmailDisplayName">
    <vt:lpwstr>Schaeffer, Marc</vt:lpwstr>
  </property>
  <property fmtid="{D5CDD505-2E9C-101B-9397-08002B2CF9AE}" pid="7" name="_PreviousAdHocReviewCycleID">
    <vt:i4>-1092703278</vt:i4>
  </property>
</Properties>
</file>