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9"/>
  </p:notesMasterIdLst>
  <p:handoutMasterIdLst>
    <p:handoutMasterId r:id="rId40"/>
  </p:handoutMasterIdLst>
  <p:sldIdLst>
    <p:sldId id="434" r:id="rId2"/>
    <p:sldId id="258" r:id="rId3"/>
    <p:sldId id="318" r:id="rId4"/>
    <p:sldId id="475" r:id="rId5"/>
    <p:sldId id="317" r:id="rId6"/>
    <p:sldId id="262" r:id="rId7"/>
    <p:sldId id="263" r:id="rId8"/>
    <p:sldId id="510" r:id="rId9"/>
    <p:sldId id="265" r:id="rId10"/>
    <p:sldId id="472" r:id="rId11"/>
    <p:sldId id="473" r:id="rId12"/>
    <p:sldId id="474" r:id="rId13"/>
    <p:sldId id="275" r:id="rId14"/>
    <p:sldId id="276" r:id="rId15"/>
    <p:sldId id="301" r:id="rId16"/>
    <p:sldId id="390" r:id="rId17"/>
    <p:sldId id="517" r:id="rId18"/>
    <p:sldId id="478" r:id="rId19"/>
    <p:sldId id="479" r:id="rId20"/>
    <p:sldId id="391" r:id="rId21"/>
    <p:sldId id="514" r:id="rId22"/>
    <p:sldId id="513" r:id="rId23"/>
    <p:sldId id="515" r:id="rId24"/>
    <p:sldId id="508" r:id="rId25"/>
    <p:sldId id="507" r:id="rId26"/>
    <p:sldId id="395" r:id="rId27"/>
    <p:sldId id="396" r:id="rId28"/>
    <p:sldId id="406" r:id="rId29"/>
    <p:sldId id="511" r:id="rId30"/>
    <p:sldId id="459" r:id="rId31"/>
    <p:sldId id="462" r:id="rId32"/>
    <p:sldId id="415" r:id="rId33"/>
    <p:sldId id="416" r:id="rId34"/>
    <p:sldId id="417" r:id="rId35"/>
    <p:sldId id="433" r:id="rId36"/>
    <p:sldId id="502" r:id="rId37"/>
    <p:sldId id="516" r:id="rId38"/>
  </p:sldIdLst>
  <p:sldSz cx="9144000" cy="6858000" type="screen4x3"/>
  <p:notesSz cx="7315200" cy="9601200"/>
  <p:defaultTextStyle>
    <a:defPPr>
      <a:defRPr lang="en-US"/>
    </a:defPPr>
    <a:lvl1pPr algn="l" rtl="0" fontAlgn="base">
      <a:lnSpc>
        <a:spcPct val="110000"/>
      </a:lnSpc>
      <a:spcBef>
        <a:spcPct val="20000"/>
      </a:spcBef>
      <a:spcAft>
        <a:spcPct val="0"/>
      </a:spcAft>
      <a:buClr>
        <a:schemeClr val="hlink"/>
      </a:buClr>
      <a:buSzPct val="70000"/>
      <a:buFont typeface="Wingdings" pitchFamily="2" charset="2"/>
      <a:buChar char="n"/>
      <a:defRPr sz="2800" kern="1200">
        <a:solidFill>
          <a:schemeClr val="tx2"/>
        </a:solidFill>
        <a:latin typeface="Tahoma" charset="0"/>
        <a:ea typeface="+mn-ea"/>
        <a:cs typeface="+mn-cs"/>
      </a:defRPr>
    </a:lvl1pPr>
    <a:lvl2pPr marL="457200" algn="l" rtl="0" fontAlgn="base">
      <a:lnSpc>
        <a:spcPct val="110000"/>
      </a:lnSpc>
      <a:spcBef>
        <a:spcPct val="20000"/>
      </a:spcBef>
      <a:spcAft>
        <a:spcPct val="0"/>
      </a:spcAft>
      <a:buClr>
        <a:schemeClr val="hlink"/>
      </a:buClr>
      <a:buSzPct val="70000"/>
      <a:buFont typeface="Wingdings" pitchFamily="2" charset="2"/>
      <a:buChar char="n"/>
      <a:defRPr sz="2800" kern="1200">
        <a:solidFill>
          <a:schemeClr val="tx2"/>
        </a:solidFill>
        <a:latin typeface="Tahoma" charset="0"/>
        <a:ea typeface="+mn-ea"/>
        <a:cs typeface="+mn-cs"/>
      </a:defRPr>
    </a:lvl2pPr>
    <a:lvl3pPr marL="914400" algn="l" rtl="0" fontAlgn="base">
      <a:lnSpc>
        <a:spcPct val="110000"/>
      </a:lnSpc>
      <a:spcBef>
        <a:spcPct val="20000"/>
      </a:spcBef>
      <a:spcAft>
        <a:spcPct val="0"/>
      </a:spcAft>
      <a:buClr>
        <a:schemeClr val="hlink"/>
      </a:buClr>
      <a:buSzPct val="70000"/>
      <a:buFont typeface="Wingdings" pitchFamily="2" charset="2"/>
      <a:buChar char="n"/>
      <a:defRPr sz="2800" kern="1200">
        <a:solidFill>
          <a:schemeClr val="tx2"/>
        </a:solidFill>
        <a:latin typeface="Tahoma" charset="0"/>
        <a:ea typeface="+mn-ea"/>
        <a:cs typeface="+mn-cs"/>
      </a:defRPr>
    </a:lvl3pPr>
    <a:lvl4pPr marL="1371600" algn="l" rtl="0" fontAlgn="base">
      <a:lnSpc>
        <a:spcPct val="110000"/>
      </a:lnSpc>
      <a:spcBef>
        <a:spcPct val="20000"/>
      </a:spcBef>
      <a:spcAft>
        <a:spcPct val="0"/>
      </a:spcAft>
      <a:buClr>
        <a:schemeClr val="hlink"/>
      </a:buClr>
      <a:buSzPct val="70000"/>
      <a:buFont typeface="Wingdings" pitchFamily="2" charset="2"/>
      <a:buChar char="n"/>
      <a:defRPr sz="2800" kern="1200">
        <a:solidFill>
          <a:schemeClr val="tx2"/>
        </a:solidFill>
        <a:latin typeface="Tahoma" charset="0"/>
        <a:ea typeface="+mn-ea"/>
        <a:cs typeface="+mn-cs"/>
      </a:defRPr>
    </a:lvl4pPr>
    <a:lvl5pPr marL="1828800" algn="l" rtl="0" fontAlgn="base">
      <a:lnSpc>
        <a:spcPct val="110000"/>
      </a:lnSpc>
      <a:spcBef>
        <a:spcPct val="20000"/>
      </a:spcBef>
      <a:spcAft>
        <a:spcPct val="0"/>
      </a:spcAft>
      <a:buClr>
        <a:schemeClr val="hlink"/>
      </a:buClr>
      <a:buSzPct val="70000"/>
      <a:buFont typeface="Wingdings" pitchFamily="2" charset="2"/>
      <a:buChar char="n"/>
      <a:defRPr sz="2800" kern="1200">
        <a:solidFill>
          <a:schemeClr val="tx2"/>
        </a:solidFill>
        <a:latin typeface="Tahoma" charset="0"/>
        <a:ea typeface="+mn-ea"/>
        <a:cs typeface="+mn-cs"/>
      </a:defRPr>
    </a:lvl5pPr>
    <a:lvl6pPr marL="2286000" algn="l" defTabSz="914400" rtl="0" eaLnBrk="1" latinLnBrk="0" hangingPunct="1">
      <a:defRPr sz="2800" kern="1200">
        <a:solidFill>
          <a:schemeClr val="tx2"/>
        </a:solidFill>
        <a:latin typeface="Tahoma" charset="0"/>
        <a:ea typeface="+mn-ea"/>
        <a:cs typeface="+mn-cs"/>
      </a:defRPr>
    </a:lvl6pPr>
    <a:lvl7pPr marL="2743200" algn="l" defTabSz="914400" rtl="0" eaLnBrk="1" latinLnBrk="0" hangingPunct="1">
      <a:defRPr sz="2800" kern="1200">
        <a:solidFill>
          <a:schemeClr val="tx2"/>
        </a:solidFill>
        <a:latin typeface="Tahoma" charset="0"/>
        <a:ea typeface="+mn-ea"/>
        <a:cs typeface="+mn-cs"/>
      </a:defRPr>
    </a:lvl7pPr>
    <a:lvl8pPr marL="3200400" algn="l" defTabSz="914400" rtl="0" eaLnBrk="1" latinLnBrk="0" hangingPunct="1">
      <a:defRPr sz="2800" kern="1200">
        <a:solidFill>
          <a:schemeClr val="tx2"/>
        </a:solidFill>
        <a:latin typeface="Tahoma" charset="0"/>
        <a:ea typeface="+mn-ea"/>
        <a:cs typeface="+mn-cs"/>
      </a:defRPr>
    </a:lvl8pPr>
    <a:lvl9pPr marL="3657600" algn="l" defTabSz="914400" rtl="0" eaLnBrk="1" latinLnBrk="0" hangingPunct="1">
      <a:defRPr sz="2800" kern="1200">
        <a:solidFill>
          <a:schemeClr val="tx2"/>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5100" autoAdjust="0"/>
  </p:normalViewPr>
  <p:slideViewPr>
    <p:cSldViewPr>
      <p:cViewPr varScale="1">
        <p:scale>
          <a:sx n="110" d="100"/>
          <a:sy n="110" d="100"/>
        </p:scale>
        <p:origin x="-92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04"/>
    </p:cViewPr>
  </p:sorterViewPr>
  <p:notesViewPr>
    <p:cSldViewPr>
      <p:cViewPr varScale="1">
        <p:scale>
          <a:sx n="57" d="100"/>
          <a:sy n="57" d="100"/>
        </p:scale>
        <p:origin x="-2142" y="-7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1410" name="Rectangle 2"/>
          <p:cNvSpPr>
            <a:spLocks noGrp="1" noChangeArrowheads="1"/>
          </p:cNvSpPr>
          <p:nvPr>
            <p:ph type="hdr" sz="quarter"/>
          </p:nvPr>
        </p:nvSpPr>
        <p:spPr bwMode="auto">
          <a:xfrm>
            <a:off x="0" y="0"/>
            <a:ext cx="3171244" cy="479897"/>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lvl1pPr defTabSz="949055">
              <a:lnSpc>
                <a:spcPct val="100000"/>
              </a:lnSpc>
              <a:spcBef>
                <a:spcPct val="0"/>
              </a:spcBef>
              <a:buClrTx/>
              <a:buSzTx/>
              <a:buFontTx/>
              <a:buNone/>
              <a:defRPr sz="1200" smtClean="0">
                <a:solidFill>
                  <a:schemeClr val="tx1"/>
                </a:solidFill>
                <a:latin typeface="Arial" charset="0"/>
              </a:defRPr>
            </a:lvl1pPr>
          </a:lstStyle>
          <a:p>
            <a:pPr>
              <a:defRPr/>
            </a:pPr>
            <a:endParaRPr lang="en-US"/>
          </a:p>
        </p:txBody>
      </p:sp>
      <p:sp>
        <p:nvSpPr>
          <p:cNvPr id="401411" name="Rectangle 3"/>
          <p:cNvSpPr>
            <a:spLocks noGrp="1" noChangeArrowheads="1"/>
          </p:cNvSpPr>
          <p:nvPr>
            <p:ph type="dt" sz="quarter" idx="1"/>
          </p:nvPr>
        </p:nvSpPr>
        <p:spPr bwMode="auto">
          <a:xfrm>
            <a:off x="4142302" y="0"/>
            <a:ext cx="3171244" cy="479897"/>
          </a:xfrm>
          <a:prstGeom prst="rect">
            <a:avLst/>
          </a:prstGeom>
          <a:noFill/>
          <a:ln w="9525">
            <a:noFill/>
            <a:miter lim="800000"/>
            <a:headEnd/>
            <a:tailEnd/>
          </a:ln>
          <a:effectLst/>
        </p:spPr>
        <p:txBody>
          <a:bodyPr vert="horz" wrap="square" lIns="94846" tIns="47422" rIns="94846" bIns="47422" numCol="1" anchor="t" anchorCtr="0" compatLnSpc="1">
            <a:prstTxWarp prst="textNoShape">
              <a:avLst/>
            </a:prstTxWarp>
          </a:bodyPr>
          <a:lstStyle>
            <a:lvl1pPr algn="r" defTabSz="949055">
              <a:lnSpc>
                <a:spcPct val="100000"/>
              </a:lnSpc>
              <a:spcBef>
                <a:spcPct val="0"/>
              </a:spcBef>
              <a:buClrTx/>
              <a:buSzTx/>
              <a:buFontTx/>
              <a:buNone/>
              <a:defRPr sz="1200" smtClean="0">
                <a:solidFill>
                  <a:schemeClr val="tx1"/>
                </a:solidFill>
                <a:latin typeface="Arial" charset="0"/>
              </a:defRPr>
            </a:lvl1pPr>
          </a:lstStyle>
          <a:p>
            <a:pPr>
              <a:defRPr/>
            </a:pPr>
            <a:endParaRPr lang="en-US"/>
          </a:p>
        </p:txBody>
      </p:sp>
      <p:sp>
        <p:nvSpPr>
          <p:cNvPr id="401412" name="Rectangle 4"/>
          <p:cNvSpPr>
            <a:spLocks noGrp="1" noChangeArrowheads="1"/>
          </p:cNvSpPr>
          <p:nvPr>
            <p:ph type="ftr" sz="quarter" idx="2"/>
          </p:nvPr>
        </p:nvSpPr>
        <p:spPr bwMode="auto">
          <a:xfrm>
            <a:off x="0" y="9119666"/>
            <a:ext cx="3171244" cy="479897"/>
          </a:xfrm>
          <a:prstGeom prst="rect">
            <a:avLst/>
          </a:prstGeom>
          <a:noFill/>
          <a:ln w="9525">
            <a:noFill/>
            <a:miter lim="800000"/>
            <a:headEnd/>
            <a:tailEnd/>
          </a:ln>
          <a:effectLst/>
        </p:spPr>
        <p:txBody>
          <a:bodyPr vert="horz" wrap="square" lIns="94846" tIns="47422" rIns="94846" bIns="47422" numCol="1" anchor="b" anchorCtr="0" compatLnSpc="1">
            <a:prstTxWarp prst="textNoShape">
              <a:avLst/>
            </a:prstTxWarp>
          </a:bodyPr>
          <a:lstStyle>
            <a:lvl1pPr defTabSz="949055">
              <a:lnSpc>
                <a:spcPct val="100000"/>
              </a:lnSpc>
              <a:spcBef>
                <a:spcPct val="0"/>
              </a:spcBef>
              <a:buClrTx/>
              <a:buSzTx/>
              <a:buFontTx/>
              <a:buNone/>
              <a:defRPr sz="1200" smtClean="0">
                <a:solidFill>
                  <a:schemeClr val="tx1"/>
                </a:solidFill>
                <a:latin typeface="Arial" charset="0"/>
              </a:defRPr>
            </a:lvl1pPr>
          </a:lstStyle>
          <a:p>
            <a:pPr>
              <a:defRPr/>
            </a:pPr>
            <a:endParaRPr lang="en-US"/>
          </a:p>
        </p:txBody>
      </p:sp>
      <p:sp>
        <p:nvSpPr>
          <p:cNvPr id="401413" name="Rectangle 5"/>
          <p:cNvSpPr>
            <a:spLocks noGrp="1" noChangeArrowheads="1"/>
          </p:cNvSpPr>
          <p:nvPr>
            <p:ph type="sldNum" sz="quarter" idx="3"/>
          </p:nvPr>
        </p:nvSpPr>
        <p:spPr bwMode="auto">
          <a:xfrm>
            <a:off x="4142302" y="9119666"/>
            <a:ext cx="3171244" cy="479897"/>
          </a:xfrm>
          <a:prstGeom prst="rect">
            <a:avLst/>
          </a:prstGeom>
          <a:noFill/>
          <a:ln w="9525">
            <a:noFill/>
            <a:miter lim="800000"/>
            <a:headEnd/>
            <a:tailEnd/>
          </a:ln>
          <a:effectLst/>
        </p:spPr>
        <p:txBody>
          <a:bodyPr vert="horz" wrap="square" lIns="94846" tIns="47422" rIns="94846" bIns="47422" numCol="1" anchor="b" anchorCtr="0" compatLnSpc="1">
            <a:prstTxWarp prst="textNoShape">
              <a:avLst/>
            </a:prstTxWarp>
          </a:bodyPr>
          <a:lstStyle>
            <a:lvl1pPr algn="r" defTabSz="949055">
              <a:lnSpc>
                <a:spcPct val="100000"/>
              </a:lnSpc>
              <a:spcBef>
                <a:spcPct val="0"/>
              </a:spcBef>
              <a:buClrTx/>
              <a:buSzTx/>
              <a:buFontTx/>
              <a:buNone/>
              <a:defRPr sz="1200" smtClean="0">
                <a:solidFill>
                  <a:schemeClr val="tx1"/>
                </a:solidFill>
                <a:latin typeface="Arial" charset="0"/>
              </a:defRPr>
            </a:lvl1pPr>
          </a:lstStyle>
          <a:p>
            <a:pPr>
              <a:defRPr/>
            </a:pPr>
            <a:fld id="{7CC4E32A-DB43-42C4-B0BF-27844238616F}" type="slidenum">
              <a:rPr lang="en-US"/>
              <a:pPr>
                <a:defRPr/>
              </a:pPr>
              <a:t>‹#›</a:t>
            </a:fld>
            <a:endParaRPr lang="en-US"/>
          </a:p>
        </p:txBody>
      </p:sp>
    </p:spTree>
    <p:extLst>
      <p:ext uri="{BB962C8B-B14F-4D97-AF65-F5344CB8AC3E}">
        <p14:creationId xmlns:p14="http://schemas.microsoft.com/office/powerpoint/2010/main" val="1402277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171244" cy="479897"/>
          </a:xfrm>
          <a:prstGeom prst="rect">
            <a:avLst/>
          </a:prstGeom>
          <a:noFill/>
          <a:ln w="9525">
            <a:noFill/>
            <a:miter lim="800000"/>
            <a:headEnd/>
            <a:tailEnd/>
          </a:ln>
          <a:effectLst/>
        </p:spPr>
        <p:txBody>
          <a:bodyPr vert="horz" wrap="square" lIns="96646" tIns="48324" rIns="96646" bIns="48324" numCol="1" anchor="t" anchorCtr="0" compatLnSpc="1">
            <a:prstTxWarp prst="textNoShape">
              <a:avLst/>
            </a:prstTxWarp>
          </a:bodyPr>
          <a:lstStyle>
            <a:lvl1pPr defTabSz="967148">
              <a:lnSpc>
                <a:spcPct val="100000"/>
              </a:lnSpc>
              <a:spcBef>
                <a:spcPct val="0"/>
              </a:spcBef>
              <a:buClrTx/>
              <a:buSzTx/>
              <a:buFontTx/>
              <a:buNone/>
              <a:defRPr sz="1200" smtClean="0">
                <a:solidFill>
                  <a:schemeClr val="tx1"/>
                </a:solidFill>
                <a:latin typeface="Arial" charset="0"/>
              </a:defRPr>
            </a:lvl1pPr>
          </a:lstStyle>
          <a:p>
            <a:pPr>
              <a:defRPr/>
            </a:pPr>
            <a:endParaRPr lang="en-US"/>
          </a:p>
        </p:txBody>
      </p:sp>
      <p:sp>
        <p:nvSpPr>
          <p:cNvPr id="13315" name="Rectangle 3"/>
          <p:cNvSpPr>
            <a:spLocks noGrp="1" noChangeArrowheads="1"/>
          </p:cNvSpPr>
          <p:nvPr>
            <p:ph type="dt" idx="1"/>
          </p:nvPr>
        </p:nvSpPr>
        <p:spPr bwMode="auto">
          <a:xfrm>
            <a:off x="4142302" y="0"/>
            <a:ext cx="3171244" cy="479897"/>
          </a:xfrm>
          <a:prstGeom prst="rect">
            <a:avLst/>
          </a:prstGeom>
          <a:noFill/>
          <a:ln w="9525">
            <a:noFill/>
            <a:miter lim="800000"/>
            <a:headEnd/>
            <a:tailEnd/>
          </a:ln>
          <a:effectLst/>
        </p:spPr>
        <p:txBody>
          <a:bodyPr vert="horz" wrap="square" lIns="96646" tIns="48324" rIns="96646" bIns="48324" numCol="1" anchor="t" anchorCtr="0" compatLnSpc="1">
            <a:prstTxWarp prst="textNoShape">
              <a:avLst/>
            </a:prstTxWarp>
          </a:bodyPr>
          <a:lstStyle>
            <a:lvl1pPr algn="r" defTabSz="967148">
              <a:lnSpc>
                <a:spcPct val="100000"/>
              </a:lnSpc>
              <a:spcBef>
                <a:spcPct val="0"/>
              </a:spcBef>
              <a:buClrTx/>
              <a:buSzTx/>
              <a:buFontTx/>
              <a:buNone/>
              <a:defRPr sz="1200" smtClean="0">
                <a:solidFill>
                  <a:schemeClr val="tx1"/>
                </a:solidFill>
                <a:latin typeface="Arial" charset="0"/>
              </a:defRPr>
            </a:lvl1pPr>
          </a:lstStyle>
          <a:p>
            <a:pPr>
              <a:defRPr/>
            </a:pPr>
            <a:endParaRPr lang="en-US"/>
          </a:p>
        </p:txBody>
      </p:sp>
      <p:sp>
        <p:nvSpPr>
          <p:cNvPr id="82948" name="Rectangle 4"/>
          <p:cNvSpPr>
            <a:spLocks noGrp="1" noRot="1" noChangeAspect="1" noChangeArrowheads="1" noTextEdit="1"/>
          </p:cNvSpPr>
          <p:nvPr>
            <p:ph type="sldImg" idx="2"/>
          </p:nvPr>
        </p:nvSpPr>
        <p:spPr bwMode="auto">
          <a:xfrm>
            <a:off x="1255713" y="719138"/>
            <a:ext cx="4803775" cy="3602037"/>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732844" y="4561472"/>
            <a:ext cx="5849513" cy="4320704"/>
          </a:xfrm>
          <a:prstGeom prst="rect">
            <a:avLst/>
          </a:prstGeom>
          <a:noFill/>
          <a:ln w="9525">
            <a:noFill/>
            <a:miter lim="800000"/>
            <a:headEnd/>
            <a:tailEnd/>
          </a:ln>
          <a:effectLst/>
        </p:spPr>
        <p:txBody>
          <a:bodyPr vert="horz" wrap="square" lIns="96646" tIns="48324" rIns="96646" bIns="48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9119666"/>
            <a:ext cx="3171244" cy="479897"/>
          </a:xfrm>
          <a:prstGeom prst="rect">
            <a:avLst/>
          </a:prstGeom>
          <a:noFill/>
          <a:ln w="9525">
            <a:noFill/>
            <a:miter lim="800000"/>
            <a:headEnd/>
            <a:tailEnd/>
          </a:ln>
          <a:effectLst/>
        </p:spPr>
        <p:txBody>
          <a:bodyPr vert="horz" wrap="square" lIns="96646" tIns="48324" rIns="96646" bIns="48324" numCol="1" anchor="b" anchorCtr="0" compatLnSpc="1">
            <a:prstTxWarp prst="textNoShape">
              <a:avLst/>
            </a:prstTxWarp>
          </a:bodyPr>
          <a:lstStyle>
            <a:lvl1pPr defTabSz="967148">
              <a:lnSpc>
                <a:spcPct val="100000"/>
              </a:lnSpc>
              <a:spcBef>
                <a:spcPct val="0"/>
              </a:spcBef>
              <a:buClrTx/>
              <a:buSzTx/>
              <a:buFontTx/>
              <a:buNone/>
              <a:defRPr sz="1200" smtClean="0">
                <a:solidFill>
                  <a:schemeClr val="tx1"/>
                </a:solidFill>
                <a:latin typeface="Arial" charset="0"/>
              </a:defRPr>
            </a:lvl1pPr>
          </a:lstStyle>
          <a:p>
            <a:pPr>
              <a:defRPr/>
            </a:pPr>
            <a:endParaRPr lang="en-US"/>
          </a:p>
        </p:txBody>
      </p:sp>
      <p:sp>
        <p:nvSpPr>
          <p:cNvPr id="13319" name="Rectangle 7"/>
          <p:cNvSpPr>
            <a:spLocks noGrp="1" noChangeArrowheads="1"/>
          </p:cNvSpPr>
          <p:nvPr>
            <p:ph type="sldNum" sz="quarter" idx="5"/>
          </p:nvPr>
        </p:nvSpPr>
        <p:spPr bwMode="auto">
          <a:xfrm>
            <a:off x="4142302" y="9119666"/>
            <a:ext cx="3171244" cy="479897"/>
          </a:xfrm>
          <a:prstGeom prst="rect">
            <a:avLst/>
          </a:prstGeom>
          <a:noFill/>
          <a:ln w="9525">
            <a:noFill/>
            <a:miter lim="800000"/>
            <a:headEnd/>
            <a:tailEnd/>
          </a:ln>
          <a:effectLst/>
        </p:spPr>
        <p:txBody>
          <a:bodyPr vert="horz" wrap="square" lIns="96646" tIns="48324" rIns="96646" bIns="48324" numCol="1" anchor="b" anchorCtr="0" compatLnSpc="1">
            <a:prstTxWarp prst="textNoShape">
              <a:avLst/>
            </a:prstTxWarp>
          </a:bodyPr>
          <a:lstStyle>
            <a:lvl1pPr algn="r" defTabSz="967148">
              <a:lnSpc>
                <a:spcPct val="100000"/>
              </a:lnSpc>
              <a:spcBef>
                <a:spcPct val="0"/>
              </a:spcBef>
              <a:buClrTx/>
              <a:buSzTx/>
              <a:buFontTx/>
              <a:buNone/>
              <a:defRPr sz="1200" smtClean="0">
                <a:solidFill>
                  <a:schemeClr val="tx1"/>
                </a:solidFill>
                <a:latin typeface="Arial" charset="0"/>
              </a:defRPr>
            </a:lvl1pPr>
          </a:lstStyle>
          <a:p>
            <a:pPr>
              <a:defRPr/>
            </a:pPr>
            <a:fld id="{413822DC-E826-4862-BD6A-340ED8232C0A}" type="slidenum">
              <a:rPr lang="en-US"/>
              <a:pPr>
                <a:defRPr/>
              </a:pPr>
              <a:t>‹#›</a:t>
            </a:fld>
            <a:endParaRPr lang="en-US"/>
          </a:p>
        </p:txBody>
      </p:sp>
    </p:spTree>
    <p:extLst>
      <p:ext uri="{BB962C8B-B14F-4D97-AF65-F5344CB8AC3E}">
        <p14:creationId xmlns:p14="http://schemas.microsoft.com/office/powerpoint/2010/main" val="7760471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F367DA96-F151-4656-93AF-E89C0858B020}" type="slidenum">
              <a:rPr lang="en-US"/>
              <a:pPr/>
              <a:t>2</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3F82506E-EF75-4EAD-8C68-AD287810EA44}" type="slidenum">
              <a:rPr lang="en-US"/>
              <a:pPr/>
              <a:t>14</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r>
              <a:rPr lang="en-US" dirty="0" smtClean="0"/>
              <a:t>Ethics</a:t>
            </a:r>
          </a:p>
          <a:p>
            <a:pPr eaLnBrk="1" hangingPunct="1"/>
            <a:endParaRPr lang="en-US" dirty="0" smtClean="0"/>
          </a:p>
          <a:p>
            <a:pPr marL="228600" indent="-228600" eaLnBrk="1" hangingPunct="1">
              <a:buFont typeface="+mj-lt"/>
              <a:buAutoNum type="arabicPeriod"/>
            </a:pPr>
            <a:r>
              <a:rPr lang="en-US" dirty="0" smtClean="0"/>
              <a:t>Respect</a:t>
            </a:r>
            <a:r>
              <a:rPr lang="en-US" baseline="0" dirty="0" smtClean="0"/>
              <a:t> for Persons: Protection of autonomy and reduced autonomy (maturity; capacity); provision of voluntary consent and/or assent to participate; special issues with prisoners, people with communication disorders and language limitations.</a:t>
            </a:r>
          </a:p>
          <a:p>
            <a:pPr marL="228600" indent="-228600" eaLnBrk="1" hangingPunct="1">
              <a:buFont typeface="+mj-lt"/>
              <a:buAutoNum type="arabicPeriod"/>
            </a:pPr>
            <a:r>
              <a:rPr lang="en-US" baseline="0" dirty="0" smtClean="0"/>
              <a:t>Beneficence: An obligation to DO NO HARM while maximizing benefits and minimizing risks; process of finding the appropriate balance between risks and benefits; obligation is to both the individual and society, so balance becomes difficult; special issues with children’s health and education.</a:t>
            </a:r>
          </a:p>
          <a:p>
            <a:pPr marL="228600" indent="-228600" eaLnBrk="1" hangingPunct="1">
              <a:buFont typeface="+mj-lt"/>
              <a:buAutoNum type="arabicPeriod"/>
            </a:pPr>
            <a:r>
              <a:rPr lang="en-US" baseline="0" dirty="0" smtClean="0"/>
              <a:t>Justice: Why are you using the subjects you are planning to use? Is it the right pool or is it convenient and compliant? Does the research benefit the pool or another population?  Who are you excluding from your pool and how might that impact them?  Special issues in medical research that excluding populations as well as using a convenient population rather than the population that will benefit.</a:t>
            </a:r>
          </a:p>
          <a:p>
            <a:pPr eaLnBrk="1" hangingPunct="1"/>
            <a:endParaRPr lang="en-US" baseline="0" dirty="0" smtClean="0"/>
          </a:p>
          <a:p>
            <a:pPr eaLnBrk="1" hangingPunct="1"/>
            <a:r>
              <a:rPr lang="en-US" baseline="0" dirty="0" smtClean="0"/>
              <a:t>Applications:</a:t>
            </a:r>
          </a:p>
          <a:p>
            <a:pPr eaLnBrk="1" hangingPunct="1"/>
            <a:endParaRPr lang="en-US" baseline="0" dirty="0" smtClean="0"/>
          </a:p>
          <a:p>
            <a:pPr marL="228600" indent="-228600" eaLnBrk="1" hangingPunct="1">
              <a:buFont typeface="+mj-lt"/>
              <a:buAutoNum type="arabicPeriod"/>
            </a:pPr>
            <a:r>
              <a:rPr lang="en-US" baseline="0" dirty="0" smtClean="0"/>
              <a:t>Informed Consent: Each individual can decide what shall or shall not happen to them; enough information for each individual to make a reasonable choice about their participation; written in a way to allow effective comprehension (grade level, non-English language); voluntary – freely given without coercion or undue influence; repeated to insure that consent and understanding of the research and their role in it continues over the life of a multi-year/multi-contact project.</a:t>
            </a:r>
          </a:p>
          <a:p>
            <a:pPr marL="228600" indent="-228600" eaLnBrk="1" hangingPunct="1">
              <a:buFont typeface="+mj-lt"/>
              <a:buAutoNum type="arabicPeriod"/>
            </a:pPr>
            <a:r>
              <a:rPr lang="en-US" baseline="0" dirty="0" smtClean="0"/>
              <a:t>Assessment of Risks and Benefits: Nature and scope of research; probability of benefits vs. potential risks.</a:t>
            </a:r>
          </a:p>
          <a:p>
            <a:pPr marL="228600" indent="-228600" eaLnBrk="1" hangingPunct="1">
              <a:buFont typeface="+mj-lt"/>
              <a:buAutoNum type="arabicPeriod"/>
            </a:pPr>
            <a:r>
              <a:rPr lang="en-US" baseline="0" dirty="0" smtClean="0"/>
              <a:t>Selection of Subjects:  Individual vs. Society; justice.</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89A24474-BADF-4503-B2D2-1B7DB2C893D7}" type="slidenum">
              <a:rPr lang="en-US"/>
              <a:pPr/>
              <a:t>15</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r>
              <a:rPr lang="en-US" dirty="0" smtClean="0"/>
              <a:t>Two-tiered system:</a:t>
            </a:r>
          </a:p>
          <a:p>
            <a:pPr eaLnBrk="1" hangingPunct="1"/>
            <a:endParaRPr lang="en-US" dirty="0" smtClean="0"/>
          </a:p>
          <a:p>
            <a:pPr marL="228600" indent="-228600" eaLnBrk="1" hangingPunct="1">
              <a:buFont typeface="+mj-lt"/>
              <a:buAutoNum type="arabicPeriod"/>
            </a:pPr>
            <a:r>
              <a:rPr lang="en-US" dirty="0" smtClean="0"/>
              <a:t>Federal:</a:t>
            </a:r>
            <a:r>
              <a:rPr lang="en-US" baseline="0" dirty="0" smtClean="0"/>
              <a:t>  Establishes ethical foundation, policies and guidance on practices.  When research is funded by a Federal Agency, oversight of the research by that agency.  Maintains register of local IRB’s and Certifies IRB’s.  Federal efforts lead and coordinated by the </a:t>
            </a:r>
            <a:r>
              <a:rPr lang="en-US" b="1" baseline="0" dirty="0" smtClean="0"/>
              <a:t>Office of Human Research Protections </a:t>
            </a:r>
            <a:r>
              <a:rPr lang="en-US" baseline="0" dirty="0" smtClean="0"/>
              <a:t>which is located in the Department of Health and Human Services.</a:t>
            </a:r>
          </a:p>
          <a:p>
            <a:pPr marL="228600" indent="-228600" eaLnBrk="1" hangingPunct="1">
              <a:buFont typeface="+mj-lt"/>
              <a:buAutoNum type="arabicPeriod"/>
            </a:pPr>
            <a:r>
              <a:rPr lang="en-US" baseline="0" dirty="0" smtClean="0"/>
              <a:t>Local: Based on Federal policies and guidance, individual institutions establish their own local policies and procedures for reviewing, approving and overseeing research by their own IRB (Institutional Review Board) so that local practice is appropriate for the structure and culture of each organization.  Agrees to follow the Federal policies and regulations as well as the specific rules of Federal (and other) research funding agencies.</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AA7BE04A-4063-459C-88AE-0BE787D33CB3}" type="slidenum">
              <a:rPr lang="en-US"/>
              <a:pPr/>
              <a:t>16</a:t>
            </a:fld>
            <a:endParaRPr lang="en-US"/>
          </a:p>
        </p:txBody>
      </p:sp>
      <p:sp>
        <p:nvSpPr>
          <p:cNvPr id="93187" name="Rectangle 2"/>
          <p:cNvSpPr>
            <a:spLocks noGrp="1" noRot="1" noChangeAspect="1" noChangeArrowheads="1" noTextEdit="1"/>
          </p:cNvSpPr>
          <p:nvPr>
            <p:ph type="sldImg"/>
          </p:nvPr>
        </p:nvSpPr>
        <p:spPr>
          <a:xfrm>
            <a:off x="1230313" y="709613"/>
            <a:ext cx="4841875" cy="3630612"/>
          </a:xfrm>
          <a:ln/>
        </p:spPr>
      </p:sp>
      <p:sp>
        <p:nvSpPr>
          <p:cNvPr id="93188" name="Rectangle 3"/>
          <p:cNvSpPr>
            <a:spLocks noGrp="1" noChangeArrowheads="1"/>
          </p:cNvSpPr>
          <p:nvPr>
            <p:ph type="body" idx="1"/>
          </p:nvPr>
        </p:nvSpPr>
        <p:spPr>
          <a:xfrm>
            <a:off x="238216" y="4577850"/>
            <a:ext cx="6759364" cy="4787497"/>
          </a:xfrm>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B83C0975-1455-4459-9ACA-1A607C3F269D}" type="slidenum">
              <a:rPr lang="en-US"/>
              <a:pPr/>
              <a:t>18</a:t>
            </a:fld>
            <a:endParaRPr lang="en-US"/>
          </a:p>
        </p:txBody>
      </p:sp>
      <p:sp>
        <p:nvSpPr>
          <p:cNvPr id="95235" name="Rectangle 2"/>
          <p:cNvSpPr>
            <a:spLocks noGrp="1" noRot="1" noChangeAspect="1" noChangeArrowheads="1" noTextEdit="1"/>
          </p:cNvSpPr>
          <p:nvPr>
            <p:ph type="sldImg"/>
          </p:nvPr>
        </p:nvSpPr>
        <p:spPr>
          <a:xfrm>
            <a:off x="1255713" y="720725"/>
            <a:ext cx="4803775" cy="3602038"/>
          </a:xfrm>
          <a:ln/>
        </p:spPr>
      </p:sp>
      <p:sp>
        <p:nvSpPr>
          <p:cNvPr id="95236" name="Rectangle 3"/>
          <p:cNvSpPr>
            <a:spLocks noGrp="1" noChangeArrowheads="1"/>
          </p:cNvSpPr>
          <p:nvPr>
            <p:ph type="body" idx="1"/>
          </p:nvPr>
        </p:nvSpPr>
        <p:spPr>
          <a:xfrm>
            <a:off x="238216" y="4561472"/>
            <a:ext cx="6838769" cy="4803875"/>
          </a:xfrm>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FB58F209-A570-4BCC-8C7B-A2388A986E46}" type="slidenum">
              <a:rPr lang="en-US"/>
              <a:pPr/>
              <a:t>19</a:t>
            </a:fld>
            <a:endParaRPr lang="en-US"/>
          </a:p>
        </p:txBody>
      </p:sp>
      <p:sp>
        <p:nvSpPr>
          <p:cNvPr id="96259" name="Rectangle 2"/>
          <p:cNvSpPr>
            <a:spLocks noGrp="1" noRot="1" noChangeAspect="1" noChangeArrowheads="1" noTextEdit="1"/>
          </p:cNvSpPr>
          <p:nvPr>
            <p:ph type="sldImg"/>
          </p:nvPr>
        </p:nvSpPr>
        <p:spPr>
          <a:xfrm>
            <a:off x="1230313" y="709613"/>
            <a:ext cx="4843462" cy="3632200"/>
          </a:xfrm>
          <a:ln/>
        </p:spPr>
      </p:sp>
      <p:sp>
        <p:nvSpPr>
          <p:cNvPr id="96260" name="Rectangle 3"/>
          <p:cNvSpPr>
            <a:spLocks noGrp="1" noChangeArrowheads="1"/>
          </p:cNvSpPr>
          <p:nvPr>
            <p:ph type="body" idx="1"/>
          </p:nvPr>
        </p:nvSpPr>
        <p:spPr>
          <a:xfrm>
            <a:off x="954517" y="4577850"/>
            <a:ext cx="5394587" cy="4341996"/>
          </a:xfrm>
          <a:noFill/>
          <a:ln/>
        </p:spPr>
        <p:txBody>
          <a:bodyPr/>
          <a:lstStyle/>
          <a:p>
            <a:pPr marL="236852" indent="-236852" eaLnBrk="1" hangingPunct="1">
              <a:lnSpc>
                <a:spcPct val="95000"/>
              </a:lnSpc>
            </a:pPr>
            <a:endParaRPr lang="en-US" sz="130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06233522-626A-4B9B-B828-A9B5694A9623}" type="slidenum">
              <a:rPr lang="en-US"/>
              <a:pPr/>
              <a:t>20</a:t>
            </a:fld>
            <a:endParaRPr lang="en-US"/>
          </a:p>
        </p:txBody>
      </p:sp>
      <p:sp>
        <p:nvSpPr>
          <p:cNvPr id="97283" name="Rectangle 2"/>
          <p:cNvSpPr>
            <a:spLocks noGrp="1" noRot="1" noChangeAspect="1" noChangeArrowheads="1" noTextEdit="1"/>
          </p:cNvSpPr>
          <p:nvPr>
            <p:ph type="sldImg"/>
          </p:nvPr>
        </p:nvSpPr>
        <p:spPr>
          <a:xfrm>
            <a:off x="1255713" y="720725"/>
            <a:ext cx="4803775" cy="3602038"/>
          </a:xfrm>
          <a:ln/>
        </p:spPr>
      </p:sp>
      <p:sp>
        <p:nvSpPr>
          <p:cNvPr id="97284" name="Rectangle 3"/>
          <p:cNvSpPr>
            <a:spLocks noGrp="1" noChangeArrowheads="1"/>
          </p:cNvSpPr>
          <p:nvPr>
            <p:ph type="body" idx="1"/>
          </p:nvPr>
        </p:nvSpPr>
        <p:spPr>
          <a:xfrm>
            <a:off x="238216" y="4561472"/>
            <a:ext cx="6759364" cy="4319065"/>
          </a:xfrm>
          <a:noFill/>
          <a:ln/>
        </p:spPr>
        <p:txBody>
          <a:bodyPr/>
          <a:lstStyle/>
          <a:p>
            <a:pPr eaLnBrk="1" hangingPunct="1"/>
            <a:endParaRPr lang="en-US" b="1" smtClean="0"/>
          </a:p>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06233522-626A-4B9B-B828-A9B5694A9623}" type="slidenum">
              <a:rPr lang="en-US"/>
              <a:pPr/>
              <a:t>21</a:t>
            </a:fld>
            <a:endParaRPr lang="en-US"/>
          </a:p>
        </p:txBody>
      </p:sp>
      <p:sp>
        <p:nvSpPr>
          <p:cNvPr id="97283" name="Rectangle 2"/>
          <p:cNvSpPr>
            <a:spLocks noGrp="1" noRot="1" noChangeAspect="1" noChangeArrowheads="1" noTextEdit="1"/>
          </p:cNvSpPr>
          <p:nvPr>
            <p:ph type="sldImg"/>
          </p:nvPr>
        </p:nvSpPr>
        <p:spPr>
          <a:xfrm>
            <a:off x="1255713" y="720725"/>
            <a:ext cx="4803775" cy="3602038"/>
          </a:xfrm>
          <a:ln/>
        </p:spPr>
      </p:sp>
      <p:sp>
        <p:nvSpPr>
          <p:cNvPr id="97284" name="Rectangle 3"/>
          <p:cNvSpPr>
            <a:spLocks noGrp="1" noChangeArrowheads="1"/>
          </p:cNvSpPr>
          <p:nvPr>
            <p:ph type="body" idx="1"/>
          </p:nvPr>
        </p:nvSpPr>
        <p:spPr>
          <a:xfrm>
            <a:off x="238216" y="4561472"/>
            <a:ext cx="6759364" cy="4319065"/>
          </a:xfrm>
          <a:noFill/>
          <a:ln/>
        </p:spPr>
        <p:txBody>
          <a:bodyPr/>
          <a:lstStyle/>
          <a:p>
            <a:pPr eaLnBrk="1" hangingPunct="1"/>
            <a:endParaRPr lang="en-US" b="1" smtClean="0"/>
          </a:p>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A1430AB8-5FEC-439E-B262-2426DC4D6B99}" type="slidenum">
              <a:rPr lang="en-US"/>
              <a:pPr/>
              <a:t>22</a:t>
            </a:fld>
            <a:endParaRPr lang="en-US"/>
          </a:p>
        </p:txBody>
      </p:sp>
      <p:sp>
        <p:nvSpPr>
          <p:cNvPr id="105475" name="Rectangle 2"/>
          <p:cNvSpPr>
            <a:spLocks noGrp="1" noRot="1" noChangeAspect="1" noChangeArrowheads="1" noTextEdit="1"/>
          </p:cNvSpPr>
          <p:nvPr>
            <p:ph type="sldImg"/>
          </p:nvPr>
        </p:nvSpPr>
        <p:spPr>
          <a:xfrm>
            <a:off x="1257300" y="720725"/>
            <a:ext cx="4803775" cy="3602038"/>
          </a:xfrm>
          <a:ln/>
        </p:spPr>
      </p:sp>
      <p:sp>
        <p:nvSpPr>
          <p:cNvPr id="105476" name="Rectangle 3"/>
          <p:cNvSpPr>
            <a:spLocks noGrp="1" noChangeArrowheads="1"/>
          </p:cNvSpPr>
          <p:nvPr>
            <p:ph type="body" idx="1"/>
          </p:nvPr>
        </p:nvSpPr>
        <p:spPr>
          <a:xfrm>
            <a:off x="732844" y="4561472"/>
            <a:ext cx="5849513" cy="4319065"/>
          </a:xfrm>
          <a:noFill/>
          <a:ln/>
        </p:spPr>
        <p:txBody>
          <a:bodyPr/>
          <a:lstStyle/>
          <a:p>
            <a:pPr eaLnBrk="1" hangingPunct="1"/>
            <a:r>
              <a:rPr lang="en-US" sz="1900" dirty="0" smtClean="0"/>
              <a:t>Time does not allow us to discuss Exempt Research categories in any great detail today, but we provide this overview slide for your future reference.  If you have questions about exemptions, please ask us after the presentation or during the break.</a:t>
            </a:r>
          </a:p>
          <a:p>
            <a:pPr eaLnBrk="1" hangingPunct="1"/>
            <a:endParaRPr lang="en-US" sz="1900" dirty="0" smtClean="0"/>
          </a:p>
          <a:p>
            <a:pPr eaLnBrk="1" hangingPunct="1"/>
            <a:r>
              <a:rPr lang="en-US" sz="1900" b="1" dirty="0" smtClean="0"/>
              <a:t>A few points are worth pointing out regarding the Subparts:</a:t>
            </a:r>
          </a:p>
          <a:p>
            <a:pPr eaLnBrk="1" hangingPunct="1"/>
            <a:endParaRPr lang="en-US" sz="1900" b="1" dirty="0" smtClean="0"/>
          </a:p>
          <a:p>
            <a:pPr eaLnBrk="1" hangingPunct="1">
              <a:buFontTx/>
              <a:buChar char="•"/>
            </a:pPr>
            <a:r>
              <a:rPr lang="en-US" sz="1900" dirty="0" smtClean="0"/>
              <a:t>All can be applied to subpart B (pregnant women, fetuses, &amp; neonates)</a:t>
            </a:r>
          </a:p>
          <a:p>
            <a:pPr eaLnBrk="1" hangingPunct="1">
              <a:buFontTx/>
              <a:buChar char="•"/>
            </a:pPr>
            <a:r>
              <a:rPr lang="en-US" sz="1900" dirty="0" smtClean="0"/>
              <a:t>Exemptions do not apply to prisoner research (subpart C)</a:t>
            </a:r>
          </a:p>
          <a:p>
            <a:pPr eaLnBrk="1" hangingPunct="1">
              <a:buFontTx/>
              <a:buChar char="•"/>
            </a:pPr>
            <a:r>
              <a:rPr lang="en-US" sz="1900" dirty="0" smtClean="0"/>
              <a:t>Exemption 101(b)(2) does not apply to research with children except for research involving observation of public behavior when investigator(s) do not participate in the activities being observed.</a:t>
            </a:r>
          </a:p>
          <a:p>
            <a:pPr eaLnBrk="1" hangingPunct="1"/>
            <a:endParaRPr lang="en-US" sz="1900"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A1430AB8-5FEC-439E-B262-2426DC4D6B99}" type="slidenum">
              <a:rPr lang="en-US"/>
              <a:pPr/>
              <a:t>23</a:t>
            </a:fld>
            <a:endParaRPr lang="en-US"/>
          </a:p>
        </p:txBody>
      </p:sp>
      <p:sp>
        <p:nvSpPr>
          <p:cNvPr id="105475" name="Rectangle 2"/>
          <p:cNvSpPr>
            <a:spLocks noGrp="1" noRot="1" noChangeAspect="1" noChangeArrowheads="1" noTextEdit="1"/>
          </p:cNvSpPr>
          <p:nvPr>
            <p:ph type="sldImg"/>
          </p:nvPr>
        </p:nvSpPr>
        <p:spPr>
          <a:xfrm>
            <a:off x="1257300" y="720725"/>
            <a:ext cx="4803775" cy="3602038"/>
          </a:xfrm>
          <a:ln/>
        </p:spPr>
      </p:sp>
      <p:sp>
        <p:nvSpPr>
          <p:cNvPr id="105476" name="Rectangle 3"/>
          <p:cNvSpPr>
            <a:spLocks noGrp="1" noChangeArrowheads="1"/>
          </p:cNvSpPr>
          <p:nvPr>
            <p:ph type="body" idx="1"/>
          </p:nvPr>
        </p:nvSpPr>
        <p:spPr>
          <a:xfrm>
            <a:off x="732844" y="4561472"/>
            <a:ext cx="5849513" cy="4319065"/>
          </a:xfrm>
          <a:noFill/>
          <a:ln/>
        </p:spPr>
        <p:txBody>
          <a:bodyPr/>
          <a:lstStyle/>
          <a:p>
            <a:pPr eaLnBrk="1" hangingPunct="1"/>
            <a:endParaRPr lang="en-US" sz="1900"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A1430AB8-5FEC-439E-B262-2426DC4D6B99}" type="slidenum">
              <a:rPr lang="en-US"/>
              <a:pPr/>
              <a:t>24</a:t>
            </a:fld>
            <a:endParaRPr lang="en-US"/>
          </a:p>
        </p:txBody>
      </p:sp>
      <p:sp>
        <p:nvSpPr>
          <p:cNvPr id="105475" name="Rectangle 2"/>
          <p:cNvSpPr>
            <a:spLocks noGrp="1" noRot="1" noChangeAspect="1" noChangeArrowheads="1" noTextEdit="1"/>
          </p:cNvSpPr>
          <p:nvPr>
            <p:ph type="sldImg"/>
          </p:nvPr>
        </p:nvSpPr>
        <p:spPr>
          <a:xfrm>
            <a:off x="1257300" y="720725"/>
            <a:ext cx="4803775" cy="3602038"/>
          </a:xfrm>
          <a:ln/>
        </p:spPr>
      </p:sp>
      <p:sp>
        <p:nvSpPr>
          <p:cNvPr id="105476" name="Rectangle 3"/>
          <p:cNvSpPr>
            <a:spLocks noGrp="1" noChangeArrowheads="1"/>
          </p:cNvSpPr>
          <p:nvPr>
            <p:ph type="body" idx="1"/>
          </p:nvPr>
        </p:nvSpPr>
        <p:spPr>
          <a:xfrm>
            <a:off x="732844" y="4561472"/>
            <a:ext cx="5849513" cy="4319065"/>
          </a:xfrm>
          <a:noFill/>
          <a:ln/>
        </p:spPr>
        <p:txBody>
          <a:bodyPr/>
          <a:lstStyle/>
          <a:p>
            <a:pPr eaLnBrk="1" hangingPunct="1"/>
            <a:endParaRPr lang="en-US" sz="19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Individual rights over collective (or</a:t>
            </a:r>
            <a:r>
              <a:rPr lang="en-US" baseline="0" dirty="0" smtClean="0"/>
              <a:t> state’s) rights.</a:t>
            </a:r>
            <a:endParaRPr lang="en-US" dirty="0"/>
          </a:p>
        </p:txBody>
      </p:sp>
      <p:sp>
        <p:nvSpPr>
          <p:cNvPr id="4" name="Slide Number Placeholder 3"/>
          <p:cNvSpPr>
            <a:spLocks noGrp="1"/>
          </p:cNvSpPr>
          <p:nvPr>
            <p:ph type="sldNum" sz="quarter" idx="10"/>
          </p:nvPr>
        </p:nvSpPr>
        <p:spPr/>
        <p:txBody>
          <a:bodyPr/>
          <a:lstStyle/>
          <a:p>
            <a:pPr>
              <a:defRPr/>
            </a:pPr>
            <a:fld id="{413822DC-E826-4862-BD6A-340ED8232C0A}"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1B27E8A0-0A13-4CCC-8DC1-210A3A3353CD}" type="slidenum">
              <a:rPr lang="en-US"/>
              <a:pPr/>
              <a:t>25</a:t>
            </a:fld>
            <a:endParaRPr lang="en-US"/>
          </a:p>
        </p:txBody>
      </p:sp>
      <p:sp>
        <p:nvSpPr>
          <p:cNvPr id="106499" name="Rectangle 2"/>
          <p:cNvSpPr>
            <a:spLocks noGrp="1" noRot="1" noChangeAspect="1" noChangeArrowheads="1" noTextEdit="1"/>
          </p:cNvSpPr>
          <p:nvPr>
            <p:ph type="sldImg"/>
          </p:nvPr>
        </p:nvSpPr>
        <p:spPr>
          <a:xfrm>
            <a:off x="1257300" y="720725"/>
            <a:ext cx="4803775" cy="3602038"/>
          </a:xfrm>
          <a:ln/>
        </p:spPr>
      </p:sp>
      <p:sp>
        <p:nvSpPr>
          <p:cNvPr id="106500" name="Rectangle 3"/>
          <p:cNvSpPr>
            <a:spLocks noGrp="1" noChangeArrowheads="1"/>
          </p:cNvSpPr>
          <p:nvPr>
            <p:ph type="body" idx="1"/>
          </p:nvPr>
        </p:nvSpPr>
        <p:spPr>
          <a:xfrm>
            <a:off x="732844" y="4561472"/>
            <a:ext cx="5849513" cy="4319065"/>
          </a:xfrm>
          <a:noFill/>
          <a:ln/>
        </p:spPr>
        <p:txBody>
          <a:bodyPr/>
          <a:lstStyle/>
          <a:p>
            <a:pPr eaLnBrk="1" hangingPunct="1"/>
            <a:endParaRPr lang="en-US" sz="1900"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292F185C-008B-46E4-9C94-B6003E4F79E4}" type="slidenum">
              <a:rPr lang="en-US"/>
              <a:pPr/>
              <a:t>26</a:t>
            </a:fld>
            <a:endParaRPr lang="en-US"/>
          </a:p>
        </p:txBody>
      </p:sp>
      <p:sp>
        <p:nvSpPr>
          <p:cNvPr id="100355" name="Rectangle 2"/>
          <p:cNvSpPr>
            <a:spLocks noGrp="1" noRot="1" noChangeAspect="1" noChangeArrowheads="1" noTextEdit="1"/>
          </p:cNvSpPr>
          <p:nvPr>
            <p:ph type="sldImg"/>
          </p:nvPr>
        </p:nvSpPr>
        <p:spPr>
          <a:xfrm>
            <a:off x="1255713" y="720725"/>
            <a:ext cx="4803775" cy="3602038"/>
          </a:xfrm>
          <a:ln/>
        </p:spPr>
      </p:sp>
      <p:sp>
        <p:nvSpPr>
          <p:cNvPr id="100356" name="Rectangle 3"/>
          <p:cNvSpPr>
            <a:spLocks noGrp="1" noChangeArrowheads="1"/>
          </p:cNvSpPr>
          <p:nvPr>
            <p:ph type="body" idx="1"/>
          </p:nvPr>
        </p:nvSpPr>
        <p:spPr>
          <a:xfrm>
            <a:off x="317621" y="4561472"/>
            <a:ext cx="6759364" cy="4803875"/>
          </a:xfrm>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AA8F7DE1-2B66-41AD-8CC8-A996F928CC95}" type="slidenum">
              <a:rPr lang="en-US"/>
              <a:pPr/>
              <a:t>27</a:t>
            </a:fld>
            <a:endParaRPr lang="en-US"/>
          </a:p>
        </p:txBody>
      </p:sp>
      <p:sp>
        <p:nvSpPr>
          <p:cNvPr id="101379" name="Rectangle 2"/>
          <p:cNvSpPr>
            <a:spLocks noGrp="1" noRot="1" noChangeAspect="1" noChangeArrowheads="1" noTextEdit="1"/>
          </p:cNvSpPr>
          <p:nvPr>
            <p:ph type="sldImg"/>
          </p:nvPr>
        </p:nvSpPr>
        <p:spPr>
          <a:xfrm>
            <a:off x="1230313" y="709613"/>
            <a:ext cx="4841875" cy="3630612"/>
          </a:xfrm>
          <a:ln/>
        </p:spPr>
      </p:sp>
      <p:sp>
        <p:nvSpPr>
          <p:cNvPr id="101380" name="Rectangle 3"/>
          <p:cNvSpPr>
            <a:spLocks noGrp="1" noChangeArrowheads="1"/>
          </p:cNvSpPr>
          <p:nvPr>
            <p:ph type="body" idx="1"/>
          </p:nvPr>
        </p:nvSpPr>
        <p:spPr>
          <a:xfrm>
            <a:off x="951208" y="4577850"/>
            <a:ext cx="5397896" cy="4341996"/>
          </a:xfrm>
          <a:noFill/>
          <a:ln/>
        </p:spPr>
        <p:txBody>
          <a:bodyPr/>
          <a:lstStyle/>
          <a:p>
            <a:pPr eaLnBrk="1" hangingPunct="1">
              <a:lnSpc>
                <a:spcPct val="80000"/>
              </a:lnSpc>
            </a:pPr>
            <a:r>
              <a:rPr lang="en-US" dirty="0" smtClean="0"/>
              <a:t>Vulnerable Populations</a:t>
            </a:r>
            <a:r>
              <a:rPr lang="en-US" baseline="0" dirty="0" smtClean="0"/>
              <a:t> aka Special Classes of Subjects</a:t>
            </a:r>
          </a:p>
          <a:p>
            <a:pPr eaLnBrk="1" hangingPunct="1">
              <a:lnSpc>
                <a:spcPct val="80000"/>
              </a:lnSpc>
            </a:pPr>
            <a:endParaRPr lang="en-US" baseline="0" dirty="0" smtClean="0"/>
          </a:p>
          <a:p>
            <a:pPr eaLnBrk="1" hangingPunct="1">
              <a:lnSpc>
                <a:spcPct val="80000"/>
              </a:lnSpc>
            </a:pPr>
            <a:r>
              <a:rPr lang="en-US" baseline="0" dirty="0" smtClean="0"/>
              <a:t>Three subparts identify specific rules for these groups, but there are others that are not specifically identified, including those with diminished capacity and other subjects who may be open to coercion because of the research setting, research questions, the investigators relationship to them (such as employer/employee), or the possibility of the identification of their involvement and the resultant possible ramifications.  Can include employees, patients, adult students, etc.</a:t>
            </a: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DD5A3A59-7068-402B-B0A7-32D2F418840F}" type="slidenum">
              <a:rPr lang="en-US"/>
              <a:pPr/>
              <a:t>28</a:t>
            </a:fld>
            <a:endParaRPr lang="en-US"/>
          </a:p>
        </p:txBody>
      </p:sp>
      <p:sp>
        <p:nvSpPr>
          <p:cNvPr id="102403" name="Rectangle 2"/>
          <p:cNvSpPr>
            <a:spLocks noGrp="1" noRot="1" noChangeAspect="1" noChangeArrowheads="1" noTextEdit="1"/>
          </p:cNvSpPr>
          <p:nvPr>
            <p:ph type="sldImg"/>
          </p:nvPr>
        </p:nvSpPr>
        <p:spPr>
          <a:xfrm>
            <a:off x="1255713" y="720725"/>
            <a:ext cx="4803775" cy="3602038"/>
          </a:xfrm>
          <a:ln/>
        </p:spPr>
      </p:sp>
      <p:sp>
        <p:nvSpPr>
          <p:cNvPr id="102404" name="Rectangle 3"/>
          <p:cNvSpPr>
            <a:spLocks noGrp="1" noChangeArrowheads="1"/>
          </p:cNvSpPr>
          <p:nvPr>
            <p:ph type="body" idx="1"/>
          </p:nvPr>
        </p:nvSpPr>
        <p:spPr>
          <a:xfrm>
            <a:off x="317621" y="4561472"/>
            <a:ext cx="6759364" cy="4803875"/>
          </a:xfrm>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473799D9-E939-484A-9D47-8CF42B8AA658}" type="slidenum">
              <a:rPr lang="en-US"/>
              <a:pPr/>
              <a:t>29</a:t>
            </a:fld>
            <a:endParaRPr lang="en-US"/>
          </a:p>
        </p:txBody>
      </p:sp>
      <p:sp>
        <p:nvSpPr>
          <p:cNvPr id="98307" name="Rectangle 2"/>
          <p:cNvSpPr>
            <a:spLocks noGrp="1" noRot="1" noChangeAspect="1" noChangeArrowheads="1" noTextEdit="1"/>
          </p:cNvSpPr>
          <p:nvPr>
            <p:ph type="sldImg"/>
          </p:nvPr>
        </p:nvSpPr>
        <p:spPr>
          <a:xfrm>
            <a:off x="1255713" y="719138"/>
            <a:ext cx="4805362" cy="3603625"/>
          </a:xfrm>
          <a:ln w="12700" cap="flat">
            <a:solidFill>
              <a:schemeClr val="tx1"/>
            </a:solidFill>
          </a:ln>
        </p:spPr>
      </p:sp>
      <p:sp>
        <p:nvSpPr>
          <p:cNvPr id="98308" name="Rectangle 3"/>
          <p:cNvSpPr>
            <a:spLocks noGrp="1" noChangeArrowheads="1"/>
          </p:cNvSpPr>
          <p:nvPr>
            <p:ph type="body" idx="1"/>
          </p:nvPr>
        </p:nvSpPr>
        <p:spPr>
          <a:xfrm>
            <a:off x="976022" y="4561472"/>
            <a:ext cx="5363157" cy="4320704"/>
          </a:xfrm>
          <a:noFill/>
          <a:ln/>
        </p:spPr>
        <p:txBody>
          <a:bodyPr lIns="95556" tIns="46941" rIns="95556" bIns="46941"/>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683B3D0B-4128-4D63-9E8B-AD933A2E54B7}" type="slidenum">
              <a:rPr lang="en-US"/>
              <a:pPr/>
              <a:t>30</a:t>
            </a:fld>
            <a:endParaRPr lang="en-US"/>
          </a:p>
        </p:txBody>
      </p:sp>
      <p:sp>
        <p:nvSpPr>
          <p:cNvPr id="103427" name="Rectangle 2"/>
          <p:cNvSpPr>
            <a:spLocks noGrp="1" noRot="1" noChangeAspect="1" noChangeArrowheads="1" noTextEdit="1"/>
          </p:cNvSpPr>
          <p:nvPr>
            <p:ph type="sldImg"/>
          </p:nvPr>
        </p:nvSpPr>
        <p:spPr>
          <a:xfrm>
            <a:off x="1255713" y="720725"/>
            <a:ext cx="4803775" cy="3602038"/>
          </a:xfrm>
          <a:ln/>
        </p:spPr>
      </p:sp>
      <p:sp>
        <p:nvSpPr>
          <p:cNvPr id="103428" name="Rectangle 3"/>
          <p:cNvSpPr>
            <a:spLocks noGrp="1" noChangeArrowheads="1"/>
          </p:cNvSpPr>
          <p:nvPr>
            <p:ph type="body" idx="1"/>
          </p:nvPr>
        </p:nvSpPr>
        <p:spPr>
          <a:xfrm>
            <a:off x="317621" y="4561472"/>
            <a:ext cx="6759364" cy="4803875"/>
          </a:xfrm>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C97234BD-37C3-4687-B59C-34F59699CAB9}" type="slidenum">
              <a:rPr lang="en-US"/>
              <a:pPr/>
              <a:t>31</a:t>
            </a:fld>
            <a:endParaRPr lang="en-US"/>
          </a:p>
        </p:txBody>
      </p:sp>
      <p:sp>
        <p:nvSpPr>
          <p:cNvPr id="104451" name="Rectangle 2"/>
          <p:cNvSpPr>
            <a:spLocks noGrp="1" noRot="1" noChangeAspect="1" noChangeArrowheads="1" noTextEdit="1"/>
          </p:cNvSpPr>
          <p:nvPr>
            <p:ph type="sldImg"/>
          </p:nvPr>
        </p:nvSpPr>
        <p:spPr>
          <a:xfrm>
            <a:off x="1257300" y="720725"/>
            <a:ext cx="4803775" cy="3602038"/>
          </a:xfrm>
          <a:ln/>
        </p:spPr>
      </p:sp>
      <p:sp>
        <p:nvSpPr>
          <p:cNvPr id="104452" name="Rectangle 3"/>
          <p:cNvSpPr>
            <a:spLocks noGrp="1" noChangeArrowheads="1"/>
          </p:cNvSpPr>
          <p:nvPr>
            <p:ph type="body" idx="1"/>
          </p:nvPr>
        </p:nvSpPr>
        <p:spPr>
          <a:xfrm>
            <a:off x="732844" y="4561472"/>
            <a:ext cx="5849513" cy="4319065"/>
          </a:xfrm>
          <a:noFill/>
          <a:ln/>
        </p:spPr>
        <p:txBody>
          <a:bodyPr/>
          <a:lstStyle/>
          <a:p>
            <a:pPr eaLnBrk="1" hangingPunct="1"/>
            <a:endParaRPr lang="en-US" sz="1900"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B67CFD88-485F-4FC8-A668-29DDCC250226}" type="slidenum">
              <a:rPr lang="en-US"/>
              <a:pPr/>
              <a:t>32</a:t>
            </a:fld>
            <a:endParaRPr lang="en-US"/>
          </a:p>
        </p:txBody>
      </p:sp>
      <p:sp>
        <p:nvSpPr>
          <p:cNvPr id="112643" name="Rectangle 2"/>
          <p:cNvSpPr>
            <a:spLocks noGrp="1" noRot="1" noChangeAspect="1" noChangeArrowheads="1" noTextEdit="1"/>
          </p:cNvSpPr>
          <p:nvPr>
            <p:ph type="sldImg"/>
          </p:nvPr>
        </p:nvSpPr>
        <p:spPr>
          <a:xfrm>
            <a:off x="1255713" y="720725"/>
            <a:ext cx="4803775" cy="3602038"/>
          </a:xfrm>
          <a:ln/>
        </p:spPr>
      </p:sp>
      <p:sp>
        <p:nvSpPr>
          <p:cNvPr id="112644" name="Rectangle 3"/>
          <p:cNvSpPr>
            <a:spLocks noGrp="1" noChangeArrowheads="1"/>
          </p:cNvSpPr>
          <p:nvPr>
            <p:ph type="body" idx="1"/>
          </p:nvPr>
        </p:nvSpPr>
        <p:spPr>
          <a:xfrm>
            <a:off x="317621" y="4561472"/>
            <a:ext cx="6759364" cy="4803875"/>
          </a:xfrm>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E20050C0-F387-466F-AC74-92CA11FF0CE5}" type="slidenum">
              <a:rPr lang="en-US"/>
              <a:pPr/>
              <a:t>33</a:t>
            </a:fld>
            <a:endParaRPr lang="en-US"/>
          </a:p>
        </p:txBody>
      </p:sp>
      <p:sp>
        <p:nvSpPr>
          <p:cNvPr id="113667" name="Rectangle 2"/>
          <p:cNvSpPr>
            <a:spLocks noGrp="1" noChangeArrowheads="1"/>
          </p:cNvSpPr>
          <p:nvPr>
            <p:ph type="body" idx="1"/>
          </p:nvPr>
        </p:nvSpPr>
        <p:spPr>
          <a:xfrm>
            <a:off x="976022" y="4561472"/>
            <a:ext cx="5363157" cy="4320704"/>
          </a:xfrm>
          <a:noFill/>
          <a:ln/>
        </p:spPr>
        <p:txBody>
          <a:bodyPr lIns="97458" tIns="47875" rIns="97458" bIns="47875"/>
          <a:lstStyle/>
          <a:p>
            <a:pPr lvl="0" eaLnBrk="1" hangingPunct="1"/>
            <a:r>
              <a:rPr lang="en-US" dirty="0" smtClean="0"/>
              <a:t>Consent</a:t>
            </a:r>
            <a:r>
              <a:rPr lang="en-US" baseline="0" dirty="0" smtClean="0"/>
              <a:t> vs. Waived Consent:  aka Active Consent vs. Passive Consent.  </a:t>
            </a:r>
          </a:p>
          <a:p>
            <a:pPr lvl="1" eaLnBrk="1" hangingPunct="1"/>
            <a:r>
              <a:rPr lang="en-US" baseline="0" dirty="0" smtClean="0"/>
              <a:t>Consent/Active Consent: When the subject signs the informed consent document to state their agreement to participate.</a:t>
            </a:r>
          </a:p>
          <a:p>
            <a:pPr lvl="1" eaLnBrk="1" hangingPunct="1"/>
            <a:endParaRPr lang="en-US" baseline="0" dirty="0" smtClean="0"/>
          </a:p>
          <a:p>
            <a:pPr lvl="1" eaLnBrk="1" hangingPunct="1"/>
            <a:r>
              <a:rPr lang="en-US" baseline="0" dirty="0" smtClean="0"/>
              <a:t>Waived/Passive Consent: (a) When the subject chooses to participate without signing the consent statement (i.e.: completing a survey without identifying themselves to protect their anonymity. (b) When the IRB proves consent for the whole group of subjects, such as for public observation.</a:t>
            </a:r>
            <a:endParaRPr lang="en-US" dirty="0" smtClean="0"/>
          </a:p>
        </p:txBody>
      </p:sp>
      <p:sp>
        <p:nvSpPr>
          <p:cNvPr id="113668" name="Rectangle 3"/>
          <p:cNvSpPr>
            <a:spLocks noGrp="1" noRot="1" noChangeAspect="1" noChangeArrowheads="1" noTextEdit="1"/>
          </p:cNvSpPr>
          <p:nvPr>
            <p:ph type="sldImg"/>
          </p:nvPr>
        </p:nvSpPr>
        <p:spPr>
          <a:ln w="12700" cap="flat">
            <a:solidFill>
              <a:schemeClr val="tx1"/>
            </a:solidFill>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21D06D75-3D31-44A0-87C7-D81DAE3ADD50}" type="slidenum">
              <a:rPr lang="en-US"/>
              <a:pPr/>
              <a:t>34</a:t>
            </a:fld>
            <a:endParaRPr lang="en-US"/>
          </a:p>
        </p:txBody>
      </p:sp>
      <p:sp>
        <p:nvSpPr>
          <p:cNvPr id="114691" name="Rectangle 2"/>
          <p:cNvSpPr>
            <a:spLocks noGrp="1" noChangeArrowheads="1"/>
          </p:cNvSpPr>
          <p:nvPr>
            <p:ph type="body" idx="1"/>
          </p:nvPr>
        </p:nvSpPr>
        <p:spPr>
          <a:xfrm>
            <a:off x="238216" y="4561472"/>
            <a:ext cx="6838769" cy="4803875"/>
          </a:xfrm>
          <a:noFill/>
          <a:ln/>
        </p:spPr>
        <p:txBody>
          <a:bodyPr lIns="97435" tIns="47862" rIns="97435" bIns="47862"/>
          <a:lstStyle/>
          <a:p>
            <a:pPr eaLnBrk="1" hangingPunct="1">
              <a:lnSpc>
                <a:spcPct val="135000"/>
              </a:lnSpc>
            </a:pPr>
            <a:r>
              <a:rPr lang="en-US" dirty="0" smtClean="0"/>
              <a:t>Comprehension, voluntary, repeated as needed</a:t>
            </a:r>
          </a:p>
          <a:p>
            <a:pPr eaLnBrk="1" hangingPunct="1">
              <a:lnSpc>
                <a:spcPct val="135000"/>
              </a:lnSpc>
            </a:pPr>
            <a:endParaRPr lang="en-US" dirty="0" smtClean="0"/>
          </a:p>
          <a:p>
            <a:pPr eaLnBrk="1" hangingPunct="1">
              <a:lnSpc>
                <a:spcPct val="135000"/>
              </a:lnSpc>
            </a:pPr>
            <a:r>
              <a:rPr lang="en-US" dirty="0" smtClean="0"/>
              <a:t>Child assent</a:t>
            </a:r>
          </a:p>
          <a:p>
            <a:pPr lvl="1" eaLnBrk="1" hangingPunct="1">
              <a:lnSpc>
                <a:spcPct val="135000"/>
              </a:lnSpc>
            </a:pPr>
            <a:r>
              <a:rPr lang="en-US" dirty="0" smtClean="0"/>
              <a:t>when capable of providing assent</a:t>
            </a:r>
          </a:p>
          <a:p>
            <a:pPr lvl="1" eaLnBrk="1" hangingPunct="1">
              <a:lnSpc>
                <a:spcPct val="135000"/>
              </a:lnSpc>
            </a:pPr>
            <a:r>
              <a:rPr lang="en-US" dirty="0" smtClean="0"/>
              <a:t>waiver under circumstances permitted by §46.116 </a:t>
            </a:r>
          </a:p>
          <a:p>
            <a:pPr eaLnBrk="1" hangingPunct="1">
              <a:lnSpc>
                <a:spcPct val="135000"/>
              </a:lnSpc>
            </a:pPr>
            <a:r>
              <a:rPr lang="en-US" dirty="0" smtClean="0"/>
              <a:t>Parental or guardian permission  </a:t>
            </a:r>
          </a:p>
          <a:p>
            <a:pPr lvl="1" eaLnBrk="1" hangingPunct="1">
              <a:lnSpc>
                <a:spcPct val="135000"/>
              </a:lnSpc>
            </a:pPr>
            <a:r>
              <a:rPr lang="en-US" dirty="0" smtClean="0"/>
              <a:t>to extent that consent is required by §46.116 and </a:t>
            </a:r>
          </a:p>
          <a:p>
            <a:pPr lvl="1" eaLnBrk="1" hangingPunct="1">
              <a:lnSpc>
                <a:spcPct val="135000"/>
              </a:lnSpc>
            </a:pPr>
            <a:r>
              <a:rPr lang="en-US" dirty="0" smtClean="0"/>
              <a:t>in accordance with §46.408 </a:t>
            </a:r>
          </a:p>
          <a:p>
            <a:pPr lvl="2" eaLnBrk="1" hangingPunct="1">
              <a:lnSpc>
                <a:spcPct val="135000"/>
              </a:lnSpc>
            </a:pPr>
            <a:r>
              <a:rPr lang="en-US" dirty="0" smtClean="0"/>
              <a:t>whether one or both parents - depends on category of permissible research</a:t>
            </a:r>
          </a:p>
        </p:txBody>
      </p:sp>
      <p:sp>
        <p:nvSpPr>
          <p:cNvPr id="114692" name="Rectangle 3"/>
          <p:cNvSpPr>
            <a:spLocks noGrp="1" noRot="1" noChangeAspect="1" noChangeArrowheads="1" noTextEdit="1"/>
          </p:cNvSpPr>
          <p:nvPr>
            <p:ph type="sldImg"/>
          </p:nvPr>
        </p:nvSpPr>
        <p:spPr>
          <a:xfrm>
            <a:off x="1258888" y="720725"/>
            <a:ext cx="4799012" cy="3598863"/>
          </a:xfrm>
          <a:ln w="12700" cap="flat">
            <a:solidFill>
              <a:schemeClr val="tx1"/>
            </a:solid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Research conducted</a:t>
            </a:r>
            <a:r>
              <a:rPr lang="en-US" baseline="0" dirty="0" smtClean="0"/>
              <a:t> by each of these investigators lead not only to important medical advances related to their specific interest but also provided new knowledge that was generalizable well beyond their specific interests.</a:t>
            </a:r>
          </a:p>
          <a:p>
            <a:endParaRPr lang="en-US" baseline="0" dirty="0" smtClean="0"/>
          </a:p>
          <a:p>
            <a:r>
              <a:rPr lang="en-US" baseline="0" dirty="0" smtClean="0"/>
              <a:t>Claude Bernard: Worked to establish scientific method as the way to conduct medical research.  Was the first to offer the theory of </a:t>
            </a:r>
            <a:r>
              <a:rPr lang="en-US" i="1" baseline="0" dirty="0" smtClean="0"/>
              <a:t>Milieu </a:t>
            </a:r>
            <a:r>
              <a:rPr lang="en-US" i="1" baseline="0" dirty="0" err="1" smtClean="0"/>
              <a:t>Interiuer</a:t>
            </a:r>
            <a:r>
              <a:rPr lang="en-US" i="1" baseline="0" dirty="0" smtClean="0"/>
              <a:t> (internal environment)</a:t>
            </a:r>
            <a:r>
              <a:rPr lang="en-US" i="0" baseline="0" dirty="0" smtClean="0"/>
              <a:t> which was later proven and re-named Homeostasis. His major publication, </a:t>
            </a:r>
            <a:r>
              <a:rPr lang="en-US" i="1" baseline="0" dirty="0" smtClean="0"/>
              <a:t>An Introduction to the Study of Experimental Medicine</a:t>
            </a:r>
            <a:r>
              <a:rPr lang="en-US" i="0" baseline="0" dirty="0" smtClean="0"/>
              <a:t> established experimental method over observation and established the following ideas that have since come to be called his “Ethical Maxims:”</a:t>
            </a:r>
          </a:p>
          <a:p>
            <a:endParaRPr lang="en-US" i="0" baseline="0" dirty="0" smtClean="0"/>
          </a:p>
          <a:p>
            <a:pPr marL="228600" lvl="0" indent="-228600">
              <a:buFont typeface="+mj-lt"/>
              <a:buAutoNum type="arabicPeriod"/>
            </a:pPr>
            <a:r>
              <a:rPr lang="en-US" i="0" baseline="0" dirty="0" smtClean="0"/>
              <a:t>Facts over Theories (induction is always preferred over deduction, but deduction needs to come first to establish an hypothesis to be proved or disproved, and then follows to establish a new hypothesis to assist in moving the research forward).</a:t>
            </a:r>
          </a:p>
          <a:p>
            <a:pPr marL="228600" lvl="0" indent="-228600">
              <a:buFont typeface="+mj-lt"/>
              <a:buAutoNum type="arabicPeriod"/>
            </a:pPr>
            <a:r>
              <a:rPr lang="en-US" i="0" baseline="0" dirty="0" smtClean="0"/>
              <a:t>Cause and Effect (in medicine)</a:t>
            </a:r>
          </a:p>
          <a:p>
            <a:pPr marL="228600" lvl="0" indent="-228600">
              <a:buFont typeface="+mj-lt"/>
              <a:buAutoNum type="arabicPeriod"/>
            </a:pPr>
            <a:r>
              <a:rPr lang="en-US" i="0" dirty="0" smtClean="0"/>
              <a:t>Verification and Disproof</a:t>
            </a:r>
          </a:p>
          <a:p>
            <a:pPr marL="228600" lvl="0" indent="-228600">
              <a:buFont typeface="+mj-lt"/>
              <a:buAutoNum type="arabicPeriod"/>
            </a:pPr>
            <a:r>
              <a:rPr lang="en-US" i="0" dirty="0" smtClean="0"/>
              <a:t>Determinism</a:t>
            </a:r>
            <a:r>
              <a:rPr lang="en-US" i="0" baseline="0" dirty="0" smtClean="0"/>
              <a:t> and Averages (qualitative analysis must precede quantitative analysis)</a:t>
            </a:r>
          </a:p>
          <a:p>
            <a:pPr marL="228600" lvl="0" indent="-228600">
              <a:buFont typeface="+mj-lt"/>
              <a:buAutoNum type="arabicPeriod"/>
            </a:pPr>
            <a:r>
              <a:rPr lang="en-US" i="0" baseline="0" dirty="0" smtClean="0"/>
              <a:t>Truth over Falsification (all the data counts, not just what supports “your” hypothesis)</a:t>
            </a:r>
          </a:p>
          <a:p>
            <a:pPr marL="228600" lvl="0" indent="-228600">
              <a:buFont typeface="+mj-lt"/>
              <a:buAutoNum type="arabicPeriod"/>
            </a:pPr>
            <a:r>
              <a:rPr lang="en-US" i="0" baseline="0" dirty="0" smtClean="0"/>
              <a:t>Discovery over Despising (desire to explore the unknown, don’t despise exploration of the unknown)</a:t>
            </a:r>
            <a:endParaRPr lang="en-US" i="0" dirty="0"/>
          </a:p>
        </p:txBody>
      </p:sp>
      <p:sp>
        <p:nvSpPr>
          <p:cNvPr id="4" name="Slide Number Placeholder 3"/>
          <p:cNvSpPr>
            <a:spLocks noGrp="1"/>
          </p:cNvSpPr>
          <p:nvPr>
            <p:ph type="sldNum" sz="quarter" idx="10"/>
          </p:nvPr>
        </p:nvSpPr>
        <p:spPr/>
        <p:txBody>
          <a:bodyPr/>
          <a:lstStyle/>
          <a:p>
            <a:pPr>
              <a:defRPr/>
            </a:pPr>
            <a:fld id="{413822DC-E826-4862-BD6A-340ED8232C0A}" type="slidenum">
              <a:rPr lang="en-US" smtClean="0"/>
              <a:pPr>
                <a:defRPr/>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68B0F397-952A-4508-B68B-5E68B6231B84}" type="slidenum">
              <a:rPr lang="en-US"/>
              <a:pPr/>
              <a:t>35</a:t>
            </a:fld>
            <a:endParaRPr lang="en-US"/>
          </a:p>
        </p:txBody>
      </p:sp>
      <p:sp>
        <p:nvSpPr>
          <p:cNvPr id="124931" name="Rectangle 2"/>
          <p:cNvSpPr>
            <a:spLocks noGrp="1" noRot="1" noChangeAspect="1" noChangeArrowheads="1" noTextEdit="1"/>
          </p:cNvSpPr>
          <p:nvPr>
            <p:ph type="sldImg"/>
          </p:nvPr>
        </p:nvSpPr>
        <p:spPr>
          <a:xfrm>
            <a:off x="1255713" y="720725"/>
            <a:ext cx="4803775" cy="3602038"/>
          </a:xfrm>
          <a:ln/>
        </p:spPr>
      </p:sp>
      <p:sp>
        <p:nvSpPr>
          <p:cNvPr id="124932" name="Rectangle 3"/>
          <p:cNvSpPr>
            <a:spLocks noGrp="1" noChangeArrowheads="1"/>
          </p:cNvSpPr>
          <p:nvPr>
            <p:ph type="body" idx="1"/>
          </p:nvPr>
        </p:nvSpPr>
        <p:spPr>
          <a:xfrm>
            <a:off x="238216" y="4561472"/>
            <a:ext cx="6838769" cy="4803875"/>
          </a:xfrm>
          <a:noFill/>
          <a:ln/>
        </p:spPr>
        <p:txBody>
          <a:bodyPr/>
          <a:lstStyle/>
          <a:p>
            <a:pPr eaLnBrk="1" hangingPunct="1">
              <a:lnSpc>
                <a:spcPct val="80000"/>
              </a:lnSpc>
            </a:pPr>
            <a:endParaRPr lang="en-US" sz="1000"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FD8CBC46-D9AC-4506-B416-6153C3199E53}" type="slidenum">
              <a:rPr lang="en-US"/>
              <a:pPr/>
              <a:t>36</a:t>
            </a:fld>
            <a:endParaRPr lang="en-US"/>
          </a:p>
        </p:txBody>
      </p:sp>
      <p:sp>
        <p:nvSpPr>
          <p:cNvPr id="143363" name="Rectangle 2"/>
          <p:cNvSpPr>
            <a:spLocks noGrp="1" noRot="1" noChangeAspect="1" noChangeArrowheads="1" noTextEdit="1"/>
          </p:cNvSpPr>
          <p:nvPr>
            <p:ph type="sldImg"/>
          </p:nvPr>
        </p:nvSpPr>
        <p:spPr>
          <a:xfrm>
            <a:off x="1257300" y="720725"/>
            <a:ext cx="4802188" cy="3600450"/>
          </a:xfrm>
          <a:ln/>
        </p:spPr>
      </p:sp>
      <p:sp>
        <p:nvSpPr>
          <p:cNvPr id="143364" name="Rectangle 3"/>
          <p:cNvSpPr>
            <a:spLocks noGrp="1" noChangeArrowheads="1"/>
          </p:cNvSpPr>
          <p:nvPr>
            <p:ph type="body" idx="1"/>
          </p:nvPr>
        </p:nvSpPr>
        <p:spPr>
          <a:xfrm>
            <a:off x="976022" y="4561472"/>
            <a:ext cx="5363157" cy="4319065"/>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73FCD2AA-8C6E-4A1C-9BA1-4203E4094FC9}" type="slidenum">
              <a:rPr lang="en-US"/>
              <a:pPr/>
              <a:t>6</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9E067C32-776D-429D-B01F-EB9591E1AA55}" type="slidenum">
              <a:rPr lang="en-US"/>
              <a:pPr/>
              <a:t>7</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2500" dirty="0" smtClean="0"/>
              <a:t>Willowbrook (1950s):  </a:t>
            </a:r>
            <a:r>
              <a:rPr lang="en-US" dirty="0" smtClean="0"/>
              <a:t>mentally retarded children were deliberately infected with hepatitis virus</a:t>
            </a:r>
            <a:r>
              <a:rPr lang="en-US" sz="2500" dirty="0" smtClean="0"/>
              <a:t> </a:t>
            </a:r>
          </a:p>
          <a:p>
            <a:pPr eaLnBrk="1" hangingPunct="1"/>
            <a:r>
              <a:rPr lang="en-US" sz="2500" dirty="0" smtClean="0"/>
              <a:t>Jewish Chronic Disease Hospital (1960s):  </a:t>
            </a:r>
            <a:r>
              <a:rPr lang="en-US" dirty="0" smtClean="0"/>
              <a:t>Live cancer cells were injected into 22 senile patients</a:t>
            </a:r>
            <a:endParaRPr lang="en-US" sz="2500" dirty="0" smtClean="0"/>
          </a:p>
          <a:p>
            <a:pPr eaLnBrk="1" hangingPunct="1"/>
            <a:r>
              <a:rPr lang="en-US" sz="2500" dirty="0" err="1" smtClean="0"/>
              <a:t>Milgram</a:t>
            </a:r>
            <a:r>
              <a:rPr lang="en-US" sz="2500" dirty="0" smtClean="0"/>
              <a:t> (1963): </a:t>
            </a:r>
            <a:r>
              <a:rPr lang="en-US" dirty="0" smtClean="0"/>
              <a:t>"Behavioral study of </a:t>
            </a:r>
            <a:r>
              <a:rPr lang="en-US" dirty="0" err="1" smtClean="0"/>
              <a:t>odedience</a:t>
            </a:r>
            <a:r>
              <a:rPr lang="en-US" dirty="0" smtClean="0"/>
              <a:t>“</a:t>
            </a:r>
          </a:p>
          <a:p>
            <a:pPr eaLnBrk="1" hangingPunct="1"/>
            <a:r>
              <a:rPr lang="en-US" dirty="0" smtClean="0"/>
              <a:t>Henrietta</a:t>
            </a:r>
            <a:r>
              <a:rPr lang="en-US" baseline="0" dirty="0" smtClean="0"/>
              <a:t> Lacks (1951 to today): use of poor patients as un-informed research subjects; injustice of using someone’s cells without their knowledge for medical advances that enriched inventors and manufacturers and saved lives of those who could afford new medicines and procedures that did not benefit them or others who are similar to them</a:t>
            </a:r>
            <a:endParaRPr lang="en-US" dirty="0" smtClean="0"/>
          </a:p>
          <a:p>
            <a:pPr eaLnBrk="1" hangingPunct="1"/>
            <a:endParaRPr lang="en-US" dirty="0" smtClean="0"/>
          </a:p>
          <a:p>
            <a:pPr eaLnBrk="1" hangingPunct="1"/>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13822DC-E826-4862-BD6A-340ED8232C0A}"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E0C67FD4-96B1-487D-A228-BA7A6D778498}" type="slidenum">
              <a:rPr lang="en-US"/>
              <a:pPr/>
              <a:t>9</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sz="10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55B66392-0231-4785-ABD2-280326EDBA0F}" type="slidenum">
              <a:rPr lang="en-US"/>
              <a:pPr/>
              <a:t>10</a:t>
            </a:fld>
            <a:endParaRPr lang="en-US"/>
          </a:p>
        </p:txBody>
      </p:sp>
      <p:sp>
        <p:nvSpPr>
          <p:cNvPr id="88067" name="Rectangle 2"/>
          <p:cNvSpPr>
            <a:spLocks noGrp="1" noRot="1" noChangeAspect="1" noChangeArrowheads="1" noTextEdit="1"/>
          </p:cNvSpPr>
          <p:nvPr>
            <p:ph type="sldImg"/>
          </p:nvPr>
        </p:nvSpPr>
        <p:spPr>
          <a:xfrm>
            <a:off x="1257300" y="600075"/>
            <a:ext cx="4800600" cy="3600450"/>
          </a:xfrm>
          <a:ln/>
        </p:spPr>
      </p:sp>
      <p:sp>
        <p:nvSpPr>
          <p:cNvPr id="88068" name="Rectangle 3"/>
          <p:cNvSpPr>
            <a:spLocks noGrp="1" noChangeArrowheads="1"/>
          </p:cNvSpPr>
          <p:nvPr>
            <p:ph type="body" idx="1"/>
          </p:nvPr>
        </p:nvSpPr>
        <p:spPr>
          <a:xfrm>
            <a:off x="976022" y="4561472"/>
            <a:ext cx="5363157" cy="4320704"/>
          </a:xfrm>
          <a:noFill/>
          <a:ln/>
        </p:spPr>
        <p:txBody>
          <a:bodyPr lIns="96561" tIns="48281" rIns="96561" bIns="48281"/>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F3EBE227-BCD1-40B0-ADB4-07E6BFF1227E}" type="slidenum">
              <a:rPr lang="en-US"/>
              <a:pPr/>
              <a:t>13</a:t>
            </a:fld>
            <a:endParaRPr 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1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11"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3"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14"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96272"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96273"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19" name="Rectangle 18"/>
          <p:cNvSpPr>
            <a:spLocks noGrp="1" noChangeArrowheads="1"/>
          </p:cNvSpPr>
          <p:nvPr>
            <p:ph type="dt" sz="quarter" idx="10"/>
          </p:nvPr>
        </p:nvSpPr>
        <p:spPr/>
        <p:txBody>
          <a:bodyPr/>
          <a:lstStyle>
            <a:lvl1pPr>
              <a:defRPr smtClean="0"/>
            </a:lvl1pPr>
          </a:lstStyle>
          <a:p>
            <a:pPr>
              <a:defRPr/>
            </a:pPr>
            <a:endParaRPr lang="en-US"/>
          </a:p>
        </p:txBody>
      </p:sp>
      <p:sp>
        <p:nvSpPr>
          <p:cNvPr id="20" name="Rectangle 19"/>
          <p:cNvSpPr>
            <a:spLocks noGrp="1" noChangeArrowheads="1"/>
          </p:cNvSpPr>
          <p:nvPr>
            <p:ph type="ftr" sz="quarter" idx="11"/>
          </p:nvPr>
        </p:nvSpPr>
        <p:spPr>
          <a:xfrm>
            <a:off x="3352800" y="6248400"/>
            <a:ext cx="2895600" cy="457200"/>
          </a:xfrm>
        </p:spPr>
        <p:txBody>
          <a:bodyPr/>
          <a:lstStyle>
            <a:lvl1pPr>
              <a:defRPr smtClean="0"/>
            </a:lvl1pPr>
          </a:lstStyle>
          <a:p>
            <a:pPr>
              <a:defRPr/>
            </a:pPr>
            <a:endParaRPr lang="en-US" dirty="0"/>
          </a:p>
        </p:txBody>
      </p:sp>
      <p:sp>
        <p:nvSpPr>
          <p:cNvPr id="21" name="Rectangle 20"/>
          <p:cNvSpPr>
            <a:spLocks noGrp="1" noChangeArrowheads="1"/>
          </p:cNvSpPr>
          <p:nvPr>
            <p:ph type="sldNum" sz="quarter" idx="12"/>
          </p:nvPr>
        </p:nvSpPr>
        <p:spPr/>
        <p:txBody>
          <a:bodyPr/>
          <a:lstStyle>
            <a:lvl1pPr>
              <a:defRPr smtClean="0"/>
            </a:lvl1pPr>
          </a:lstStyle>
          <a:p>
            <a:pPr>
              <a:defRPr/>
            </a:pPr>
            <a:fld id="{101C93DC-30FD-4AE2-BB8E-42AEEFDD708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9A5769EE-A7DC-43D7-AB9C-FC912B5CC67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685800"/>
            <a:ext cx="18859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85800"/>
            <a:ext cx="55054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179CC754-F107-41CD-B0DB-EDB727845A7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6453DF14-B2DB-4C15-AF40-C1C731384C4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050F6996-94AA-4A56-A6DC-A482E674355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FCAA56E9-80C0-404F-9289-88B57D75BC0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pPr>
              <a:defRPr/>
            </a:pPr>
            <a:fld id="{A04309D5-2E76-4CA3-8803-80F195B96C9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7025C6D9-10E3-4FA0-B607-89D75F62C11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pPr>
              <a:defRPr/>
            </a:pPr>
            <a:fld id="{801EF051-9E67-4EEA-BD24-00007D83A5D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0A2BECCF-B91B-4749-A1F3-530A41BE7F8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079C5049-7BE3-4D36-B182-FA56D07D14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6350"/>
            <a:ext cx="9140825" cy="6851650"/>
            <a:chOff x="0" y="4"/>
            <a:chExt cx="5758" cy="4316"/>
          </a:xfrm>
        </p:grpSpPr>
        <p:sp>
          <p:nvSpPr>
            <p:cNvPr id="95235"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95236"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nvGrpSpPr>
            <p:cNvPr id="5131" name="Group 5"/>
            <p:cNvGrpSpPr>
              <a:grpSpLocks/>
            </p:cNvGrpSpPr>
            <p:nvPr userDrawn="1"/>
          </p:nvGrpSpPr>
          <p:grpSpPr bwMode="auto">
            <a:xfrm>
              <a:off x="0" y="4"/>
              <a:ext cx="5758" cy="4316"/>
              <a:chOff x="0" y="4"/>
              <a:chExt cx="5758" cy="4316"/>
            </a:xfrm>
          </p:grpSpPr>
          <p:sp>
            <p:nvSpPr>
              <p:cNvPr id="95238"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95239"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95240"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5241"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95242"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95243"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95244"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sp>
            <p:nvSpPr>
              <p:cNvPr id="95245"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95246"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95247" name="Rectangle 15"/>
          <p:cNvSpPr>
            <a:spLocks noGrp="1" noChangeArrowheads="1"/>
          </p:cNvSpPr>
          <p:nvPr>
            <p:ph type="title"/>
          </p:nvPr>
        </p:nvSpPr>
        <p:spPr bwMode="auto">
          <a:xfrm>
            <a:off x="1066800" y="685800"/>
            <a:ext cx="7543800" cy="1050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4"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5249"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SzTx/>
              <a:buFontTx/>
              <a:buNone/>
              <a:defRPr sz="1000" smtClean="0">
                <a:solidFill>
                  <a:schemeClr val="tx1"/>
                </a:solidFill>
                <a:effectLst>
                  <a:outerShdw blurRad="38100" dist="38100" dir="2700000" algn="tl">
                    <a:srgbClr val="FFFFFF"/>
                  </a:outerShdw>
                </a:effectLst>
              </a:defRPr>
            </a:lvl1pPr>
          </a:lstStyle>
          <a:p>
            <a:pPr>
              <a:defRPr/>
            </a:pPr>
            <a:endParaRPr lang="en-US"/>
          </a:p>
        </p:txBody>
      </p:sp>
      <p:sp>
        <p:nvSpPr>
          <p:cNvPr id="95250"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SzTx/>
              <a:buFontTx/>
              <a:buNone/>
              <a:defRPr sz="1000" smtClean="0">
                <a:solidFill>
                  <a:schemeClr val="tx1"/>
                </a:solidFill>
                <a:effectLst>
                  <a:outerShdw blurRad="38100" dist="38100" dir="2700000" algn="tl">
                    <a:srgbClr val="FFFFFF"/>
                  </a:outerShdw>
                </a:effectLst>
              </a:defRPr>
            </a:lvl1pPr>
          </a:lstStyle>
          <a:p>
            <a:pPr>
              <a:defRPr/>
            </a:pPr>
            <a:endParaRPr lang="en-US"/>
          </a:p>
        </p:txBody>
      </p:sp>
      <p:sp>
        <p:nvSpPr>
          <p:cNvPr id="95251"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000" smtClean="0">
                <a:solidFill>
                  <a:schemeClr val="tx1"/>
                </a:solidFill>
                <a:effectLst>
                  <a:outerShdw blurRad="38100" dist="38100" dir="2700000" algn="tl">
                    <a:srgbClr val="FFFFFF"/>
                  </a:outerShdw>
                </a:effectLst>
              </a:defRPr>
            </a:lvl1pPr>
          </a:lstStyle>
          <a:p>
            <a:pPr>
              <a:defRPr/>
            </a:pPr>
            <a:fld id="{5EED5D4D-415F-44D4-93C9-021EA0C6BA3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0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0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0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0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hhs.gov/ohr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jD-YCDE_5yw"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hyperlink" Target="http://ohsr.od.nih.gov/guidelines/belmont.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videocast.nih.gov/pdf/ohrp_belmont_report.pdf"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hhs.gov/ohr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wpunj.edu/osp/irb"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a:xfrm>
            <a:off x="1143000" y="381000"/>
            <a:ext cx="7543800" cy="2590800"/>
          </a:xfrm>
        </p:spPr>
        <p:txBody>
          <a:bodyPr/>
          <a:lstStyle/>
          <a:p>
            <a:pPr eaLnBrk="1" hangingPunct="1">
              <a:defRPr/>
            </a:pPr>
            <a:r>
              <a:rPr lang="en-US" sz="3600" dirty="0" smtClean="0"/>
              <a:t>General IRB Issues Presentation</a:t>
            </a:r>
            <a:r>
              <a:rPr lang="en-US" sz="3600" dirty="0" smtClean="0"/>
              <a:t/>
            </a:r>
            <a:br>
              <a:rPr lang="en-US" sz="3600" dirty="0" smtClean="0"/>
            </a:br>
            <a:r>
              <a:rPr lang="en-US" sz="2800" dirty="0" smtClean="0"/>
              <a:t>Martin Williams</a:t>
            </a:r>
            <a:br>
              <a:rPr lang="en-US" sz="2800" dirty="0" smtClean="0"/>
            </a:br>
            <a:r>
              <a:rPr lang="en-US" sz="2800" dirty="0" smtClean="0"/>
              <a:t>IRB Administrator and</a:t>
            </a:r>
            <a:br>
              <a:rPr lang="en-US" sz="2800" dirty="0" smtClean="0"/>
            </a:br>
            <a:r>
              <a:rPr lang="en-US" sz="2800" dirty="0" smtClean="0"/>
              <a:t>Director, Office of Sponsored Programs </a:t>
            </a:r>
            <a:br>
              <a:rPr lang="en-US" sz="2800" dirty="0" smtClean="0"/>
            </a:br>
            <a:r>
              <a:rPr lang="en-US" sz="2800" dirty="0" smtClean="0"/>
              <a:t>William Paterson University</a:t>
            </a:r>
          </a:p>
        </p:txBody>
      </p:sp>
      <p:sp>
        <p:nvSpPr>
          <p:cNvPr id="7171" name="Rectangle 3"/>
          <p:cNvSpPr>
            <a:spLocks noGrp="1" noChangeArrowheads="1"/>
          </p:cNvSpPr>
          <p:nvPr>
            <p:ph type="body" idx="1"/>
          </p:nvPr>
        </p:nvSpPr>
        <p:spPr>
          <a:xfrm>
            <a:off x="1066800" y="3276600"/>
            <a:ext cx="7543800" cy="2819400"/>
          </a:xfrm>
          <a:solidFill>
            <a:schemeClr val="bg1">
              <a:lumMod val="90000"/>
            </a:schemeClr>
          </a:solidFill>
          <a:ln w="3175"/>
        </p:spPr>
        <p:txBody>
          <a:bodyPr/>
          <a:lstStyle/>
          <a:p>
            <a:pPr algn="ctr" eaLnBrk="1" hangingPunct="1">
              <a:lnSpc>
                <a:spcPct val="80000"/>
              </a:lnSpc>
              <a:buFont typeface="Wingdings" pitchFamily="2" charset="2"/>
              <a:buNone/>
            </a:pPr>
            <a:r>
              <a:rPr lang="en-US" sz="2400" b="1" dirty="0" smtClean="0"/>
              <a:t>Discussion outline built on presentation</a:t>
            </a:r>
          </a:p>
          <a:p>
            <a:pPr algn="ctr" eaLnBrk="1" hangingPunct="1">
              <a:lnSpc>
                <a:spcPct val="80000"/>
              </a:lnSpc>
              <a:buFont typeface="Wingdings" pitchFamily="2" charset="2"/>
              <a:buNone/>
            </a:pPr>
            <a:r>
              <a:rPr lang="en-US" sz="2400" b="1" dirty="0" smtClean="0"/>
              <a:t>“The Human Subjects’ Protection Regulations and You:  What Everyone Should Know” </a:t>
            </a:r>
          </a:p>
          <a:p>
            <a:pPr algn="ctr" eaLnBrk="1" hangingPunct="1">
              <a:lnSpc>
                <a:spcPct val="80000"/>
              </a:lnSpc>
              <a:buFont typeface="Wingdings" pitchFamily="2" charset="2"/>
              <a:buNone/>
            </a:pPr>
            <a:r>
              <a:rPr lang="en-US" sz="2400" b="1" dirty="0" smtClean="0"/>
              <a:t>by </a:t>
            </a:r>
          </a:p>
          <a:p>
            <a:pPr algn="ctr" eaLnBrk="1" hangingPunct="1">
              <a:lnSpc>
                <a:spcPct val="80000"/>
              </a:lnSpc>
              <a:buFont typeface="Wingdings" pitchFamily="2" charset="2"/>
              <a:buNone/>
            </a:pPr>
            <a:r>
              <a:rPr lang="en-US" sz="2400" b="1" dirty="0" smtClean="0"/>
              <a:t>Elyse I. Summers, Director</a:t>
            </a:r>
          </a:p>
          <a:p>
            <a:pPr algn="ctr" eaLnBrk="1" hangingPunct="1">
              <a:lnSpc>
                <a:spcPct val="80000"/>
              </a:lnSpc>
              <a:buFont typeface="Wingdings" pitchFamily="2" charset="2"/>
              <a:buNone/>
            </a:pPr>
            <a:r>
              <a:rPr lang="en-US" sz="2400" b="1" dirty="0" smtClean="0"/>
              <a:t>Division of Education and Development, </a:t>
            </a:r>
          </a:p>
          <a:p>
            <a:pPr algn="ctr" eaLnBrk="1" hangingPunct="1">
              <a:lnSpc>
                <a:spcPct val="80000"/>
              </a:lnSpc>
              <a:buFont typeface="Wingdings" pitchFamily="2" charset="2"/>
              <a:buNone/>
            </a:pPr>
            <a:r>
              <a:rPr lang="en-US" sz="2400" b="1" dirty="0" smtClean="0">
                <a:hlinkClick r:id="rId2"/>
              </a:rPr>
              <a:t>Office of Human Research Protections</a:t>
            </a:r>
            <a:endParaRPr lang="en-US" sz="2400" b="1" dirty="0" smtClean="0"/>
          </a:p>
          <a:p>
            <a:pPr algn="ctr" eaLnBrk="1" hangingPunct="1">
              <a:lnSpc>
                <a:spcPct val="80000"/>
              </a:lnSpc>
              <a:buFont typeface="Wingdings" pitchFamily="2" charset="2"/>
              <a:buNone/>
            </a:pPr>
            <a:r>
              <a:rPr lang="en-US" sz="1800" b="1" dirty="0" smtClean="0"/>
              <a:t>January 19, 2011</a:t>
            </a:r>
            <a:endParaRPr lang="en-US" sz="2000" b="1"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p:txBody>
          <a:bodyPr/>
          <a:lstStyle/>
          <a:p>
            <a:pPr eaLnBrk="1" hangingPunct="1">
              <a:defRPr/>
            </a:pPr>
            <a:r>
              <a:rPr lang="en-US" smtClean="0"/>
              <a:t>Public Health Service Policy</a:t>
            </a:r>
          </a:p>
        </p:txBody>
      </p:sp>
      <p:sp>
        <p:nvSpPr>
          <p:cNvPr id="16387" name="Rectangle 3"/>
          <p:cNvSpPr>
            <a:spLocks noGrp="1" noChangeArrowheads="1"/>
          </p:cNvSpPr>
          <p:nvPr>
            <p:ph type="body" idx="1"/>
          </p:nvPr>
        </p:nvSpPr>
        <p:spPr/>
        <p:txBody>
          <a:bodyPr/>
          <a:lstStyle/>
          <a:p>
            <a:pPr eaLnBrk="1" hangingPunct="1"/>
            <a:r>
              <a:rPr lang="en-US" sz="2400" smtClean="0"/>
              <a:t>NIH Director and Surgeon General requested that the National Advisory Health Council review human subject protections</a:t>
            </a:r>
          </a:p>
          <a:p>
            <a:pPr eaLnBrk="1" hangingPunct="1"/>
            <a:r>
              <a:rPr lang="en-US" sz="2400" smtClean="0"/>
              <a:t>Council recommended prior institutional review for PHS supported research to:</a:t>
            </a:r>
          </a:p>
          <a:p>
            <a:pPr lvl="1" eaLnBrk="1" hangingPunct="1"/>
            <a:r>
              <a:rPr lang="en-US" sz="2400" smtClean="0"/>
              <a:t>Protect the rights and welfare of the subjects</a:t>
            </a:r>
          </a:p>
          <a:p>
            <a:pPr lvl="1" eaLnBrk="1" hangingPunct="1"/>
            <a:r>
              <a:rPr lang="en-US" sz="2400" smtClean="0"/>
              <a:t>Assure appropriate methods of informed consent</a:t>
            </a:r>
          </a:p>
          <a:p>
            <a:pPr lvl="1" eaLnBrk="1" hangingPunct="1"/>
            <a:r>
              <a:rPr lang="en-US" sz="2400" smtClean="0"/>
              <a:t>Determine acceptable balance of risks and benefits</a:t>
            </a:r>
          </a:p>
          <a:p>
            <a:pPr eaLnBrk="1" hangingPunct="1"/>
            <a:r>
              <a:rPr lang="en-US" sz="2400" smtClean="0"/>
              <a:t>Adopted as Public Health Service policy in 1966</a:t>
            </a:r>
          </a:p>
          <a:p>
            <a:pPr eaLnBrk="1" hangingPunct="1"/>
            <a:r>
              <a:rPr lang="en-US" sz="2400" smtClean="0"/>
              <a:t>Beginnings of the Institutional Review Board (IRB)</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p:txBody>
          <a:bodyPr lIns="90488" tIns="44450" rIns="90488" bIns="44450" anchor="b"/>
          <a:lstStyle/>
          <a:p>
            <a:pPr eaLnBrk="1" hangingPunct="1">
              <a:defRPr/>
            </a:pPr>
            <a:r>
              <a:rPr lang="en-US" smtClean="0"/>
              <a:t>Tuskegee Syphilis Study</a:t>
            </a:r>
            <a:endParaRPr lang="en-US" b="1" smtClean="0"/>
          </a:p>
        </p:txBody>
      </p:sp>
      <p:sp>
        <p:nvSpPr>
          <p:cNvPr id="17411" name="Rectangle 3"/>
          <p:cNvSpPr>
            <a:spLocks noGrp="1" noChangeArrowheads="1"/>
          </p:cNvSpPr>
          <p:nvPr>
            <p:ph type="body" idx="1"/>
          </p:nvPr>
        </p:nvSpPr>
        <p:spPr>
          <a:xfrm>
            <a:off x="1066800" y="1981200"/>
            <a:ext cx="5334000" cy="4114800"/>
          </a:xfrm>
          <a:noFill/>
        </p:spPr>
        <p:txBody>
          <a:bodyPr lIns="90488" tIns="44450" rIns="90488" bIns="44450"/>
          <a:lstStyle/>
          <a:p>
            <a:pPr marL="0" indent="0" eaLnBrk="1" hangingPunct="1">
              <a:spcBef>
                <a:spcPts val="0"/>
              </a:spcBef>
              <a:buFont typeface="Wingdings" pitchFamily="2" charset="2"/>
              <a:buNone/>
            </a:pPr>
            <a:r>
              <a:rPr lang="en-US" sz="2400" dirty="0" smtClean="0"/>
              <a:t>American medical research project conducted by the U.S. Public Health Service from 1932 to 1972, examined the natural course of untreated syphilis in black American men. The subjects, all impoverished sharecroppers from Macon county, Alabama, were unknowing participants in the study; they were not told that they had syphilis, nor were they offered effective treatment.</a:t>
            </a:r>
            <a:endParaRPr lang="en-US" sz="3600" dirty="0" smtClean="0"/>
          </a:p>
        </p:txBody>
      </p:sp>
      <p:pic>
        <p:nvPicPr>
          <p:cNvPr id="17412" name="Picture 4"/>
          <p:cNvPicPr>
            <a:picLocks noChangeArrowheads="1"/>
          </p:cNvPicPr>
          <p:nvPr/>
        </p:nvPicPr>
        <p:blipFill>
          <a:blip r:embed="rId2" cstate="print"/>
          <a:srcRect/>
          <a:stretch>
            <a:fillRect/>
          </a:stretch>
        </p:blipFill>
        <p:spPr bwMode="auto">
          <a:xfrm>
            <a:off x="6498336" y="2054352"/>
            <a:ext cx="2438400" cy="1562100"/>
          </a:xfrm>
          <a:prstGeom prst="rect">
            <a:avLst/>
          </a:prstGeom>
          <a:noFill/>
          <a:ln w="12700">
            <a:noFill/>
            <a:miter lim="800000"/>
            <a:headEnd/>
            <a:tailEnd/>
          </a:ln>
        </p:spPr>
      </p:pic>
      <p:pic>
        <p:nvPicPr>
          <p:cNvPr id="17413" name="Picture 5"/>
          <p:cNvPicPr>
            <a:picLocks noChangeArrowheads="1"/>
          </p:cNvPicPr>
          <p:nvPr/>
        </p:nvPicPr>
        <p:blipFill>
          <a:blip r:embed="rId3" cstate="print"/>
          <a:srcRect/>
          <a:stretch>
            <a:fillRect/>
          </a:stretch>
        </p:blipFill>
        <p:spPr bwMode="auto">
          <a:xfrm>
            <a:off x="7696200" y="3810000"/>
            <a:ext cx="1219200" cy="1343025"/>
          </a:xfrm>
          <a:prstGeom prst="rect">
            <a:avLst/>
          </a:prstGeom>
          <a:noFill/>
          <a:ln w="12700">
            <a:noFill/>
            <a:miter lim="800000"/>
            <a:headEnd/>
            <a:tailEnd/>
          </a:ln>
        </p:spPr>
      </p:pic>
      <p:sp>
        <p:nvSpPr>
          <p:cNvPr id="6" name="TextBox 5"/>
          <p:cNvSpPr txBox="1"/>
          <p:nvPr/>
        </p:nvSpPr>
        <p:spPr>
          <a:xfrm>
            <a:off x="6629400" y="5257800"/>
            <a:ext cx="2286000" cy="904863"/>
          </a:xfrm>
          <a:prstGeom prst="rect">
            <a:avLst/>
          </a:prstGeom>
          <a:noFill/>
        </p:spPr>
        <p:txBody>
          <a:bodyPr wrap="square" rtlCol="0">
            <a:spAutoFit/>
          </a:bodyPr>
          <a:lstStyle/>
          <a:p>
            <a:pPr>
              <a:buNone/>
            </a:pPr>
            <a:r>
              <a:rPr lang="en-US" sz="1600" dirty="0" smtClean="0"/>
              <a:t>2011: Guatemala Syphilis Study (1932-1972) revealed</a:t>
            </a:r>
            <a:endParaRPr lang="en-US" sz="1600"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p:txBody>
          <a:bodyPr/>
          <a:lstStyle/>
          <a:p>
            <a:pPr eaLnBrk="1" hangingPunct="1">
              <a:defRPr/>
            </a:pPr>
            <a:r>
              <a:rPr lang="en-US" smtClean="0"/>
              <a:t>National Research Act</a:t>
            </a:r>
          </a:p>
        </p:txBody>
      </p:sp>
      <p:sp>
        <p:nvSpPr>
          <p:cNvPr id="18435" name="Rectangle 3"/>
          <p:cNvSpPr>
            <a:spLocks noGrp="1" noChangeArrowheads="1"/>
          </p:cNvSpPr>
          <p:nvPr>
            <p:ph type="body" idx="1"/>
          </p:nvPr>
        </p:nvSpPr>
        <p:spPr/>
        <p:txBody>
          <a:bodyPr/>
          <a:lstStyle/>
          <a:p>
            <a:pPr eaLnBrk="1" hangingPunct="1"/>
            <a:r>
              <a:rPr lang="en-US" smtClean="0"/>
              <a:t>1973 Kennedy Hearings “Quality of Health Care - Human Experimentation”</a:t>
            </a:r>
          </a:p>
          <a:p>
            <a:pPr eaLnBrk="1" hangingPunct="1"/>
            <a:r>
              <a:rPr lang="en-US" smtClean="0"/>
              <a:t>1974 National Research Act</a:t>
            </a:r>
          </a:p>
          <a:p>
            <a:pPr lvl="1" eaLnBrk="1" hangingPunct="1"/>
            <a:r>
              <a:rPr lang="en-US" smtClean="0"/>
              <a:t>Established the “National Commission for the Protection of Human Subjects of Biomedical and Behavioral Research”</a:t>
            </a:r>
          </a:p>
          <a:p>
            <a:pPr lvl="1" eaLnBrk="1" hangingPunct="1"/>
            <a:r>
              <a:rPr lang="en-US" smtClean="0"/>
              <a:t>Required IRBs at institutions receiving HEW support for human subjects research</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lIns="90488" tIns="44450" rIns="90488" bIns="44450" anchor="b"/>
          <a:lstStyle/>
          <a:p>
            <a:pPr eaLnBrk="1" hangingPunct="1">
              <a:defRPr/>
            </a:pPr>
            <a:r>
              <a:rPr lang="en-US" smtClean="0"/>
              <a:t>The Belmont Report</a:t>
            </a:r>
            <a:endParaRPr lang="en-US" sz="4800" b="1" smtClean="0"/>
          </a:p>
        </p:txBody>
      </p:sp>
      <p:sp>
        <p:nvSpPr>
          <p:cNvPr id="19459" name="Rectangle 3"/>
          <p:cNvSpPr>
            <a:spLocks noGrp="1" noChangeArrowheads="1"/>
          </p:cNvSpPr>
          <p:nvPr>
            <p:ph type="body" idx="1"/>
          </p:nvPr>
        </p:nvSpPr>
        <p:spPr>
          <a:xfrm>
            <a:off x="1066800" y="1981200"/>
            <a:ext cx="7543800" cy="4495800"/>
          </a:xfrm>
          <a:noFill/>
        </p:spPr>
        <p:txBody>
          <a:bodyPr lIns="90488" tIns="44450" rIns="90488" bIns="44450"/>
          <a:lstStyle/>
          <a:p>
            <a:pPr algn="ctr" eaLnBrk="1" hangingPunct="1">
              <a:buFont typeface="Wingdings" pitchFamily="2" charset="2"/>
              <a:buNone/>
            </a:pPr>
            <a:r>
              <a:rPr lang="en-US" sz="2800" b="1" dirty="0" smtClean="0"/>
              <a:t>Ethical Principles and Guidelines for the Protection of Human Subjects of Research</a:t>
            </a:r>
          </a:p>
          <a:p>
            <a:pPr algn="ctr" eaLnBrk="1" hangingPunct="1">
              <a:buFont typeface="Wingdings" pitchFamily="2" charset="2"/>
              <a:buNone/>
            </a:pPr>
            <a:endParaRPr lang="en-US" sz="2800" b="1" dirty="0" smtClean="0"/>
          </a:p>
          <a:p>
            <a:pPr algn="ctr" eaLnBrk="1" hangingPunct="1">
              <a:buFont typeface="Wingdings" pitchFamily="2" charset="2"/>
              <a:buNone/>
            </a:pPr>
            <a:endParaRPr lang="en-US" sz="2800" b="1" dirty="0" smtClean="0"/>
          </a:p>
          <a:p>
            <a:pPr algn="ctr" eaLnBrk="1" hangingPunct="1">
              <a:buFont typeface="Wingdings" pitchFamily="2" charset="2"/>
              <a:buNone/>
            </a:pPr>
            <a:endParaRPr lang="en-US" sz="2000" b="1" dirty="0" smtClean="0"/>
          </a:p>
          <a:p>
            <a:pPr algn="ctr" eaLnBrk="1" hangingPunct="1">
              <a:buFont typeface="Wingdings" pitchFamily="2" charset="2"/>
              <a:buNone/>
            </a:pPr>
            <a:r>
              <a:rPr lang="en-US" sz="2000" b="1" dirty="0" smtClean="0"/>
              <a:t>The National Commission for the Protection of Human Subjects of Biomedical and Behavioral Research</a:t>
            </a:r>
          </a:p>
          <a:p>
            <a:pPr algn="ctr" eaLnBrk="1" hangingPunct="1">
              <a:buFont typeface="Wingdings" pitchFamily="2" charset="2"/>
              <a:buNone/>
            </a:pPr>
            <a:r>
              <a:rPr lang="en-US" sz="2000" b="1" dirty="0" smtClean="0"/>
              <a:t>April 18, 1979</a:t>
            </a:r>
          </a:p>
          <a:p>
            <a:pPr algn="ctr" eaLnBrk="1" hangingPunct="1">
              <a:buFont typeface="Wingdings" pitchFamily="2" charset="2"/>
              <a:buNone/>
            </a:pPr>
            <a:endParaRPr lang="en-US" sz="1400" dirty="0" smtClean="0"/>
          </a:p>
          <a:p>
            <a:pPr algn="ctr" eaLnBrk="1" hangingPunct="1">
              <a:buNone/>
            </a:pPr>
            <a:r>
              <a:rPr lang="en-US" sz="1400" dirty="0" smtClean="0"/>
              <a:t>Video: “Research Ethics,” Professor Robert Levine, Yale University, Aug 16, 2011</a:t>
            </a:r>
          </a:p>
          <a:p>
            <a:pPr algn="ctr" eaLnBrk="1" hangingPunct="1">
              <a:buNone/>
            </a:pPr>
            <a:r>
              <a:rPr lang="en-US" sz="1400" dirty="0" smtClean="0">
                <a:hlinkClick r:id="rId3"/>
              </a:rPr>
              <a:t>(http://www.youtube.com/watch?v=jD-YCDE_5yw</a:t>
            </a:r>
            <a:r>
              <a:rPr lang="en-US" sz="1400" dirty="0" smtClean="0"/>
              <a:t>) </a:t>
            </a:r>
          </a:p>
        </p:txBody>
      </p:sp>
      <p:pic>
        <p:nvPicPr>
          <p:cNvPr id="19460" name="Picture 4"/>
          <p:cNvPicPr>
            <a:picLocks noChangeAspect="1" noChangeArrowheads="1"/>
          </p:cNvPicPr>
          <p:nvPr/>
        </p:nvPicPr>
        <p:blipFill>
          <a:blip r:embed="rId4" cstate="print"/>
          <a:srcRect l="55438" t="41025" r="10683" b="28206"/>
          <a:stretch>
            <a:fillRect/>
          </a:stretch>
        </p:blipFill>
        <p:spPr bwMode="auto">
          <a:xfrm>
            <a:off x="3810000" y="2971800"/>
            <a:ext cx="2012950" cy="1371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lIns="90488" tIns="44450" rIns="90488" bIns="44450" anchor="b"/>
          <a:lstStyle/>
          <a:p>
            <a:pPr eaLnBrk="1" hangingPunct="1">
              <a:defRPr/>
            </a:pPr>
            <a:r>
              <a:rPr lang="en-US" smtClean="0"/>
              <a:t>The Belmont Report</a:t>
            </a:r>
            <a:endParaRPr lang="en-US" sz="4800" b="1" smtClean="0"/>
          </a:p>
        </p:txBody>
      </p:sp>
      <p:sp>
        <p:nvSpPr>
          <p:cNvPr id="20483" name="Rectangle 3"/>
          <p:cNvSpPr>
            <a:spLocks noGrp="1" noChangeArrowheads="1"/>
          </p:cNvSpPr>
          <p:nvPr>
            <p:ph type="body" idx="1"/>
          </p:nvPr>
        </p:nvSpPr>
        <p:spPr>
          <a:xfrm>
            <a:off x="1066800" y="1905000"/>
            <a:ext cx="7772400" cy="4648200"/>
          </a:xfrm>
          <a:noFill/>
        </p:spPr>
        <p:txBody>
          <a:bodyPr lIns="90488" tIns="44450" rIns="90488" bIns="44450"/>
          <a:lstStyle/>
          <a:p>
            <a:pPr eaLnBrk="1" hangingPunct="1">
              <a:buFont typeface="Wingdings" pitchFamily="2" charset="2"/>
              <a:buNone/>
            </a:pPr>
            <a:r>
              <a:rPr lang="en-US" sz="2800" dirty="0" smtClean="0"/>
              <a:t>Basic Ethical Principles:</a:t>
            </a:r>
          </a:p>
          <a:p>
            <a:pPr eaLnBrk="1" hangingPunct="1"/>
            <a:r>
              <a:rPr lang="en-US" sz="2400" dirty="0" smtClean="0"/>
              <a:t>Respect for Persons</a:t>
            </a:r>
          </a:p>
          <a:p>
            <a:pPr lvl="1" eaLnBrk="1" hangingPunct="1"/>
            <a:r>
              <a:rPr lang="en-US" sz="2400" dirty="0" smtClean="0"/>
              <a:t>Individual autonomy</a:t>
            </a:r>
          </a:p>
          <a:p>
            <a:pPr lvl="1" eaLnBrk="1" hangingPunct="1"/>
            <a:r>
              <a:rPr lang="en-US" sz="2400" dirty="0" smtClean="0"/>
              <a:t>Protection of individuals with reduced autonomy</a:t>
            </a:r>
          </a:p>
          <a:p>
            <a:pPr eaLnBrk="1" hangingPunct="1"/>
            <a:r>
              <a:rPr lang="en-US" sz="2400" dirty="0" smtClean="0"/>
              <a:t>Beneficence</a:t>
            </a:r>
          </a:p>
          <a:p>
            <a:pPr lvl="1" eaLnBrk="1" hangingPunct="1"/>
            <a:r>
              <a:rPr lang="en-US" sz="2400" dirty="0" smtClean="0"/>
              <a:t>Maximize benefits and minimize harms</a:t>
            </a:r>
          </a:p>
          <a:p>
            <a:pPr eaLnBrk="1" hangingPunct="1"/>
            <a:r>
              <a:rPr lang="en-US" sz="2400" dirty="0" smtClean="0"/>
              <a:t>Justice</a:t>
            </a:r>
          </a:p>
          <a:p>
            <a:pPr lvl="1" eaLnBrk="1" hangingPunct="1"/>
            <a:r>
              <a:rPr lang="en-US" sz="2400" dirty="0" smtClean="0"/>
              <a:t>Equitable distribution of research costs and benefits among subjects</a:t>
            </a:r>
          </a:p>
          <a:p>
            <a:pPr eaLnBrk="1" hangingPunct="1">
              <a:buNone/>
            </a:pPr>
            <a:endParaRPr lang="en-US" sz="800" dirty="0" smtClean="0"/>
          </a:p>
          <a:p>
            <a:pPr eaLnBrk="1" hangingPunct="1">
              <a:buNone/>
            </a:pPr>
            <a:r>
              <a:rPr lang="en-US" sz="1200" dirty="0" smtClean="0"/>
              <a:t>The Belmont Report: </a:t>
            </a:r>
          </a:p>
          <a:p>
            <a:pPr eaLnBrk="1" hangingPunct="1">
              <a:buNone/>
            </a:pPr>
            <a:r>
              <a:rPr lang="en-US" sz="1200" dirty="0" smtClean="0"/>
              <a:t>	Text: </a:t>
            </a:r>
            <a:r>
              <a:rPr lang="en-US" sz="1200" dirty="0" smtClean="0">
                <a:hlinkClick r:id="rId3"/>
              </a:rPr>
              <a:t>http://ohsr.od.nih.gov/guidelines/belmont.html</a:t>
            </a:r>
            <a:r>
              <a:rPr lang="en-US" sz="1200" dirty="0" smtClean="0"/>
              <a:t> </a:t>
            </a:r>
          </a:p>
          <a:p>
            <a:pPr eaLnBrk="1" hangingPunct="1">
              <a:buNone/>
            </a:pPr>
            <a:r>
              <a:rPr lang="en-US" sz="1200" dirty="0" smtClean="0"/>
              <a:t>	Original </a:t>
            </a:r>
            <a:r>
              <a:rPr lang="en-US" sz="1200" dirty="0" err="1" smtClean="0"/>
              <a:t>Facsimilie</a:t>
            </a:r>
            <a:r>
              <a:rPr lang="en-US" sz="1200" dirty="0" smtClean="0"/>
              <a:t>: </a:t>
            </a:r>
            <a:r>
              <a:rPr lang="en-US" sz="1200" dirty="0" smtClean="0">
                <a:hlinkClick r:id="rId4"/>
              </a:rPr>
              <a:t>http://videocast.nih.gov/pdf/ohrp_belmont_report.pdf</a:t>
            </a:r>
            <a:r>
              <a:rPr lang="en-US" sz="1200" dirty="0" smtClean="0"/>
              <a:t> </a:t>
            </a:r>
            <a:endParaRPr lang="en-US" sz="1800"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defRPr/>
            </a:pPr>
            <a:r>
              <a:rPr lang="en-US" smtClean="0"/>
              <a:t>OHRP Oversight</a:t>
            </a:r>
          </a:p>
        </p:txBody>
      </p:sp>
      <p:sp>
        <p:nvSpPr>
          <p:cNvPr id="22531" name="Rectangle 3"/>
          <p:cNvSpPr>
            <a:spLocks noGrp="1" noChangeArrowheads="1"/>
          </p:cNvSpPr>
          <p:nvPr>
            <p:ph type="body" idx="1"/>
          </p:nvPr>
        </p:nvSpPr>
        <p:spPr>
          <a:xfrm>
            <a:off x="1066800" y="1828800"/>
            <a:ext cx="7543800" cy="4800600"/>
          </a:xfrm>
          <a:noFill/>
        </p:spPr>
        <p:txBody>
          <a:bodyPr/>
          <a:lstStyle/>
          <a:p>
            <a:pPr eaLnBrk="1" hangingPunct="1">
              <a:buFont typeface="Wingdings" pitchFamily="2" charset="2"/>
              <a:buNone/>
            </a:pPr>
            <a:r>
              <a:rPr lang="en-US" sz="2800" dirty="0" smtClean="0"/>
              <a:t>All research involving human subjects conducted or supported by the Department of Health and Human Services (HHS)  -- 45 CFR Part 46</a:t>
            </a:r>
          </a:p>
          <a:p>
            <a:pPr eaLnBrk="1" hangingPunct="1">
              <a:buFont typeface="Wingdings" pitchFamily="2" charset="2"/>
              <a:buNone/>
            </a:pPr>
            <a:r>
              <a:rPr lang="en-US" sz="2800" dirty="0" smtClean="0"/>
              <a:t>Formerly known as the Office for Protection from Research Risks</a:t>
            </a:r>
          </a:p>
          <a:p>
            <a:pPr eaLnBrk="1" hangingPunct="1">
              <a:buFont typeface="Wingdings" pitchFamily="2" charset="2"/>
              <a:buNone/>
            </a:pPr>
            <a:r>
              <a:rPr lang="en-US" sz="2800" dirty="0" smtClean="0"/>
              <a:t>Applies to both Biomedical and Social-Behavioral Research</a:t>
            </a:r>
          </a:p>
          <a:p>
            <a:pPr eaLnBrk="1" hangingPunct="1">
              <a:buFont typeface="Wingdings" pitchFamily="2" charset="2"/>
              <a:buNone/>
            </a:pPr>
            <a:endParaRPr lang="en-US" sz="1200" dirty="0" smtClean="0"/>
          </a:p>
          <a:p>
            <a:pPr eaLnBrk="1" hangingPunct="1">
              <a:buFont typeface="Wingdings" pitchFamily="2" charset="2"/>
              <a:buNone/>
            </a:pPr>
            <a:r>
              <a:rPr lang="en-US" sz="2800" b="1" dirty="0" smtClean="0"/>
              <a:t>Office of Human Research Protections</a:t>
            </a:r>
          </a:p>
          <a:p>
            <a:pPr eaLnBrk="1" hangingPunct="1">
              <a:buNone/>
            </a:pPr>
            <a:r>
              <a:rPr lang="en-US" sz="2000" dirty="0" smtClean="0"/>
              <a:t>	</a:t>
            </a:r>
            <a:r>
              <a:rPr lang="en-US" sz="2000" dirty="0" smtClean="0">
                <a:hlinkClick r:id="rId3"/>
              </a:rPr>
              <a:t>http://www.hhs.gov/ohrp/</a:t>
            </a:r>
            <a:r>
              <a:rPr lang="en-US" sz="2000" dirty="0" smtClean="0"/>
              <a:t> </a:t>
            </a:r>
            <a:endParaRPr lang="en-US"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762000" y="304800"/>
            <a:ext cx="8077200" cy="1371600"/>
          </a:xfrm>
        </p:spPr>
        <p:txBody>
          <a:bodyPr/>
          <a:lstStyle/>
          <a:p>
            <a:pPr eaLnBrk="1" hangingPunct="1">
              <a:defRPr/>
            </a:pPr>
            <a:r>
              <a:rPr lang="en-US" b="1" dirty="0" smtClean="0"/>
              <a:t>Protecting Human Subjects is a </a:t>
            </a:r>
            <a:r>
              <a:rPr lang="en-US" b="1" u="sng" dirty="0" smtClean="0"/>
              <a:t>Shared </a:t>
            </a:r>
            <a:r>
              <a:rPr lang="en-US" b="1" dirty="0" smtClean="0"/>
              <a:t>Responsibility</a:t>
            </a:r>
          </a:p>
        </p:txBody>
      </p:sp>
      <p:sp>
        <p:nvSpPr>
          <p:cNvPr id="23555" name="Rectangle 3"/>
          <p:cNvSpPr>
            <a:spLocks noChangeArrowheads="1"/>
          </p:cNvSpPr>
          <p:nvPr/>
        </p:nvSpPr>
        <p:spPr bwMode="auto">
          <a:xfrm>
            <a:off x="990600" y="2057400"/>
            <a:ext cx="7467600" cy="4191000"/>
          </a:xfrm>
          <a:prstGeom prst="rect">
            <a:avLst/>
          </a:prstGeom>
          <a:noFill/>
          <a:ln w="38100">
            <a:solidFill>
              <a:schemeClr val="tx2"/>
            </a:solidFill>
            <a:miter lim="800000"/>
            <a:headEnd/>
            <a:tailEnd/>
          </a:ln>
        </p:spPr>
        <p:txBody>
          <a:bodyPr wrap="none" anchor="ctr"/>
          <a:lstStyle/>
          <a:p>
            <a:pPr algn="ctr" eaLnBrk="0" hangingPunct="0">
              <a:lnSpc>
                <a:spcPct val="100000"/>
              </a:lnSpc>
              <a:spcBef>
                <a:spcPct val="0"/>
              </a:spcBef>
              <a:buClrTx/>
              <a:buSzTx/>
              <a:buFontTx/>
              <a:buNone/>
            </a:pPr>
            <a:endParaRPr lang="en-US" sz="3200">
              <a:solidFill>
                <a:schemeClr val="tx1"/>
              </a:solidFill>
            </a:endParaRPr>
          </a:p>
        </p:txBody>
      </p:sp>
      <p:sp>
        <p:nvSpPr>
          <p:cNvPr id="23556" name="Oval 4"/>
          <p:cNvSpPr>
            <a:spLocks noChangeArrowheads="1"/>
          </p:cNvSpPr>
          <p:nvPr/>
        </p:nvSpPr>
        <p:spPr bwMode="auto">
          <a:xfrm>
            <a:off x="3200400" y="3505200"/>
            <a:ext cx="2895600" cy="1447800"/>
          </a:xfrm>
          <a:prstGeom prst="ellipse">
            <a:avLst/>
          </a:prstGeom>
          <a:solidFill>
            <a:schemeClr val="tx2"/>
          </a:solidFill>
          <a:ln w="9525">
            <a:solidFill>
              <a:schemeClr val="tx1"/>
            </a:solidFill>
            <a:miter lim="800000"/>
            <a:headEnd/>
            <a:tailEnd/>
          </a:ln>
        </p:spPr>
        <p:txBody>
          <a:bodyPr wrap="none" anchor="ctr"/>
          <a:lstStyle/>
          <a:p>
            <a:pPr algn="ctr">
              <a:lnSpc>
                <a:spcPct val="100000"/>
              </a:lnSpc>
              <a:spcBef>
                <a:spcPct val="0"/>
              </a:spcBef>
              <a:buClrTx/>
              <a:buSzTx/>
              <a:buFontTx/>
              <a:buNone/>
            </a:pPr>
            <a:r>
              <a:rPr lang="en-US" sz="3600" b="1">
                <a:solidFill>
                  <a:srgbClr val="FF0066"/>
                </a:solidFill>
                <a:latin typeface="Arial Narrow" pitchFamily="34" charset="0"/>
              </a:rPr>
              <a:t>Subjects</a:t>
            </a:r>
          </a:p>
        </p:txBody>
      </p:sp>
      <p:sp>
        <p:nvSpPr>
          <p:cNvPr id="23557" name="Text Box 5"/>
          <p:cNvSpPr txBox="1">
            <a:spLocks noChangeArrowheads="1"/>
          </p:cNvSpPr>
          <p:nvPr/>
        </p:nvSpPr>
        <p:spPr bwMode="auto">
          <a:xfrm>
            <a:off x="1211263" y="4064000"/>
            <a:ext cx="1365250" cy="5191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b="1">
                <a:solidFill>
                  <a:srgbClr val="0000FF"/>
                </a:solidFill>
                <a:latin typeface="Arial Narrow" pitchFamily="34" charset="0"/>
              </a:rPr>
              <a:t>Sponsor</a:t>
            </a:r>
          </a:p>
        </p:txBody>
      </p:sp>
      <p:sp>
        <p:nvSpPr>
          <p:cNvPr id="23558" name="Text Box 6"/>
          <p:cNvSpPr txBox="1">
            <a:spLocks noChangeArrowheads="1"/>
          </p:cNvSpPr>
          <p:nvPr/>
        </p:nvSpPr>
        <p:spPr bwMode="auto">
          <a:xfrm>
            <a:off x="1622425" y="5554663"/>
            <a:ext cx="184150" cy="457200"/>
          </a:xfrm>
          <a:prstGeom prst="rect">
            <a:avLst/>
          </a:prstGeom>
          <a:noFill/>
          <a:ln w="9525">
            <a:noFill/>
            <a:miter lim="800000"/>
            <a:headEnd/>
            <a:tailEnd/>
          </a:ln>
        </p:spPr>
        <p:txBody>
          <a:bodyPr>
            <a:spAutoFit/>
          </a:bodyPr>
          <a:lstStyle/>
          <a:p>
            <a:pPr algn="ctr">
              <a:lnSpc>
                <a:spcPct val="100000"/>
              </a:lnSpc>
              <a:spcBef>
                <a:spcPct val="50000"/>
              </a:spcBef>
              <a:buClrTx/>
              <a:buSzTx/>
              <a:buFontTx/>
              <a:buNone/>
            </a:pPr>
            <a:endParaRPr lang="en-US" sz="2400" b="1">
              <a:solidFill>
                <a:schemeClr val="tx1"/>
              </a:solidFill>
              <a:latin typeface="Arial Narrow" pitchFamily="34" charset="0"/>
            </a:endParaRPr>
          </a:p>
        </p:txBody>
      </p:sp>
      <p:sp>
        <p:nvSpPr>
          <p:cNvPr id="23559" name="Text Box 7"/>
          <p:cNvSpPr txBox="1">
            <a:spLocks noChangeArrowheads="1"/>
          </p:cNvSpPr>
          <p:nvPr/>
        </p:nvSpPr>
        <p:spPr bwMode="auto">
          <a:xfrm>
            <a:off x="1371600" y="5105400"/>
            <a:ext cx="1831975" cy="519113"/>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b="1">
                <a:solidFill>
                  <a:srgbClr val="008080"/>
                </a:solidFill>
                <a:latin typeface="Arial Narrow" pitchFamily="34" charset="0"/>
              </a:rPr>
              <a:t>Advocates</a:t>
            </a:r>
          </a:p>
        </p:txBody>
      </p:sp>
      <p:sp>
        <p:nvSpPr>
          <p:cNvPr id="23560" name="Text Box 8"/>
          <p:cNvSpPr txBox="1">
            <a:spLocks noChangeArrowheads="1"/>
          </p:cNvSpPr>
          <p:nvPr/>
        </p:nvSpPr>
        <p:spPr bwMode="auto">
          <a:xfrm>
            <a:off x="6096000" y="2743200"/>
            <a:ext cx="1068388" cy="519113"/>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b="1">
                <a:solidFill>
                  <a:srgbClr val="6600CC"/>
                </a:solidFill>
                <a:latin typeface="Arial Narrow" pitchFamily="34" charset="0"/>
              </a:rPr>
              <a:t>IRB</a:t>
            </a:r>
          </a:p>
        </p:txBody>
      </p:sp>
      <p:sp>
        <p:nvSpPr>
          <p:cNvPr id="23561" name="Text Box 9"/>
          <p:cNvSpPr txBox="1">
            <a:spLocks noChangeArrowheads="1"/>
          </p:cNvSpPr>
          <p:nvPr/>
        </p:nvSpPr>
        <p:spPr bwMode="auto">
          <a:xfrm>
            <a:off x="6400800" y="3733800"/>
            <a:ext cx="1831975" cy="946150"/>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b="1">
                <a:solidFill>
                  <a:srgbClr val="FF3399"/>
                </a:solidFill>
                <a:latin typeface="Arial Narrow" pitchFamily="34" charset="0"/>
              </a:rPr>
              <a:t>Research Team</a:t>
            </a:r>
          </a:p>
        </p:txBody>
      </p:sp>
      <p:sp>
        <p:nvSpPr>
          <p:cNvPr id="23562" name="Text Box 10"/>
          <p:cNvSpPr txBox="1">
            <a:spLocks noChangeArrowheads="1"/>
          </p:cNvSpPr>
          <p:nvPr/>
        </p:nvSpPr>
        <p:spPr bwMode="auto">
          <a:xfrm>
            <a:off x="3657600" y="2438400"/>
            <a:ext cx="1905000" cy="519113"/>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b="1">
                <a:solidFill>
                  <a:srgbClr val="000066"/>
                </a:solidFill>
                <a:latin typeface="Arial Narrow" pitchFamily="34" charset="0"/>
              </a:rPr>
              <a:t>Institution</a:t>
            </a:r>
          </a:p>
        </p:txBody>
      </p:sp>
      <p:sp>
        <p:nvSpPr>
          <p:cNvPr id="23563" name="Text Box 11"/>
          <p:cNvSpPr txBox="1">
            <a:spLocks noChangeArrowheads="1"/>
          </p:cNvSpPr>
          <p:nvPr/>
        </p:nvSpPr>
        <p:spPr bwMode="auto">
          <a:xfrm>
            <a:off x="3286125" y="5522913"/>
            <a:ext cx="742950" cy="45720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b="1">
                <a:solidFill>
                  <a:schemeClr val="tx1"/>
                </a:solidFill>
                <a:latin typeface="Arial Narrow" pitchFamily="34" charset="0"/>
              </a:rPr>
              <a:t>        </a:t>
            </a:r>
          </a:p>
        </p:txBody>
      </p:sp>
      <p:sp>
        <p:nvSpPr>
          <p:cNvPr id="23564" name="Text Box 12"/>
          <p:cNvSpPr txBox="1">
            <a:spLocks noChangeArrowheads="1"/>
          </p:cNvSpPr>
          <p:nvPr/>
        </p:nvSpPr>
        <p:spPr bwMode="auto">
          <a:xfrm>
            <a:off x="3155950" y="5588000"/>
            <a:ext cx="1898650" cy="5191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b="1">
                <a:solidFill>
                  <a:srgbClr val="000099"/>
                </a:solidFill>
                <a:latin typeface="Arial Narrow" pitchFamily="34" charset="0"/>
              </a:rPr>
              <a:t>Government</a:t>
            </a:r>
          </a:p>
        </p:txBody>
      </p:sp>
      <p:sp>
        <p:nvSpPr>
          <p:cNvPr id="23565" name="Text Box 13"/>
          <p:cNvSpPr txBox="1">
            <a:spLocks noChangeArrowheads="1"/>
          </p:cNvSpPr>
          <p:nvPr/>
        </p:nvSpPr>
        <p:spPr bwMode="auto">
          <a:xfrm>
            <a:off x="5195888" y="5588000"/>
            <a:ext cx="1058862" cy="5191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b="1">
                <a:solidFill>
                  <a:srgbClr val="9900FF"/>
                </a:solidFill>
                <a:latin typeface="Arial Narrow" pitchFamily="34" charset="0"/>
              </a:rPr>
              <a:t>Public</a:t>
            </a:r>
          </a:p>
        </p:txBody>
      </p:sp>
      <p:sp>
        <p:nvSpPr>
          <p:cNvPr id="23566" name="Text Box 14"/>
          <p:cNvSpPr txBox="1">
            <a:spLocks noChangeArrowheads="1"/>
          </p:cNvSpPr>
          <p:nvPr/>
        </p:nvSpPr>
        <p:spPr bwMode="auto">
          <a:xfrm>
            <a:off x="6553200" y="5105400"/>
            <a:ext cx="1282700" cy="519113"/>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b="1">
                <a:solidFill>
                  <a:srgbClr val="008000"/>
                </a:solidFill>
                <a:latin typeface="Arial Narrow" pitchFamily="34" charset="0"/>
              </a:rPr>
              <a:t>Family</a:t>
            </a:r>
          </a:p>
        </p:txBody>
      </p:sp>
      <p:sp>
        <p:nvSpPr>
          <p:cNvPr id="23567" name="Text Box 15"/>
          <p:cNvSpPr txBox="1">
            <a:spLocks noChangeArrowheads="1"/>
          </p:cNvSpPr>
          <p:nvPr/>
        </p:nvSpPr>
        <p:spPr bwMode="auto">
          <a:xfrm>
            <a:off x="1338263" y="2943225"/>
            <a:ext cx="1833562" cy="5191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b="1">
                <a:solidFill>
                  <a:srgbClr val="FF0000"/>
                </a:solidFill>
                <a:latin typeface="Arial Narrow" pitchFamily="34" charset="0"/>
              </a:rPr>
              <a:t>Investigator</a:t>
            </a:r>
          </a:p>
        </p:txBody>
      </p:sp>
      <p:sp>
        <p:nvSpPr>
          <p:cNvPr id="23568" name="Text Box 16"/>
          <p:cNvSpPr txBox="1">
            <a:spLocks noChangeArrowheads="1"/>
          </p:cNvSpPr>
          <p:nvPr/>
        </p:nvSpPr>
        <p:spPr bwMode="auto">
          <a:xfrm>
            <a:off x="8686800" y="6400800"/>
            <a:ext cx="457200" cy="366713"/>
          </a:xfrm>
          <a:prstGeom prst="rect">
            <a:avLst/>
          </a:prstGeom>
          <a:noFill/>
          <a:ln w="9525">
            <a:noFill/>
            <a:miter lim="800000"/>
            <a:headEnd/>
            <a:tailEnd/>
          </a:ln>
        </p:spPr>
        <p:txBody>
          <a:bodyPr>
            <a:spAutoFit/>
          </a:bodyPr>
          <a:lstStyle/>
          <a:p>
            <a:pPr>
              <a:lnSpc>
                <a:spcPct val="100000"/>
              </a:lnSpc>
              <a:spcBef>
                <a:spcPct val="0"/>
              </a:spcBef>
              <a:buClrTx/>
              <a:buSzTx/>
              <a:buFontTx/>
              <a:buNone/>
            </a:pPr>
            <a:endParaRPr lang="en-US" sz="1800">
              <a:solidFill>
                <a:schemeClr val="tx1"/>
              </a:solidFill>
              <a:latin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Responsibilities</a:t>
            </a:r>
            <a:endParaRPr lang="en-US" dirty="0"/>
          </a:p>
        </p:txBody>
      </p:sp>
      <p:sp>
        <p:nvSpPr>
          <p:cNvPr id="3" name="Rectangle 3"/>
          <p:cNvSpPr txBox="1">
            <a:spLocks noChangeArrowheads="1"/>
          </p:cNvSpPr>
          <p:nvPr/>
        </p:nvSpPr>
        <p:spPr>
          <a:xfrm>
            <a:off x="0" y="1905000"/>
            <a:ext cx="8763000" cy="4114800"/>
          </a:xfrm>
          <a:prstGeom prst="rect">
            <a:avLst/>
          </a:prstGeom>
        </p:spPr>
        <p:txBody>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latin typeface="+mn-lt"/>
              </a:defRPr>
            </a:lvl9pPr>
          </a:lstStyle>
          <a:p>
            <a:pPr algn="ctr" eaLnBrk="1" hangingPunct="1">
              <a:lnSpc>
                <a:spcPct val="125000"/>
              </a:lnSpc>
              <a:buFont typeface="Wingdings" pitchFamily="2" charset="2"/>
              <a:buNone/>
            </a:pPr>
            <a:r>
              <a:rPr lang="en-US" sz="2400" i="1" kern="0" dirty="0" smtClean="0">
                <a:solidFill>
                  <a:srgbClr val="660066"/>
                </a:solidFill>
              </a:rPr>
              <a:t>   </a:t>
            </a:r>
          </a:p>
          <a:p>
            <a:pPr marL="969963" indent="-457200"/>
            <a:r>
              <a:rPr lang="en-US" dirty="0"/>
              <a:t>Recognize when the regulations </a:t>
            </a:r>
            <a:r>
              <a:rPr lang="en-US" dirty="0" smtClean="0"/>
              <a:t>apply</a:t>
            </a:r>
            <a:endParaRPr lang="en-US" dirty="0"/>
          </a:p>
          <a:p>
            <a:pPr marL="969963" indent="-457200"/>
            <a:r>
              <a:rPr lang="en-US" dirty="0"/>
              <a:t>Know your institution’s </a:t>
            </a:r>
            <a:r>
              <a:rPr lang="en-US" dirty="0" smtClean="0"/>
              <a:t>policies so that you can comply effectively</a:t>
            </a:r>
            <a:endParaRPr lang="en-US" dirty="0"/>
          </a:p>
          <a:p>
            <a:pPr marL="914400" indent="-457200"/>
            <a:r>
              <a:rPr lang="en-US" dirty="0"/>
              <a:t>Obtain and document legally effective consent, assent, and parental permission</a:t>
            </a:r>
            <a:endParaRPr lang="en-US" sz="4000" dirty="0"/>
          </a:p>
        </p:txBody>
      </p:sp>
    </p:spTree>
    <p:extLst>
      <p:ext uri="{BB962C8B-B14F-4D97-AF65-F5344CB8AC3E}">
        <p14:creationId xmlns:p14="http://schemas.microsoft.com/office/powerpoint/2010/main" val="4223729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a:xfrm>
            <a:off x="685800" y="609600"/>
            <a:ext cx="7543800" cy="1050925"/>
          </a:xfrm>
        </p:spPr>
        <p:txBody>
          <a:bodyPr/>
          <a:lstStyle/>
          <a:p>
            <a:pPr eaLnBrk="1" hangingPunct="1">
              <a:defRPr/>
            </a:pPr>
            <a:r>
              <a:rPr lang="en-US" dirty="0" smtClean="0"/>
              <a:t>Responsibility #1</a:t>
            </a:r>
          </a:p>
        </p:txBody>
      </p:sp>
      <p:sp>
        <p:nvSpPr>
          <p:cNvPr id="25603" name="Rectangle 3"/>
          <p:cNvSpPr>
            <a:spLocks noGrp="1" noChangeArrowheads="1"/>
          </p:cNvSpPr>
          <p:nvPr>
            <p:ph type="body" idx="1"/>
          </p:nvPr>
        </p:nvSpPr>
        <p:spPr>
          <a:xfrm>
            <a:off x="0" y="1905000"/>
            <a:ext cx="9144000" cy="4114800"/>
          </a:xfrm>
        </p:spPr>
        <p:txBody>
          <a:bodyPr/>
          <a:lstStyle/>
          <a:p>
            <a:pPr algn="ctr" eaLnBrk="1" hangingPunct="1">
              <a:lnSpc>
                <a:spcPct val="125000"/>
              </a:lnSpc>
              <a:buFont typeface="Wingdings" pitchFamily="2" charset="2"/>
              <a:buNone/>
            </a:pPr>
            <a:r>
              <a:rPr lang="en-US" sz="2400" i="1" dirty="0" smtClean="0">
                <a:solidFill>
                  <a:srgbClr val="660066"/>
                </a:solidFill>
              </a:rPr>
              <a:t>   </a:t>
            </a:r>
          </a:p>
          <a:p>
            <a:pPr algn="ctr" eaLnBrk="1" hangingPunct="1">
              <a:lnSpc>
                <a:spcPct val="125000"/>
              </a:lnSpc>
              <a:buFont typeface="Wingdings" pitchFamily="2" charset="2"/>
              <a:buNone/>
            </a:pPr>
            <a:r>
              <a:rPr lang="en-US" sz="4000" b="1" i="1" dirty="0" smtClean="0">
                <a:solidFill>
                  <a:srgbClr val="660066"/>
                </a:solidFill>
              </a:rPr>
              <a:t>Recognize when the </a:t>
            </a:r>
          </a:p>
          <a:p>
            <a:pPr algn="ctr" eaLnBrk="1" hangingPunct="1">
              <a:lnSpc>
                <a:spcPct val="125000"/>
              </a:lnSpc>
              <a:buFont typeface="Wingdings" pitchFamily="2" charset="2"/>
              <a:buNone/>
            </a:pPr>
            <a:r>
              <a:rPr lang="en-US" sz="4000" b="1" i="1" dirty="0" smtClean="0">
                <a:solidFill>
                  <a:srgbClr val="660066"/>
                </a:solidFill>
              </a:rPr>
              <a:t>regulations apply </a:t>
            </a:r>
          </a:p>
          <a:p>
            <a:pPr algn="ctr" eaLnBrk="1" hangingPunct="1">
              <a:lnSpc>
                <a:spcPct val="125000"/>
              </a:lnSpc>
              <a:buFont typeface="Wingdings" pitchFamily="2" charset="2"/>
              <a:buNone/>
            </a:pPr>
            <a:r>
              <a:rPr lang="en-US" sz="4000" b="1" i="1" dirty="0" smtClean="0">
                <a:solidFill>
                  <a:srgbClr val="660066"/>
                </a:solidFill>
              </a:rPr>
              <a:t>to planned activities</a:t>
            </a:r>
          </a:p>
          <a:p>
            <a:pPr algn="ctr" eaLnBrk="1" hangingPunct="1">
              <a:lnSpc>
                <a:spcPct val="125000"/>
              </a:lnSpc>
              <a:buFont typeface="Wingdings" pitchFamily="2" charset="2"/>
              <a:buNone/>
            </a:pPr>
            <a:r>
              <a:rPr lang="en-US" sz="2400" b="1" dirty="0" smtClean="0">
                <a:solidFill>
                  <a:srgbClr val="660066"/>
                </a:solidFill>
              </a:rPr>
              <a:t>45 CFR 46.101 and 102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a:xfrm>
            <a:off x="914400" y="685800"/>
            <a:ext cx="7945438" cy="928688"/>
          </a:xfrm>
        </p:spPr>
        <p:txBody>
          <a:bodyPr lIns="90488" tIns="44450" rIns="90488" bIns="44450" anchor="b"/>
          <a:lstStyle/>
          <a:p>
            <a:pPr eaLnBrk="1" hangingPunct="1">
              <a:defRPr/>
            </a:pPr>
            <a:r>
              <a:rPr lang="en-US" smtClean="0"/>
              <a:t>Determining Applicability</a:t>
            </a:r>
          </a:p>
        </p:txBody>
      </p:sp>
      <p:sp>
        <p:nvSpPr>
          <p:cNvPr id="26627" name="Rectangle 3"/>
          <p:cNvSpPr>
            <a:spLocks noGrp="1" noChangeArrowheads="1"/>
          </p:cNvSpPr>
          <p:nvPr>
            <p:ph type="body" idx="1"/>
          </p:nvPr>
        </p:nvSpPr>
        <p:spPr>
          <a:xfrm>
            <a:off x="685800" y="1752600"/>
            <a:ext cx="8458200" cy="4495800"/>
          </a:xfrm>
          <a:noFill/>
        </p:spPr>
        <p:txBody>
          <a:bodyPr lIns="90488" tIns="44450" rIns="90488" bIns="44450"/>
          <a:lstStyle/>
          <a:p>
            <a:pPr eaLnBrk="1" hangingPunct="1">
              <a:lnSpc>
                <a:spcPct val="135000"/>
              </a:lnSpc>
            </a:pPr>
            <a:r>
              <a:rPr lang="en-US" sz="3000" dirty="0" smtClean="0"/>
              <a:t>Does activity involve </a:t>
            </a:r>
            <a:r>
              <a:rPr lang="en-US" sz="3000" b="1" dirty="0" smtClean="0">
                <a:solidFill>
                  <a:srgbClr val="660066"/>
                </a:solidFill>
              </a:rPr>
              <a:t>research</a:t>
            </a:r>
            <a:r>
              <a:rPr lang="en-US" sz="3000" dirty="0" smtClean="0"/>
              <a:t>? </a:t>
            </a:r>
          </a:p>
          <a:p>
            <a:pPr eaLnBrk="1" hangingPunct="1">
              <a:lnSpc>
                <a:spcPct val="135000"/>
              </a:lnSpc>
            </a:pPr>
            <a:r>
              <a:rPr lang="en-US" sz="3000" dirty="0" smtClean="0"/>
              <a:t>Does research involve </a:t>
            </a:r>
            <a:r>
              <a:rPr lang="en-US" sz="3000" b="1" dirty="0" smtClean="0">
                <a:solidFill>
                  <a:srgbClr val="660066"/>
                </a:solidFill>
              </a:rPr>
              <a:t>human subjects</a:t>
            </a:r>
            <a:r>
              <a:rPr lang="en-US" sz="3000" dirty="0" smtClean="0"/>
              <a:t>?</a:t>
            </a:r>
          </a:p>
          <a:p>
            <a:pPr eaLnBrk="1" hangingPunct="1">
              <a:lnSpc>
                <a:spcPct val="135000"/>
              </a:lnSpc>
            </a:pPr>
            <a:r>
              <a:rPr lang="en-US" sz="3000" dirty="0" smtClean="0"/>
              <a:t>Is the human subject research </a:t>
            </a:r>
            <a:r>
              <a:rPr lang="en-US" sz="3000" b="1" dirty="0" smtClean="0">
                <a:solidFill>
                  <a:srgbClr val="660066"/>
                </a:solidFill>
              </a:rPr>
              <a:t>exempt</a:t>
            </a:r>
            <a:r>
              <a:rPr lang="en-US" sz="3000" dirty="0" smtClean="0"/>
              <a:t>?</a:t>
            </a:r>
          </a:p>
          <a:p>
            <a:pPr eaLnBrk="1" hangingPunct="1">
              <a:lnSpc>
                <a:spcPct val="135000"/>
              </a:lnSpc>
            </a:pPr>
            <a:r>
              <a:rPr lang="en-US" sz="3000" dirty="0" smtClean="0"/>
              <a:t>Does the research involve a </a:t>
            </a:r>
            <a:r>
              <a:rPr lang="en-US" sz="3000" b="1" dirty="0" smtClean="0">
                <a:solidFill>
                  <a:srgbClr val="660066"/>
                </a:solidFill>
              </a:rPr>
              <a:t>special class of subjects</a:t>
            </a:r>
            <a:r>
              <a:rPr lang="en-US" sz="3000" dirty="0" smtClean="0"/>
              <a:t>? (aka Vulnerable Population)</a:t>
            </a:r>
            <a:endParaRPr lang="en-US" sz="3000" b="1"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066800" y="685800"/>
            <a:ext cx="7543800" cy="1050925"/>
          </a:xfrm>
          <a:prstGeom prst="rect">
            <a:avLst/>
          </a:prstGeom>
          <a:noFill/>
          <a:ln w="12700">
            <a:noFill/>
            <a:miter lim="800000"/>
            <a:headEnd/>
            <a:tailEnd/>
          </a:ln>
          <a:effectLst/>
        </p:spPr>
        <p:txBody>
          <a:bodyPr lIns="90488" tIns="44450" rIns="90488" bIns="44450" anchor="b"/>
          <a:lstStyle/>
          <a:p>
            <a:pPr algn="ctr">
              <a:lnSpc>
                <a:spcPct val="100000"/>
              </a:lnSpc>
              <a:spcBef>
                <a:spcPct val="0"/>
              </a:spcBef>
              <a:buClrTx/>
              <a:buSzTx/>
              <a:buFontTx/>
              <a:buNone/>
              <a:defRPr/>
            </a:pPr>
            <a:r>
              <a:rPr lang="en-US" sz="4000">
                <a:effectLst>
                  <a:outerShdw blurRad="38100" dist="38100" dir="2700000" algn="tl">
                    <a:srgbClr val="000000"/>
                  </a:outerShdw>
                </a:effectLst>
              </a:rPr>
              <a:t>Outline</a:t>
            </a:r>
          </a:p>
        </p:txBody>
      </p:sp>
      <p:sp>
        <p:nvSpPr>
          <p:cNvPr id="8195" name="Rectangle 5"/>
          <p:cNvSpPr>
            <a:spLocks noChangeArrowheads="1"/>
          </p:cNvSpPr>
          <p:nvPr/>
        </p:nvSpPr>
        <p:spPr bwMode="auto">
          <a:xfrm>
            <a:off x="1066800" y="1981200"/>
            <a:ext cx="7543800" cy="4114800"/>
          </a:xfrm>
          <a:prstGeom prst="rect">
            <a:avLst/>
          </a:prstGeom>
          <a:noFill/>
          <a:ln w="9525">
            <a:noFill/>
            <a:miter lim="800000"/>
            <a:headEnd/>
            <a:tailEnd/>
          </a:ln>
        </p:spPr>
        <p:txBody>
          <a:bodyPr/>
          <a:lstStyle/>
          <a:p>
            <a:pPr marL="342900" indent="-342900">
              <a:lnSpc>
                <a:spcPct val="100000"/>
              </a:lnSpc>
              <a:buFont typeface="Wingdings" pitchFamily="2" charset="2"/>
              <a:buNone/>
            </a:pPr>
            <a:endParaRPr lang="en-US" sz="3200" dirty="0">
              <a:solidFill>
                <a:schemeClr val="tx1"/>
              </a:solidFill>
            </a:endParaRPr>
          </a:p>
          <a:p>
            <a:pPr marL="342900" indent="-342900">
              <a:lnSpc>
                <a:spcPct val="100000"/>
              </a:lnSpc>
            </a:pPr>
            <a:r>
              <a:rPr lang="en-US" sz="3200" dirty="0">
                <a:solidFill>
                  <a:schemeClr val="tx1"/>
                </a:solidFill>
              </a:rPr>
              <a:t>History/Background</a:t>
            </a:r>
          </a:p>
          <a:p>
            <a:pPr marL="342900" indent="-342900">
              <a:lnSpc>
                <a:spcPct val="100000"/>
              </a:lnSpc>
            </a:pPr>
            <a:r>
              <a:rPr lang="en-US" sz="3200" dirty="0">
                <a:solidFill>
                  <a:schemeClr val="tx1"/>
                </a:solidFill>
              </a:rPr>
              <a:t>Ethical Principles </a:t>
            </a:r>
          </a:p>
          <a:p>
            <a:pPr marL="342900" indent="-342900">
              <a:lnSpc>
                <a:spcPct val="100000"/>
              </a:lnSpc>
            </a:pPr>
            <a:r>
              <a:rPr lang="en-US" sz="3200" dirty="0" smtClean="0">
                <a:solidFill>
                  <a:schemeClr val="tx1"/>
                </a:solidFill>
              </a:rPr>
              <a:t>Shared </a:t>
            </a:r>
            <a:r>
              <a:rPr lang="en-US" sz="3200" dirty="0">
                <a:solidFill>
                  <a:schemeClr val="tx1"/>
                </a:solidFill>
              </a:rPr>
              <a:t>Responsibilities</a:t>
            </a:r>
          </a:p>
          <a:p>
            <a:pPr marL="342900" indent="-342900">
              <a:lnSpc>
                <a:spcPct val="100000"/>
              </a:lnSpc>
            </a:pPr>
            <a:r>
              <a:rPr lang="en-US" sz="3200" dirty="0" smtClean="0">
                <a:solidFill>
                  <a:schemeClr val="tx1"/>
                </a:solidFill>
              </a:rPr>
              <a:t>Key Points</a:t>
            </a:r>
            <a:endParaRPr lang="en-US" sz="3200" dirty="0">
              <a:solidFill>
                <a:schemeClr val="tx1"/>
              </a:solidFill>
            </a:endParaRPr>
          </a:p>
          <a:p>
            <a:pPr marL="342900" indent="-342900">
              <a:lnSpc>
                <a:spcPct val="90000"/>
              </a:lnSpc>
              <a:buFont typeface="Wingdings" pitchFamily="2" charset="2"/>
              <a:buNone/>
            </a:pPr>
            <a:endParaRPr lang="en-US" sz="3200" dirty="0">
              <a:solidFill>
                <a:schemeClr val="tx1"/>
              </a:solidFill>
            </a:endParaRPr>
          </a:p>
          <a:p>
            <a:pPr marL="342900" indent="-342900">
              <a:lnSpc>
                <a:spcPct val="90000"/>
              </a:lnSpc>
            </a:pPr>
            <a:endParaRPr lang="en-US" sz="3200" dirty="0">
              <a:solidFill>
                <a:schemeClr val="tx1"/>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762000" y="381000"/>
            <a:ext cx="8382000" cy="1050925"/>
          </a:xfrm>
        </p:spPr>
        <p:txBody>
          <a:bodyPr/>
          <a:lstStyle/>
          <a:p>
            <a:pPr eaLnBrk="1" hangingPunct="1">
              <a:defRPr/>
            </a:pPr>
            <a:r>
              <a:rPr lang="en-US" sz="3200" dirty="0" smtClean="0"/>
              <a:t>Examples of Investigator Activities: Is There Research Involving Human Subjects?</a:t>
            </a:r>
            <a:br>
              <a:rPr lang="en-US" sz="3200" dirty="0" smtClean="0"/>
            </a:br>
            <a:r>
              <a:rPr lang="en-US" sz="1800" dirty="0" smtClean="0">
                <a:effectLst/>
              </a:rPr>
              <a:t>45 CFR 46.102(d), (f)</a:t>
            </a:r>
            <a:endParaRPr lang="en-US" sz="3200" dirty="0" smtClean="0">
              <a:effectLst/>
            </a:endParaRPr>
          </a:p>
        </p:txBody>
      </p:sp>
      <p:sp>
        <p:nvSpPr>
          <p:cNvPr id="27651" name="Rectangle 3"/>
          <p:cNvSpPr>
            <a:spLocks noGrp="1" noChangeArrowheads="1"/>
          </p:cNvSpPr>
          <p:nvPr>
            <p:ph type="body" idx="1"/>
          </p:nvPr>
        </p:nvSpPr>
        <p:spPr>
          <a:xfrm>
            <a:off x="914400" y="2057400"/>
            <a:ext cx="8229600" cy="4800600"/>
          </a:xfrm>
        </p:spPr>
        <p:txBody>
          <a:bodyPr/>
          <a:lstStyle/>
          <a:p>
            <a:pPr eaLnBrk="1" hangingPunct="1">
              <a:lnSpc>
                <a:spcPct val="95000"/>
              </a:lnSpc>
            </a:pPr>
            <a:r>
              <a:rPr lang="en-US" sz="3000" smtClean="0"/>
              <a:t>Obtaining information about living individuals by intervening or interacting with them </a:t>
            </a:r>
          </a:p>
          <a:p>
            <a:pPr eaLnBrk="1" hangingPunct="1">
              <a:lnSpc>
                <a:spcPct val="95000"/>
              </a:lnSpc>
            </a:pPr>
            <a:r>
              <a:rPr lang="en-US" sz="3000" smtClean="0"/>
              <a:t>Obtaining identifiable private information about living individuals </a:t>
            </a:r>
          </a:p>
          <a:p>
            <a:pPr eaLnBrk="1" hangingPunct="1">
              <a:lnSpc>
                <a:spcPct val="95000"/>
              </a:lnSpc>
            </a:pPr>
            <a:r>
              <a:rPr lang="en-US" sz="3000" smtClean="0"/>
              <a:t>Obtaining informed consent</a:t>
            </a:r>
          </a:p>
          <a:p>
            <a:pPr eaLnBrk="1" hangingPunct="1">
              <a:lnSpc>
                <a:spcPct val="95000"/>
              </a:lnSpc>
            </a:pPr>
            <a:r>
              <a:rPr lang="en-US" sz="3000" smtClean="0"/>
              <a:t>Interacting with subjects</a:t>
            </a:r>
          </a:p>
          <a:p>
            <a:pPr eaLnBrk="1" hangingPunct="1">
              <a:lnSpc>
                <a:spcPct val="95000"/>
              </a:lnSpc>
            </a:pPr>
            <a:r>
              <a:rPr lang="en-US" sz="3000" smtClean="0"/>
              <a:t>Studying, interpreting, or analyzing identifiable private information or data</a:t>
            </a:r>
          </a:p>
          <a:p>
            <a:pPr eaLnBrk="1" hangingPunct="1">
              <a:buFont typeface="Wingdings" pitchFamily="2" charset="2"/>
              <a:buNone/>
            </a:pPr>
            <a:endParaRPr lang="en-US" sz="3000" b="1"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762000" y="381000"/>
            <a:ext cx="8382000" cy="1050925"/>
          </a:xfrm>
        </p:spPr>
        <p:txBody>
          <a:bodyPr/>
          <a:lstStyle/>
          <a:p>
            <a:pPr eaLnBrk="1" hangingPunct="1">
              <a:defRPr/>
            </a:pPr>
            <a:r>
              <a:rPr lang="en-US" sz="3200" dirty="0" smtClean="0"/>
              <a:t>Common Methodology Issues</a:t>
            </a:r>
            <a:endParaRPr lang="en-US" sz="3200" dirty="0" smtClean="0">
              <a:effectLst/>
            </a:endParaRPr>
          </a:p>
        </p:txBody>
      </p:sp>
      <p:sp>
        <p:nvSpPr>
          <p:cNvPr id="27651" name="Rectangle 3"/>
          <p:cNvSpPr>
            <a:spLocks noGrp="1" noChangeArrowheads="1"/>
          </p:cNvSpPr>
          <p:nvPr>
            <p:ph type="body" idx="1"/>
          </p:nvPr>
        </p:nvSpPr>
        <p:spPr>
          <a:xfrm>
            <a:off x="914400" y="2057400"/>
            <a:ext cx="8229600" cy="4800600"/>
          </a:xfrm>
        </p:spPr>
        <p:txBody>
          <a:bodyPr/>
          <a:lstStyle/>
          <a:p>
            <a:pPr eaLnBrk="1" hangingPunct="1">
              <a:lnSpc>
                <a:spcPct val="95000"/>
              </a:lnSpc>
            </a:pPr>
            <a:r>
              <a:rPr lang="en-US" sz="3000" dirty="0" smtClean="0"/>
              <a:t>Protection of Identity</a:t>
            </a:r>
          </a:p>
          <a:p>
            <a:pPr lvl="1" eaLnBrk="1" hangingPunct="1">
              <a:lnSpc>
                <a:spcPct val="95000"/>
              </a:lnSpc>
            </a:pPr>
            <a:r>
              <a:rPr lang="en-US" sz="2600" dirty="0" smtClean="0"/>
              <a:t>Anonymity</a:t>
            </a:r>
          </a:p>
          <a:p>
            <a:pPr lvl="1" eaLnBrk="1" hangingPunct="1">
              <a:lnSpc>
                <a:spcPct val="95000"/>
              </a:lnSpc>
            </a:pPr>
            <a:r>
              <a:rPr lang="en-US" sz="2600" dirty="0" smtClean="0"/>
              <a:t>Confidentiality</a:t>
            </a:r>
          </a:p>
          <a:p>
            <a:pPr eaLnBrk="1" hangingPunct="1">
              <a:lnSpc>
                <a:spcPct val="95000"/>
              </a:lnSpc>
            </a:pPr>
            <a:r>
              <a:rPr lang="en-US" sz="3000" dirty="0" smtClean="0"/>
              <a:t>Online Surveys</a:t>
            </a:r>
          </a:p>
          <a:p>
            <a:pPr lvl="1" eaLnBrk="1" hangingPunct="1">
              <a:lnSpc>
                <a:spcPct val="95000"/>
              </a:lnSpc>
            </a:pPr>
            <a:r>
              <a:rPr lang="en-US" sz="2600" dirty="0" smtClean="0"/>
              <a:t>Recruitment, Products and Data</a:t>
            </a:r>
          </a:p>
          <a:p>
            <a:pPr eaLnBrk="1" hangingPunct="1">
              <a:lnSpc>
                <a:spcPct val="95000"/>
              </a:lnSpc>
            </a:pPr>
            <a:r>
              <a:rPr lang="en-US" sz="3000" dirty="0" smtClean="0"/>
              <a:t>Third-Party Assistance</a:t>
            </a:r>
          </a:p>
          <a:p>
            <a:pPr eaLnBrk="1" hangingPunct="1">
              <a:lnSpc>
                <a:spcPct val="95000"/>
              </a:lnSpc>
            </a:pPr>
            <a:r>
              <a:rPr lang="en-US" sz="3000" dirty="0" smtClean="0"/>
              <a:t>The IRB Hierarchy</a:t>
            </a:r>
          </a:p>
          <a:p>
            <a:pPr lvl="1" eaLnBrk="1" hangingPunct="1">
              <a:lnSpc>
                <a:spcPct val="95000"/>
              </a:lnSpc>
            </a:pPr>
            <a:r>
              <a:rPr lang="en-US" sz="2600" dirty="0" smtClean="0"/>
              <a:t>Site and source of subjects has last word</a:t>
            </a:r>
          </a:p>
          <a:p>
            <a:pPr eaLnBrk="1" hangingPunct="1">
              <a:buFont typeface="Wingdings" pitchFamily="2" charset="2"/>
              <a:buNone/>
            </a:pPr>
            <a:endParaRPr lang="en-US" sz="3000" b="1" dirty="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838200" y="762000"/>
            <a:ext cx="7543800" cy="838200"/>
          </a:xfrm>
        </p:spPr>
        <p:txBody>
          <a:bodyPr/>
          <a:lstStyle/>
          <a:p>
            <a:pPr eaLnBrk="1" hangingPunct="1">
              <a:defRPr/>
            </a:pPr>
            <a:r>
              <a:rPr lang="en-US" dirty="0" smtClean="0"/>
              <a:t>Exempted Research</a:t>
            </a:r>
            <a:br>
              <a:rPr lang="en-US" dirty="0" smtClean="0"/>
            </a:br>
            <a:r>
              <a:rPr lang="en-US" sz="2000" dirty="0" smtClean="0">
                <a:effectLst/>
              </a:rPr>
              <a:t>45 CFR 46.101(b)(1)-(5)</a:t>
            </a:r>
            <a:endParaRPr lang="en-US" dirty="0" smtClean="0">
              <a:effectLst/>
            </a:endParaRPr>
          </a:p>
        </p:txBody>
      </p:sp>
      <p:sp>
        <p:nvSpPr>
          <p:cNvPr id="35843" name="Rectangle 3"/>
          <p:cNvSpPr>
            <a:spLocks noGrp="1" noChangeArrowheads="1"/>
          </p:cNvSpPr>
          <p:nvPr>
            <p:ph type="body" sz="half" idx="1"/>
          </p:nvPr>
        </p:nvSpPr>
        <p:spPr>
          <a:xfrm>
            <a:off x="914400" y="2057400"/>
            <a:ext cx="8229600" cy="5029200"/>
          </a:xfrm>
        </p:spPr>
        <p:txBody>
          <a:bodyPr/>
          <a:lstStyle/>
          <a:p>
            <a:pPr eaLnBrk="1" hangingPunct="1">
              <a:lnSpc>
                <a:spcPct val="90000"/>
              </a:lnSpc>
              <a:spcBef>
                <a:spcPct val="15000"/>
              </a:spcBef>
            </a:pPr>
            <a:r>
              <a:rPr lang="en-US" dirty="0" smtClean="0"/>
              <a:t>Exempted Review:  Less than minimal risk</a:t>
            </a:r>
          </a:p>
          <a:p>
            <a:pPr marL="628650" lvl="1" indent="-228600"/>
            <a:r>
              <a:rPr lang="en-US" sz="2200" dirty="0" smtClean="0"/>
              <a:t>Normal educational practices in established educational settings </a:t>
            </a:r>
          </a:p>
          <a:p>
            <a:pPr marL="628650" lvl="1" indent="-228600"/>
            <a:r>
              <a:rPr lang="en-US" sz="2200" dirty="0" smtClean="0"/>
              <a:t>Educational tests, surveys, interviews, or observation of public behavior unless identified </a:t>
            </a:r>
            <a:r>
              <a:rPr lang="en-US" sz="2200" u="sng" dirty="0" smtClean="0"/>
              <a:t>and</a:t>
            </a:r>
            <a:r>
              <a:rPr lang="en-US" sz="2200" dirty="0" smtClean="0"/>
              <a:t> sensitive</a:t>
            </a:r>
          </a:p>
          <a:p>
            <a:pPr marL="628650" lvl="1" indent="-228600"/>
            <a:r>
              <a:rPr lang="en-US" sz="2200" dirty="0" smtClean="0"/>
              <a:t>Research using existing data, if publicly available </a:t>
            </a:r>
            <a:r>
              <a:rPr lang="en-US" sz="2200" u="sng" dirty="0" smtClean="0"/>
              <a:t>or</a:t>
            </a:r>
            <a:r>
              <a:rPr lang="en-US" sz="2200" dirty="0" smtClean="0"/>
              <a:t> recorded without identifiers</a:t>
            </a:r>
          </a:p>
          <a:p>
            <a:pPr marL="628650" lvl="1" indent="-228600"/>
            <a:r>
              <a:rPr lang="en-US" sz="2200" dirty="0" smtClean="0"/>
              <a:t>Research on elected or appointed public officials or candidates for public office</a:t>
            </a:r>
          </a:p>
          <a:p>
            <a:pPr marL="628650" lvl="1" indent="-228600"/>
            <a:r>
              <a:rPr lang="en-US" sz="2200" dirty="0" smtClean="0"/>
              <a:t>Evaluation of public benefit service programs</a:t>
            </a:r>
          </a:p>
          <a:p>
            <a:pPr marL="628650" lvl="1" indent="-228600"/>
            <a:r>
              <a:rPr lang="en-US" sz="2200" dirty="0" smtClean="0"/>
              <a:t>Taste and food quality evaluation and consumer acceptance studies</a:t>
            </a:r>
          </a:p>
        </p:txBody>
      </p:sp>
      <p:sp>
        <p:nvSpPr>
          <p:cNvPr id="503813" name="Rectangle 5"/>
          <p:cNvSpPr>
            <a:spLocks noChangeArrowheads="1"/>
          </p:cNvSpPr>
          <p:nvPr/>
        </p:nvSpPr>
        <p:spPr bwMode="auto">
          <a:xfrm>
            <a:off x="852488" y="4718050"/>
            <a:ext cx="184150" cy="433388"/>
          </a:xfrm>
          <a:prstGeom prst="rect">
            <a:avLst/>
          </a:prstGeom>
          <a:noFill/>
          <a:ln w="9525">
            <a:noFill/>
            <a:miter lim="800000"/>
            <a:headEnd/>
            <a:tailEnd/>
          </a:ln>
          <a:effectLst/>
        </p:spPr>
        <p:txBody>
          <a:bodyPr wrap="none">
            <a:spAutoFit/>
          </a:bodyPr>
          <a:lstStyle/>
          <a:p>
            <a:pPr algn="r">
              <a:lnSpc>
                <a:spcPct val="80000"/>
              </a:lnSpc>
              <a:buFont typeface="Wingdings" pitchFamily="2" charset="2"/>
              <a:buNone/>
              <a:defRPr/>
            </a:pPr>
            <a:endParaRPr lang="en-US">
              <a:solidFill>
                <a:schemeClr val="tx1"/>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838200" y="762000"/>
            <a:ext cx="7543800" cy="838200"/>
          </a:xfrm>
        </p:spPr>
        <p:txBody>
          <a:bodyPr/>
          <a:lstStyle/>
          <a:p>
            <a:pPr eaLnBrk="1" hangingPunct="1">
              <a:defRPr/>
            </a:pPr>
            <a:r>
              <a:rPr lang="en-US" dirty="0" smtClean="0"/>
              <a:t>Exempted Research</a:t>
            </a:r>
            <a:br>
              <a:rPr lang="en-US" dirty="0" smtClean="0"/>
            </a:br>
            <a:r>
              <a:rPr lang="en-US" sz="2000" dirty="0" smtClean="0">
                <a:effectLst/>
              </a:rPr>
              <a:t>45 CFR 46.101(b)(1)-(5)</a:t>
            </a:r>
            <a:endParaRPr lang="en-US" dirty="0" smtClean="0">
              <a:effectLst/>
            </a:endParaRPr>
          </a:p>
        </p:txBody>
      </p:sp>
      <p:sp>
        <p:nvSpPr>
          <p:cNvPr id="35843" name="Rectangle 3"/>
          <p:cNvSpPr>
            <a:spLocks noGrp="1" noChangeArrowheads="1"/>
          </p:cNvSpPr>
          <p:nvPr>
            <p:ph type="body" sz="half" idx="1"/>
          </p:nvPr>
        </p:nvSpPr>
        <p:spPr>
          <a:xfrm>
            <a:off x="914400" y="2057400"/>
            <a:ext cx="8229600" cy="5029200"/>
          </a:xfrm>
        </p:spPr>
        <p:txBody>
          <a:bodyPr/>
          <a:lstStyle/>
          <a:p>
            <a:pPr eaLnBrk="1" hangingPunct="1">
              <a:lnSpc>
                <a:spcPct val="90000"/>
              </a:lnSpc>
              <a:spcBef>
                <a:spcPct val="15000"/>
              </a:spcBef>
            </a:pPr>
            <a:r>
              <a:rPr lang="en-US" dirty="0" smtClean="0"/>
              <a:t>Social-Behavioral Research</a:t>
            </a:r>
          </a:p>
          <a:p>
            <a:pPr eaLnBrk="1" hangingPunct="1">
              <a:lnSpc>
                <a:spcPct val="90000"/>
              </a:lnSpc>
              <a:spcBef>
                <a:spcPct val="15000"/>
              </a:spcBef>
            </a:pPr>
            <a:r>
              <a:rPr lang="en-US" dirty="0" smtClean="0"/>
              <a:t>Use with Special Classes of Subjects (Vulnerable Populations)</a:t>
            </a:r>
          </a:p>
          <a:p>
            <a:pPr lvl="1" eaLnBrk="1" hangingPunct="1">
              <a:lnSpc>
                <a:spcPct val="90000"/>
              </a:lnSpc>
              <a:spcBef>
                <a:spcPct val="15000"/>
              </a:spcBef>
            </a:pPr>
            <a:r>
              <a:rPr lang="en-US" dirty="0" smtClean="0"/>
              <a:t>All can be applied to pregnant women and fetuses</a:t>
            </a:r>
          </a:p>
          <a:p>
            <a:pPr lvl="1" eaLnBrk="1" hangingPunct="1">
              <a:lnSpc>
                <a:spcPct val="90000"/>
              </a:lnSpc>
              <a:spcBef>
                <a:spcPct val="15000"/>
              </a:spcBef>
            </a:pPr>
            <a:r>
              <a:rPr lang="en-US" dirty="0" smtClean="0"/>
              <a:t>Exemptions do not apply to prisoner research</a:t>
            </a:r>
          </a:p>
          <a:p>
            <a:pPr lvl="1" eaLnBrk="1" hangingPunct="1">
              <a:lnSpc>
                <a:spcPct val="90000"/>
              </a:lnSpc>
              <a:spcBef>
                <a:spcPct val="15000"/>
              </a:spcBef>
            </a:pPr>
            <a:r>
              <a:rPr lang="en-US" dirty="0" smtClean="0"/>
              <a:t>Exemption for children only applies to </a:t>
            </a:r>
          </a:p>
          <a:p>
            <a:pPr lvl="2" eaLnBrk="1" hangingPunct="1">
              <a:lnSpc>
                <a:spcPct val="90000"/>
              </a:lnSpc>
              <a:spcBef>
                <a:spcPct val="15000"/>
              </a:spcBef>
            </a:pPr>
            <a:r>
              <a:rPr lang="en-US" dirty="0" smtClean="0"/>
              <a:t>observation of public behavior when investigator(s) does not participate in the activities being observed </a:t>
            </a:r>
          </a:p>
          <a:p>
            <a:pPr lvl="2" eaLnBrk="1" hangingPunct="1">
              <a:lnSpc>
                <a:spcPct val="90000"/>
              </a:lnSpc>
              <a:spcBef>
                <a:spcPct val="15000"/>
              </a:spcBef>
            </a:pPr>
            <a:r>
              <a:rPr lang="en-US" dirty="0" smtClean="0"/>
              <a:t>pedagogical research by educators in their own classrooms</a:t>
            </a:r>
            <a:endParaRPr lang="en-US" sz="1600" dirty="0" smtClean="0"/>
          </a:p>
        </p:txBody>
      </p:sp>
      <p:sp>
        <p:nvSpPr>
          <p:cNvPr id="503813" name="Rectangle 5"/>
          <p:cNvSpPr>
            <a:spLocks noChangeArrowheads="1"/>
          </p:cNvSpPr>
          <p:nvPr/>
        </p:nvSpPr>
        <p:spPr bwMode="auto">
          <a:xfrm>
            <a:off x="852488" y="4718050"/>
            <a:ext cx="184150" cy="433388"/>
          </a:xfrm>
          <a:prstGeom prst="rect">
            <a:avLst/>
          </a:prstGeom>
          <a:noFill/>
          <a:ln w="9525">
            <a:noFill/>
            <a:miter lim="800000"/>
            <a:headEnd/>
            <a:tailEnd/>
          </a:ln>
          <a:effectLst/>
        </p:spPr>
        <p:txBody>
          <a:bodyPr wrap="none">
            <a:spAutoFit/>
          </a:bodyPr>
          <a:lstStyle/>
          <a:p>
            <a:pPr algn="r">
              <a:lnSpc>
                <a:spcPct val="80000"/>
              </a:lnSpc>
              <a:buFont typeface="Wingdings" pitchFamily="2" charset="2"/>
              <a:buNone/>
              <a:defRPr/>
            </a:pPr>
            <a:endParaRPr lang="en-US">
              <a:solidFill>
                <a:schemeClr val="tx1"/>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838200" y="762000"/>
            <a:ext cx="7543800" cy="838200"/>
          </a:xfrm>
        </p:spPr>
        <p:txBody>
          <a:bodyPr/>
          <a:lstStyle/>
          <a:p>
            <a:pPr eaLnBrk="1" hangingPunct="1">
              <a:defRPr/>
            </a:pPr>
            <a:r>
              <a:rPr lang="en-US" dirty="0" smtClean="0"/>
              <a:t>Expedited Research</a:t>
            </a:r>
            <a:br>
              <a:rPr lang="en-US" dirty="0" smtClean="0"/>
            </a:br>
            <a:r>
              <a:rPr lang="en-US" sz="2000" dirty="0" smtClean="0">
                <a:effectLst/>
              </a:rPr>
              <a:t>45 CFR 46.102(</a:t>
            </a:r>
            <a:r>
              <a:rPr lang="en-US" sz="2000" dirty="0" err="1" smtClean="0">
                <a:effectLst/>
              </a:rPr>
              <a:t>i</a:t>
            </a:r>
            <a:r>
              <a:rPr lang="en-US" sz="2000" dirty="0" smtClean="0">
                <a:effectLst/>
              </a:rPr>
              <a:t>)</a:t>
            </a:r>
            <a:endParaRPr lang="en-US" dirty="0" smtClean="0">
              <a:effectLst/>
            </a:endParaRPr>
          </a:p>
        </p:txBody>
      </p:sp>
      <p:sp>
        <p:nvSpPr>
          <p:cNvPr id="35843" name="Rectangle 3"/>
          <p:cNvSpPr>
            <a:spLocks noGrp="1" noChangeArrowheads="1"/>
          </p:cNvSpPr>
          <p:nvPr>
            <p:ph type="body" sz="half" idx="1"/>
          </p:nvPr>
        </p:nvSpPr>
        <p:spPr>
          <a:xfrm>
            <a:off x="914400" y="2057400"/>
            <a:ext cx="8229600" cy="5029200"/>
          </a:xfrm>
        </p:spPr>
        <p:txBody>
          <a:bodyPr/>
          <a:lstStyle/>
          <a:p>
            <a:pPr eaLnBrk="1" hangingPunct="1">
              <a:lnSpc>
                <a:spcPct val="90000"/>
              </a:lnSpc>
              <a:spcBef>
                <a:spcPct val="15000"/>
              </a:spcBef>
            </a:pPr>
            <a:r>
              <a:rPr lang="en-US" sz="2000" dirty="0" smtClean="0"/>
              <a:t>Expedited Review:  No greater than minimal risk</a:t>
            </a:r>
          </a:p>
          <a:p>
            <a:pPr lvl="1" eaLnBrk="1" hangingPunct="1">
              <a:lnSpc>
                <a:spcPct val="90000"/>
              </a:lnSpc>
              <a:spcBef>
                <a:spcPct val="15000"/>
              </a:spcBef>
            </a:pPr>
            <a:r>
              <a:rPr lang="en-US" sz="2000" dirty="0" smtClean="0"/>
              <a:t>The probability and magnitude of harm or discomfort anticipated in the research are not greater in and of themselves than those ordinarily encountered in daily life or during the performance of routine physical or psychological examinations or tests.</a:t>
            </a:r>
          </a:p>
          <a:p>
            <a:pPr lvl="1" eaLnBrk="1" hangingPunct="1">
              <a:lnSpc>
                <a:spcPct val="90000"/>
              </a:lnSpc>
              <a:spcBef>
                <a:spcPct val="15000"/>
              </a:spcBef>
              <a:buFontTx/>
              <a:buNone/>
            </a:pPr>
            <a:endParaRPr lang="en-US" sz="2000" b="1" dirty="0" smtClean="0"/>
          </a:p>
          <a:p>
            <a:pPr eaLnBrk="1" hangingPunct="1">
              <a:lnSpc>
                <a:spcPct val="90000"/>
              </a:lnSpc>
              <a:spcBef>
                <a:spcPct val="15000"/>
              </a:spcBef>
            </a:pPr>
            <a:r>
              <a:rPr lang="en-US" sz="2000" dirty="0" smtClean="0"/>
              <a:t>Expedited Review:  “The List” – and involves, e.g.,</a:t>
            </a:r>
          </a:p>
          <a:p>
            <a:pPr lvl="1" eaLnBrk="1" hangingPunct="1">
              <a:lnSpc>
                <a:spcPct val="90000"/>
              </a:lnSpc>
              <a:spcBef>
                <a:spcPct val="15000"/>
              </a:spcBef>
            </a:pPr>
            <a:r>
              <a:rPr lang="en-US" sz="2000" dirty="0" smtClean="0"/>
              <a:t>collection of limited blood samples;</a:t>
            </a:r>
          </a:p>
          <a:p>
            <a:pPr lvl="1" eaLnBrk="1" hangingPunct="1">
              <a:lnSpc>
                <a:spcPct val="90000"/>
              </a:lnSpc>
              <a:spcBef>
                <a:spcPct val="15000"/>
              </a:spcBef>
            </a:pPr>
            <a:r>
              <a:rPr lang="en-US" sz="2000" dirty="0" smtClean="0"/>
              <a:t>collection of data through physical sensors placed on body; </a:t>
            </a:r>
          </a:p>
          <a:p>
            <a:pPr lvl="1" eaLnBrk="1" hangingPunct="1">
              <a:lnSpc>
                <a:spcPct val="90000"/>
              </a:lnSpc>
              <a:spcBef>
                <a:spcPct val="15000"/>
              </a:spcBef>
            </a:pPr>
            <a:r>
              <a:rPr lang="en-US" sz="2000" dirty="0" smtClean="0"/>
              <a:t>collection of data from voice and other recordings, etc.</a:t>
            </a:r>
          </a:p>
          <a:p>
            <a:pPr lvl="1" eaLnBrk="1" hangingPunct="1">
              <a:lnSpc>
                <a:spcPct val="90000"/>
              </a:lnSpc>
              <a:spcBef>
                <a:spcPct val="15000"/>
              </a:spcBef>
            </a:pPr>
            <a:r>
              <a:rPr lang="en-US" sz="2000" dirty="0" smtClean="0"/>
              <a:t>non-IND, non-IDE studies originally reviewed by convened board and there determined to be no greater than minimal risk and no additional risks identified.</a:t>
            </a:r>
          </a:p>
        </p:txBody>
      </p:sp>
      <p:sp>
        <p:nvSpPr>
          <p:cNvPr id="503813" name="Rectangle 5"/>
          <p:cNvSpPr>
            <a:spLocks noChangeArrowheads="1"/>
          </p:cNvSpPr>
          <p:nvPr/>
        </p:nvSpPr>
        <p:spPr bwMode="auto">
          <a:xfrm>
            <a:off x="852488" y="4718050"/>
            <a:ext cx="184150" cy="433388"/>
          </a:xfrm>
          <a:prstGeom prst="rect">
            <a:avLst/>
          </a:prstGeom>
          <a:noFill/>
          <a:ln w="9525">
            <a:noFill/>
            <a:miter lim="800000"/>
            <a:headEnd/>
            <a:tailEnd/>
          </a:ln>
          <a:effectLst/>
        </p:spPr>
        <p:txBody>
          <a:bodyPr wrap="none">
            <a:spAutoFit/>
          </a:bodyPr>
          <a:lstStyle/>
          <a:p>
            <a:pPr algn="r">
              <a:lnSpc>
                <a:spcPct val="80000"/>
              </a:lnSpc>
              <a:buFont typeface="Wingdings" pitchFamily="2" charset="2"/>
              <a:buNone/>
              <a:defRPr/>
            </a:pPr>
            <a:endParaRPr lang="en-US">
              <a:solidFill>
                <a:schemeClr val="tx1"/>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2"/>
          <p:cNvSpPr>
            <a:spLocks noGrp="1" noChangeArrowheads="1"/>
          </p:cNvSpPr>
          <p:nvPr>
            <p:ph type="title"/>
          </p:nvPr>
        </p:nvSpPr>
        <p:spPr>
          <a:xfrm>
            <a:off x="838200" y="762000"/>
            <a:ext cx="7543800" cy="838200"/>
          </a:xfrm>
        </p:spPr>
        <p:txBody>
          <a:bodyPr/>
          <a:lstStyle/>
          <a:p>
            <a:pPr eaLnBrk="1" hangingPunct="1">
              <a:defRPr/>
            </a:pPr>
            <a:endParaRPr lang="en-US" dirty="0" smtClean="0"/>
          </a:p>
        </p:txBody>
      </p:sp>
      <p:sp>
        <p:nvSpPr>
          <p:cNvPr id="36867" name="Rectangle 3"/>
          <p:cNvSpPr>
            <a:spLocks noGrp="1" noChangeArrowheads="1"/>
          </p:cNvSpPr>
          <p:nvPr>
            <p:ph type="body" sz="half" idx="1"/>
          </p:nvPr>
        </p:nvSpPr>
        <p:spPr>
          <a:xfrm>
            <a:off x="914400" y="2133600"/>
            <a:ext cx="8229600" cy="5029200"/>
          </a:xfrm>
        </p:spPr>
        <p:txBody>
          <a:bodyPr/>
          <a:lstStyle/>
          <a:p>
            <a:pPr eaLnBrk="1" hangingPunct="1">
              <a:lnSpc>
                <a:spcPct val="90000"/>
              </a:lnSpc>
              <a:spcBef>
                <a:spcPct val="15000"/>
              </a:spcBef>
            </a:pPr>
            <a:r>
              <a:rPr lang="en-US" sz="2400" dirty="0" smtClean="0"/>
              <a:t>Provide sufficient information and materials </a:t>
            </a:r>
          </a:p>
          <a:p>
            <a:pPr lvl="1" eaLnBrk="1" hangingPunct="1">
              <a:lnSpc>
                <a:spcPct val="90000"/>
              </a:lnSpc>
              <a:spcBef>
                <a:spcPct val="15000"/>
              </a:spcBef>
            </a:pPr>
            <a:r>
              <a:rPr lang="en-US" sz="2000" dirty="0" smtClean="0"/>
              <a:t>Criteria for 46.111 determinations:</a:t>
            </a:r>
          </a:p>
          <a:p>
            <a:pPr lvl="1" eaLnBrk="1" hangingPunct="1">
              <a:lnSpc>
                <a:spcPct val="90000"/>
              </a:lnSpc>
              <a:spcBef>
                <a:spcPct val="15000"/>
              </a:spcBef>
              <a:buFontTx/>
              <a:buNone/>
            </a:pPr>
            <a:r>
              <a:rPr lang="en-US" sz="2000" dirty="0" smtClean="0"/>
              <a:t>	e.g., risk/benefit ratio; appropriate recruitment; safeguards for vulnerable subjects (such as, avoiding coercion)</a:t>
            </a:r>
          </a:p>
          <a:p>
            <a:pPr lvl="1" eaLnBrk="1" hangingPunct="1">
              <a:lnSpc>
                <a:spcPct val="90000"/>
              </a:lnSpc>
              <a:spcBef>
                <a:spcPct val="15000"/>
              </a:spcBef>
            </a:pPr>
            <a:r>
              <a:rPr lang="en-US" sz="2000" dirty="0" smtClean="0"/>
              <a:t>Creates legally effective informed consent, assent, and permission materials</a:t>
            </a:r>
          </a:p>
          <a:p>
            <a:pPr lvl="1" eaLnBrk="1" hangingPunct="1">
              <a:lnSpc>
                <a:spcPct val="90000"/>
              </a:lnSpc>
              <a:spcBef>
                <a:spcPct val="15000"/>
              </a:spcBef>
            </a:pPr>
            <a:r>
              <a:rPr lang="en-US" sz="2000" dirty="0" smtClean="0"/>
              <a:t>Consider characteristics of local research</a:t>
            </a:r>
          </a:p>
          <a:p>
            <a:pPr eaLnBrk="1" hangingPunct="1">
              <a:lnSpc>
                <a:spcPct val="90000"/>
              </a:lnSpc>
              <a:spcBef>
                <a:spcPct val="15000"/>
              </a:spcBef>
            </a:pPr>
            <a:r>
              <a:rPr lang="en-US" sz="2400" dirty="0" smtClean="0"/>
              <a:t>Recognize and manage conflicts of interest</a:t>
            </a:r>
          </a:p>
          <a:p>
            <a:pPr lvl="1" eaLnBrk="1" hangingPunct="1">
              <a:lnSpc>
                <a:spcPct val="90000"/>
              </a:lnSpc>
              <a:spcBef>
                <a:spcPct val="15000"/>
              </a:spcBef>
            </a:pPr>
            <a:r>
              <a:rPr lang="en-US" sz="2000" dirty="0" smtClean="0"/>
              <a:t>(e.g., disclose, reduce, eliminate)</a:t>
            </a:r>
          </a:p>
          <a:p>
            <a:pPr eaLnBrk="1" hangingPunct="1">
              <a:lnSpc>
                <a:spcPct val="90000"/>
              </a:lnSpc>
              <a:spcBef>
                <a:spcPct val="15000"/>
              </a:spcBef>
            </a:pPr>
            <a:r>
              <a:rPr lang="en-US" sz="2400" dirty="0" smtClean="0"/>
              <a:t>Comply with IRB decisions and requirements</a:t>
            </a:r>
          </a:p>
          <a:p>
            <a:pPr eaLnBrk="1" hangingPunct="1">
              <a:lnSpc>
                <a:spcPct val="90000"/>
              </a:lnSpc>
              <a:spcBef>
                <a:spcPct val="15000"/>
              </a:spcBef>
            </a:pPr>
            <a:r>
              <a:rPr lang="en-US" sz="2400" dirty="0" smtClean="0"/>
              <a:t>Respond to IRB requests in a timely fashion</a:t>
            </a:r>
            <a:endParaRPr lang="en-US" dirty="0" smtClean="0"/>
          </a:p>
          <a:p>
            <a:pPr eaLnBrk="1" hangingPunct="1">
              <a:lnSpc>
                <a:spcPct val="90000"/>
              </a:lnSpc>
              <a:spcBef>
                <a:spcPct val="15000"/>
              </a:spcBef>
              <a:buFont typeface="Wingdings" pitchFamily="2" charset="2"/>
              <a:buNone/>
            </a:pPr>
            <a:endParaRPr lang="en-US" dirty="0" smtClean="0"/>
          </a:p>
        </p:txBody>
      </p:sp>
      <p:sp>
        <p:nvSpPr>
          <p:cNvPr id="501765" name="Rectangle 5"/>
          <p:cNvSpPr>
            <a:spLocks noChangeArrowheads="1"/>
          </p:cNvSpPr>
          <p:nvPr/>
        </p:nvSpPr>
        <p:spPr bwMode="auto">
          <a:xfrm>
            <a:off x="852488" y="4718050"/>
            <a:ext cx="184150" cy="433388"/>
          </a:xfrm>
          <a:prstGeom prst="rect">
            <a:avLst/>
          </a:prstGeom>
          <a:noFill/>
          <a:ln w="9525">
            <a:noFill/>
            <a:miter lim="800000"/>
            <a:headEnd/>
            <a:tailEnd/>
          </a:ln>
          <a:effectLst/>
        </p:spPr>
        <p:txBody>
          <a:bodyPr wrap="none">
            <a:spAutoFit/>
          </a:bodyPr>
          <a:lstStyle/>
          <a:p>
            <a:pPr algn="r">
              <a:lnSpc>
                <a:spcPct val="80000"/>
              </a:lnSpc>
              <a:buFont typeface="Wingdings" pitchFamily="2" charset="2"/>
              <a:buNone/>
              <a:defRPr/>
            </a:pPr>
            <a:endParaRPr lang="en-US">
              <a:solidFill>
                <a:schemeClr val="tx1"/>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838200" y="685800"/>
            <a:ext cx="7543800" cy="1050925"/>
          </a:xfrm>
        </p:spPr>
        <p:txBody>
          <a:bodyPr/>
          <a:lstStyle/>
          <a:p>
            <a:pPr eaLnBrk="1" hangingPunct="1">
              <a:defRPr/>
            </a:pPr>
            <a:r>
              <a:rPr lang="en-US" smtClean="0"/>
              <a:t>Responsibility #2</a:t>
            </a:r>
          </a:p>
        </p:txBody>
      </p:sp>
      <p:sp>
        <p:nvSpPr>
          <p:cNvPr id="30723" name="Rectangle 3"/>
          <p:cNvSpPr>
            <a:spLocks noGrp="1" noChangeArrowheads="1"/>
          </p:cNvSpPr>
          <p:nvPr>
            <p:ph type="body" idx="1"/>
          </p:nvPr>
        </p:nvSpPr>
        <p:spPr>
          <a:xfrm>
            <a:off x="1295400" y="1981200"/>
            <a:ext cx="6934200" cy="4114800"/>
          </a:xfrm>
        </p:spPr>
        <p:txBody>
          <a:bodyPr/>
          <a:lstStyle/>
          <a:p>
            <a:pPr algn="ctr">
              <a:lnSpc>
                <a:spcPct val="125000"/>
              </a:lnSpc>
              <a:spcBef>
                <a:spcPct val="50000"/>
              </a:spcBef>
              <a:buClrTx/>
              <a:buSzTx/>
              <a:buFontTx/>
              <a:buNone/>
            </a:pPr>
            <a:r>
              <a:rPr lang="en-US" sz="2800" i="1" smtClean="0">
                <a:solidFill>
                  <a:srgbClr val="660066"/>
                </a:solidFill>
              </a:rPr>
              <a:t>  </a:t>
            </a:r>
          </a:p>
          <a:p>
            <a:pPr algn="ctr">
              <a:lnSpc>
                <a:spcPct val="125000"/>
              </a:lnSpc>
              <a:spcBef>
                <a:spcPct val="50000"/>
              </a:spcBef>
              <a:buClrTx/>
              <a:buSzTx/>
              <a:buFontTx/>
              <a:buNone/>
            </a:pPr>
            <a:r>
              <a:rPr lang="en-US" sz="4000" b="1" i="1" smtClean="0">
                <a:solidFill>
                  <a:srgbClr val="660066"/>
                </a:solidFill>
              </a:rPr>
              <a:t>Comply with relevant </a:t>
            </a:r>
          </a:p>
          <a:p>
            <a:pPr algn="ctr">
              <a:lnSpc>
                <a:spcPct val="125000"/>
              </a:lnSpc>
              <a:spcBef>
                <a:spcPct val="50000"/>
              </a:spcBef>
              <a:buClrTx/>
              <a:buSzTx/>
              <a:buFontTx/>
              <a:buNone/>
            </a:pPr>
            <a:r>
              <a:rPr lang="en-US" sz="4000" b="1" i="1" smtClean="0">
                <a:solidFill>
                  <a:srgbClr val="660066"/>
                </a:solidFill>
              </a:rPr>
              <a:t>Federal regulations </a:t>
            </a:r>
          </a:p>
          <a:p>
            <a:pPr algn="ctr">
              <a:lnSpc>
                <a:spcPct val="125000"/>
              </a:lnSpc>
              <a:spcBef>
                <a:spcPct val="50000"/>
              </a:spcBef>
              <a:buClrTx/>
              <a:buSzTx/>
              <a:buFontTx/>
              <a:buNone/>
            </a:pPr>
            <a:r>
              <a:rPr lang="en-US" sz="2400" b="1" smtClean="0">
                <a:solidFill>
                  <a:srgbClr val="660066"/>
                </a:solidFill>
              </a:rPr>
              <a:t>45 CFR 46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990600" y="381000"/>
            <a:ext cx="7793038" cy="1219200"/>
          </a:xfrm>
        </p:spPr>
        <p:txBody>
          <a:bodyPr/>
          <a:lstStyle/>
          <a:p>
            <a:pPr eaLnBrk="1" hangingPunct="1">
              <a:defRPr/>
            </a:pPr>
            <a:r>
              <a:rPr lang="en-US" smtClean="0"/>
              <a:t>Regulations for Protection </a:t>
            </a:r>
            <a:br>
              <a:rPr lang="en-US" smtClean="0"/>
            </a:br>
            <a:r>
              <a:rPr lang="en-US" smtClean="0"/>
              <a:t>of Human Subjects </a:t>
            </a:r>
            <a:br>
              <a:rPr lang="en-US" smtClean="0"/>
            </a:br>
            <a:r>
              <a:rPr lang="en-US" smtClean="0"/>
              <a:t>45 CFR 46</a:t>
            </a:r>
          </a:p>
        </p:txBody>
      </p:sp>
      <p:sp>
        <p:nvSpPr>
          <p:cNvPr id="31747" name="Text Box 3"/>
          <p:cNvSpPr txBox="1">
            <a:spLocks noChangeArrowheads="1"/>
          </p:cNvSpPr>
          <p:nvPr/>
        </p:nvSpPr>
        <p:spPr bwMode="auto">
          <a:xfrm>
            <a:off x="914400" y="1981200"/>
            <a:ext cx="8229600" cy="4122667"/>
          </a:xfrm>
          <a:prstGeom prst="rect">
            <a:avLst/>
          </a:prstGeom>
          <a:noFill/>
          <a:ln w="9525">
            <a:noFill/>
            <a:miter lim="800000"/>
            <a:headEnd/>
            <a:tailEnd/>
          </a:ln>
        </p:spPr>
        <p:txBody>
          <a:bodyPr>
            <a:spAutoFit/>
          </a:bodyPr>
          <a:lstStyle/>
          <a:p>
            <a:pPr marL="457200" indent="-457200" eaLnBrk="0" hangingPunct="0">
              <a:lnSpc>
                <a:spcPct val="115000"/>
              </a:lnSpc>
              <a:spcBef>
                <a:spcPct val="0"/>
              </a:spcBef>
              <a:buClrTx/>
              <a:buSzTx/>
              <a:buFontTx/>
              <a:buChar char="•"/>
            </a:pPr>
            <a:r>
              <a:rPr lang="en-US" b="1" dirty="0">
                <a:solidFill>
                  <a:srgbClr val="660066"/>
                </a:solidFill>
              </a:rPr>
              <a:t>Subpart A</a:t>
            </a:r>
            <a:r>
              <a:rPr lang="en-US" sz="2600" dirty="0">
                <a:solidFill>
                  <a:schemeClr val="tx1"/>
                </a:solidFill>
              </a:rPr>
              <a:t> – basic HHS Policy - “The Common Rule</a:t>
            </a:r>
            <a:r>
              <a:rPr lang="en-US" sz="2600" dirty="0" smtClean="0">
                <a:solidFill>
                  <a:schemeClr val="tx1"/>
                </a:solidFill>
              </a:rPr>
              <a:t>” is the common name for this policy that many other </a:t>
            </a:r>
            <a:r>
              <a:rPr lang="en-US" sz="2600" dirty="0">
                <a:solidFill>
                  <a:schemeClr val="tx1"/>
                </a:solidFill>
              </a:rPr>
              <a:t>federal departments &amp; agencies have adopted</a:t>
            </a:r>
          </a:p>
          <a:p>
            <a:pPr marL="457200" indent="-457200"/>
            <a:r>
              <a:rPr lang="en-US" b="1" dirty="0">
                <a:solidFill>
                  <a:srgbClr val="660066"/>
                </a:solidFill>
              </a:rPr>
              <a:t>Subpart B</a:t>
            </a:r>
            <a:r>
              <a:rPr lang="en-US" dirty="0">
                <a:solidFill>
                  <a:schemeClr val="tx1"/>
                </a:solidFill>
              </a:rPr>
              <a:t> - Pregnant Women, Human Fetuses,  and Neonates</a:t>
            </a:r>
          </a:p>
          <a:p>
            <a:pPr marL="457200" indent="-457200"/>
            <a:r>
              <a:rPr lang="en-US" b="1" dirty="0">
                <a:solidFill>
                  <a:srgbClr val="660066"/>
                </a:solidFill>
              </a:rPr>
              <a:t>Subpart C</a:t>
            </a:r>
            <a:r>
              <a:rPr lang="en-US" dirty="0">
                <a:solidFill>
                  <a:schemeClr val="tx1"/>
                </a:solidFill>
              </a:rPr>
              <a:t> - Prisoners  </a:t>
            </a:r>
          </a:p>
          <a:p>
            <a:pPr marL="457200" indent="-457200"/>
            <a:r>
              <a:rPr lang="en-US" b="1" dirty="0">
                <a:solidFill>
                  <a:srgbClr val="660066"/>
                </a:solidFill>
              </a:rPr>
              <a:t>Subpart D</a:t>
            </a:r>
            <a:r>
              <a:rPr lang="en-US" dirty="0">
                <a:solidFill>
                  <a:schemeClr val="tx1"/>
                </a:solidFill>
              </a:rPr>
              <a:t> - Children</a:t>
            </a:r>
          </a:p>
          <a:p>
            <a:pPr marL="914400" lvl="1" indent="-457200" eaLnBrk="0" hangingPunct="0">
              <a:lnSpc>
                <a:spcPct val="115000"/>
              </a:lnSpc>
              <a:spcBef>
                <a:spcPct val="0"/>
              </a:spcBef>
              <a:buClrTx/>
              <a:buSzTx/>
              <a:buFontTx/>
              <a:buNone/>
            </a:pPr>
            <a:endParaRPr lang="en-US" sz="2600" dirty="0">
              <a:solidFill>
                <a:schemeClr val="tx1"/>
              </a:solidFill>
            </a:endParaRPr>
          </a:p>
        </p:txBody>
      </p:sp>
      <p:sp>
        <p:nvSpPr>
          <p:cNvPr id="31748" name="Text Box 4"/>
          <p:cNvSpPr txBox="1">
            <a:spLocks noChangeArrowheads="1"/>
          </p:cNvSpPr>
          <p:nvPr/>
        </p:nvSpPr>
        <p:spPr bwMode="auto">
          <a:xfrm>
            <a:off x="8686800" y="6400800"/>
            <a:ext cx="457200" cy="366713"/>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1800">
                <a:solidFill>
                  <a:schemeClr val="tx1"/>
                </a:solidFill>
                <a:latin typeface="Times New Roman" pitchFamily="18" charset="0"/>
              </a:rPr>
              <a:t>6</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609600" y="685800"/>
            <a:ext cx="7543800" cy="1050925"/>
          </a:xfrm>
        </p:spPr>
        <p:txBody>
          <a:bodyPr/>
          <a:lstStyle/>
          <a:p>
            <a:pPr eaLnBrk="1" hangingPunct="1">
              <a:defRPr/>
            </a:pPr>
            <a:r>
              <a:rPr lang="en-US" smtClean="0"/>
              <a:t>Responsibility #3</a:t>
            </a:r>
          </a:p>
        </p:txBody>
      </p:sp>
      <p:sp>
        <p:nvSpPr>
          <p:cNvPr id="32771" name="Rectangle 3"/>
          <p:cNvSpPr>
            <a:spLocks noGrp="1" noChangeArrowheads="1"/>
          </p:cNvSpPr>
          <p:nvPr>
            <p:ph type="body" idx="1"/>
          </p:nvPr>
        </p:nvSpPr>
        <p:spPr>
          <a:xfrm>
            <a:off x="990600" y="2133600"/>
            <a:ext cx="7086600" cy="4114800"/>
          </a:xfrm>
        </p:spPr>
        <p:txBody>
          <a:bodyPr/>
          <a:lstStyle/>
          <a:p>
            <a:pPr algn="ctr" eaLnBrk="1" hangingPunct="1">
              <a:lnSpc>
                <a:spcPct val="125000"/>
              </a:lnSpc>
              <a:buFont typeface="Wingdings" pitchFamily="2" charset="2"/>
              <a:buNone/>
            </a:pPr>
            <a:r>
              <a:rPr lang="en-US" sz="4000" b="1" i="1" dirty="0" smtClean="0">
                <a:solidFill>
                  <a:srgbClr val="660066"/>
                </a:solidFill>
              </a:rPr>
              <a:t>Initial Review</a:t>
            </a:r>
          </a:p>
          <a:p>
            <a:pPr algn="ctr" eaLnBrk="1" hangingPunct="1">
              <a:lnSpc>
                <a:spcPct val="125000"/>
              </a:lnSpc>
              <a:buFont typeface="Wingdings" pitchFamily="2" charset="2"/>
              <a:buNone/>
            </a:pPr>
            <a:r>
              <a:rPr lang="en-US" sz="2400" b="1" dirty="0" smtClean="0">
                <a:solidFill>
                  <a:srgbClr val="660066"/>
                </a:solidFill>
              </a:rPr>
              <a:t>(45 CFR part 46.109(a)-(d); 46.110; 46.111)</a:t>
            </a:r>
          </a:p>
          <a:p>
            <a:pPr algn="ctr" eaLnBrk="1" hangingPunct="1">
              <a:lnSpc>
                <a:spcPct val="125000"/>
              </a:lnSpc>
              <a:buFont typeface="Wingdings" pitchFamily="2" charset="2"/>
              <a:buNone/>
            </a:pPr>
            <a:endParaRPr lang="en-US" sz="2400" b="1" dirty="0" smtClean="0">
              <a:solidFill>
                <a:srgbClr val="660066"/>
              </a:solidFill>
            </a:endParaRPr>
          </a:p>
          <a:p>
            <a:pPr marL="0" indent="0" algn="ctr" eaLnBrk="1" hangingPunct="1">
              <a:lnSpc>
                <a:spcPct val="125000"/>
              </a:lnSpc>
              <a:buFont typeface="Wingdings" pitchFamily="2" charset="2"/>
              <a:buNone/>
            </a:pPr>
            <a:r>
              <a:rPr lang="en-US" sz="3600" b="1" dirty="0" smtClean="0">
                <a:solidFill>
                  <a:srgbClr val="660066"/>
                </a:solidFill>
              </a:rPr>
              <a:t>Know Your Institution’s Policy and Processes for Submitting a Protocol</a:t>
            </a:r>
            <a:endParaRPr lang="en-US" sz="2400" dirty="0" smtClean="0">
              <a:solidFill>
                <a:srgbClr val="660066"/>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990600" y="381000"/>
            <a:ext cx="7543800" cy="1050925"/>
          </a:xfrm>
        </p:spPr>
        <p:txBody>
          <a:bodyPr/>
          <a:lstStyle/>
          <a:p>
            <a:pPr eaLnBrk="1" hangingPunct="1">
              <a:defRPr/>
            </a:pPr>
            <a:r>
              <a:rPr lang="en-US" sz="3600" dirty="0" smtClean="0"/>
              <a:t>Does Your Institution Exempt Certain Kinds of Research from IRB Review?</a:t>
            </a:r>
            <a:endParaRPr lang="en-US" sz="2000" dirty="0" smtClean="0"/>
          </a:p>
        </p:txBody>
      </p:sp>
      <p:sp>
        <p:nvSpPr>
          <p:cNvPr id="28675" name="Rectangle 3"/>
          <p:cNvSpPr>
            <a:spLocks noGrp="1" noChangeArrowheads="1"/>
          </p:cNvSpPr>
          <p:nvPr>
            <p:ph type="body" idx="1"/>
          </p:nvPr>
        </p:nvSpPr>
        <p:spPr>
          <a:xfrm>
            <a:off x="990600" y="1905000"/>
            <a:ext cx="8001000" cy="4114800"/>
          </a:xfrm>
        </p:spPr>
        <p:txBody>
          <a:bodyPr/>
          <a:lstStyle/>
          <a:p>
            <a:pPr eaLnBrk="1" hangingPunct="1"/>
            <a:r>
              <a:rPr lang="en-US" sz="2800" dirty="0" smtClean="0"/>
              <a:t>“Federally Exempt” may not be reviewed</a:t>
            </a:r>
          </a:p>
          <a:p>
            <a:pPr lvl="1" eaLnBrk="1" hangingPunct="1"/>
            <a:r>
              <a:rPr lang="en-US" sz="2400" dirty="0" smtClean="0"/>
              <a:t>Or some items may be reviewed but other items may not be</a:t>
            </a:r>
          </a:p>
          <a:p>
            <a:pPr eaLnBrk="1" hangingPunct="1"/>
            <a:r>
              <a:rPr lang="en-US" sz="2800" dirty="0" smtClean="0"/>
              <a:t>Institutions typically have SOPs to describe how and where and by whom exempt  determinations are made</a:t>
            </a:r>
          </a:p>
          <a:p>
            <a:pPr eaLnBrk="1" hangingPunct="1"/>
            <a:r>
              <a:rPr lang="en-US" sz="2800" dirty="0" smtClean="0"/>
              <a:t>WPU: Pedagogical research, institutional research &amp; assessment, and oral histories</a:t>
            </a:r>
            <a:r>
              <a:rPr lang="en-US" dirty="0" smtClean="0"/>
              <a: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lIns="90488" tIns="44450" rIns="90488" bIns="44450" anchor="b"/>
          <a:lstStyle/>
          <a:p>
            <a:pPr eaLnBrk="1" hangingPunct="1">
              <a:defRPr/>
            </a:pPr>
            <a:r>
              <a:rPr lang="en-US" smtClean="0"/>
              <a:t>Philosophical Basis</a:t>
            </a:r>
          </a:p>
        </p:txBody>
      </p:sp>
      <p:sp>
        <p:nvSpPr>
          <p:cNvPr id="9219" name="Rectangle 3"/>
          <p:cNvSpPr>
            <a:spLocks noGrp="1" noChangeArrowheads="1"/>
          </p:cNvSpPr>
          <p:nvPr>
            <p:ph type="body" idx="1"/>
          </p:nvPr>
        </p:nvSpPr>
        <p:spPr>
          <a:xfrm>
            <a:off x="1143000" y="4114800"/>
            <a:ext cx="7510463" cy="2286000"/>
          </a:xfrm>
          <a:noFill/>
        </p:spPr>
        <p:txBody>
          <a:bodyPr lIns="90488" tIns="44450" rIns="90488" bIns="44450"/>
          <a:lstStyle/>
          <a:p>
            <a:pPr eaLnBrk="1" hangingPunct="1">
              <a:buFont typeface="Wingdings" pitchFamily="2" charset="2"/>
              <a:buNone/>
            </a:pPr>
            <a:r>
              <a:rPr lang="en-US" sz="2800" smtClean="0"/>
              <a:t>Immanuel Kant (1724 - 1804): </a:t>
            </a:r>
          </a:p>
          <a:p>
            <a:pPr eaLnBrk="1" hangingPunct="1">
              <a:buFont typeface="Wingdings" pitchFamily="2" charset="2"/>
              <a:buNone/>
            </a:pPr>
            <a:r>
              <a:rPr lang="en-US" sz="2800" smtClean="0"/>
              <a:t>    “For all rational beings come under the law that each of them must treat itself and all others never merely as means, but in every case at the same time as ends in themselves.”</a:t>
            </a:r>
          </a:p>
        </p:txBody>
      </p:sp>
      <p:pic>
        <p:nvPicPr>
          <p:cNvPr id="9220" name="Picture 4"/>
          <p:cNvPicPr>
            <a:picLocks noChangeArrowheads="1"/>
          </p:cNvPicPr>
          <p:nvPr/>
        </p:nvPicPr>
        <p:blipFill>
          <a:blip r:embed="rId3" cstate="print"/>
          <a:srcRect/>
          <a:stretch>
            <a:fillRect/>
          </a:stretch>
        </p:blipFill>
        <p:spPr bwMode="auto">
          <a:xfrm>
            <a:off x="3733800" y="2362200"/>
            <a:ext cx="1409700" cy="1809750"/>
          </a:xfrm>
          <a:prstGeom prst="rect">
            <a:avLst/>
          </a:prstGeom>
          <a:noFill/>
          <a:ln w="12700">
            <a:noFill/>
            <a:miter lim="800000"/>
            <a:headEnd/>
            <a:tailEnd/>
          </a:ln>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ChangeArrowheads="1"/>
          </p:cNvSpPr>
          <p:nvPr>
            <p:ph type="title"/>
          </p:nvPr>
        </p:nvSpPr>
        <p:spPr>
          <a:xfrm>
            <a:off x="609600" y="685800"/>
            <a:ext cx="7543800" cy="1050925"/>
          </a:xfrm>
        </p:spPr>
        <p:txBody>
          <a:bodyPr/>
          <a:lstStyle/>
          <a:p>
            <a:pPr eaLnBrk="1" hangingPunct="1">
              <a:defRPr/>
            </a:pPr>
            <a:r>
              <a:rPr lang="en-US" dirty="0" smtClean="0"/>
              <a:t>What Materials are Required by Your IRB?</a:t>
            </a:r>
          </a:p>
        </p:txBody>
      </p:sp>
      <p:sp>
        <p:nvSpPr>
          <p:cNvPr id="33795" name="Rectangle 3"/>
          <p:cNvSpPr>
            <a:spLocks noGrp="1" noChangeArrowheads="1"/>
          </p:cNvSpPr>
          <p:nvPr>
            <p:ph type="body" idx="1"/>
          </p:nvPr>
        </p:nvSpPr>
        <p:spPr>
          <a:xfrm>
            <a:off x="990600" y="1905000"/>
            <a:ext cx="8153400" cy="4114800"/>
          </a:xfrm>
        </p:spPr>
        <p:txBody>
          <a:bodyPr/>
          <a:lstStyle/>
          <a:p>
            <a:pPr eaLnBrk="1" hangingPunct="1">
              <a:lnSpc>
                <a:spcPct val="125000"/>
              </a:lnSpc>
            </a:pPr>
            <a:r>
              <a:rPr lang="en-US" sz="3600" i="1" dirty="0" smtClean="0"/>
              <a:t>Protocol</a:t>
            </a:r>
          </a:p>
          <a:p>
            <a:pPr lvl="1" eaLnBrk="1" hangingPunct="1">
              <a:lnSpc>
                <a:spcPct val="125000"/>
              </a:lnSpc>
            </a:pPr>
            <a:r>
              <a:rPr lang="en-US" i="1" dirty="0" smtClean="0"/>
              <a:t>Form, narrative</a:t>
            </a:r>
          </a:p>
          <a:p>
            <a:pPr eaLnBrk="1" hangingPunct="1">
              <a:lnSpc>
                <a:spcPct val="125000"/>
              </a:lnSpc>
            </a:pPr>
            <a:r>
              <a:rPr lang="en-US" sz="3600" i="1" dirty="0" smtClean="0"/>
              <a:t>Recruitment materials</a:t>
            </a:r>
          </a:p>
          <a:p>
            <a:pPr eaLnBrk="1" hangingPunct="1">
              <a:lnSpc>
                <a:spcPct val="125000"/>
              </a:lnSpc>
            </a:pPr>
            <a:r>
              <a:rPr lang="en-US" sz="3600" i="1" dirty="0" smtClean="0"/>
              <a:t>Informed consent(s)</a:t>
            </a:r>
          </a:p>
          <a:p>
            <a:pPr eaLnBrk="1" hangingPunct="1">
              <a:lnSpc>
                <a:spcPct val="125000"/>
              </a:lnSpc>
            </a:pPr>
            <a:r>
              <a:rPr lang="en-US" sz="3600" i="1" dirty="0" smtClean="0"/>
              <a:t>Data tools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838200" y="762000"/>
            <a:ext cx="7543800" cy="838200"/>
          </a:xfrm>
        </p:spPr>
        <p:txBody>
          <a:bodyPr/>
          <a:lstStyle/>
          <a:p>
            <a:pPr eaLnBrk="1" hangingPunct="1">
              <a:defRPr/>
            </a:pPr>
            <a:r>
              <a:rPr lang="en-US" dirty="0" smtClean="0"/>
              <a:t>How Does Your IRB Review and Approve Protocols?</a:t>
            </a:r>
          </a:p>
        </p:txBody>
      </p:sp>
      <p:sp>
        <p:nvSpPr>
          <p:cNvPr id="34820" name="Rectangle 4"/>
          <p:cNvSpPr>
            <a:spLocks noGrp="1" noChangeArrowheads="1"/>
          </p:cNvSpPr>
          <p:nvPr>
            <p:ph type="body" sz="half" idx="2"/>
          </p:nvPr>
        </p:nvSpPr>
        <p:spPr>
          <a:xfrm>
            <a:off x="457200" y="1981200"/>
            <a:ext cx="8153400" cy="4572000"/>
          </a:xfrm>
        </p:spPr>
        <p:txBody>
          <a:bodyPr/>
          <a:lstStyle/>
          <a:p>
            <a:pPr eaLnBrk="1" hangingPunct="1">
              <a:lnSpc>
                <a:spcPct val="125000"/>
              </a:lnSpc>
            </a:pPr>
            <a:r>
              <a:rPr lang="en-US" sz="3600" i="1" dirty="0" smtClean="0"/>
              <a:t>Overall Process</a:t>
            </a:r>
          </a:p>
          <a:p>
            <a:pPr lvl="1" eaLnBrk="1" hangingPunct="1">
              <a:lnSpc>
                <a:spcPct val="125000"/>
              </a:lnSpc>
            </a:pPr>
            <a:r>
              <a:rPr lang="en-US" i="1" dirty="0" smtClean="0"/>
              <a:t>Committee member roles, Committee actions</a:t>
            </a:r>
          </a:p>
          <a:p>
            <a:pPr lvl="1" eaLnBrk="1" hangingPunct="1">
              <a:lnSpc>
                <a:spcPct val="125000"/>
              </a:lnSpc>
            </a:pPr>
            <a:r>
              <a:rPr lang="en-US" i="1" dirty="0" smtClean="0"/>
              <a:t>Differences between Exempted, Expedited and Full Review processes</a:t>
            </a:r>
          </a:p>
          <a:p>
            <a:pPr eaLnBrk="1" hangingPunct="1">
              <a:lnSpc>
                <a:spcPct val="125000"/>
              </a:lnSpc>
            </a:pPr>
            <a:r>
              <a:rPr lang="en-US" sz="3600" i="1" dirty="0" smtClean="0"/>
              <a:t>Initial Review</a:t>
            </a:r>
          </a:p>
          <a:p>
            <a:pPr eaLnBrk="1" hangingPunct="1">
              <a:lnSpc>
                <a:spcPct val="125000"/>
              </a:lnSpc>
            </a:pPr>
            <a:r>
              <a:rPr lang="en-US" sz="3600" i="1" dirty="0" smtClean="0"/>
              <a:t>Continuing Review</a:t>
            </a:r>
            <a:endParaRPr lang="en-US" sz="1400" dirty="0" smtClean="0"/>
          </a:p>
          <a:p>
            <a:pPr eaLnBrk="1" hangingPunct="1">
              <a:lnSpc>
                <a:spcPct val="80000"/>
              </a:lnSpc>
              <a:buFont typeface="Wingdings" pitchFamily="2" charset="2"/>
              <a:buNone/>
            </a:pPr>
            <a:endParaRPr lang="en-US" sz="1400" dirty="0" smtClean="0"/>
          </a:p>
          <a:p>
            <a:pPr eaLnBrk="1" hangingPunct="1">
              <a:lnSpc>
                <a:spcPct val="80000"/>
              </a:lnSpc>
              <a:buFont typeface="Wingdings" pitchFamily="2" charset="2"/>
              <a:buNone/>
            </a:pPr>
            <a:endParaRPr lang="en-US" sz="1400" dirty="0" smtClean="0"/>
          </a:p>
        </p:txBody>
      </p:sp>
      <p:sp>
        <p:nvSpPr>
          <p:cNvPr id="418821" name="Rectangle 5"/>
          <p:cNvSpPr>
            <a:spLocks noChangeArrowheads="1"/>
          </p:cNvSpPr>
          <p:nvPr/>
        </p:nvSpPr>
        <p:spPr bwMode="auto">
          <a:xfrm>
            <a:off x="852488" y="4718050"/>
            <a:ext cx="184150" cy="433388"/>
          </a:xfrm>
          <a:prstGeom prst="rect">
            <a:avLst/>
          </a:prstGeom>
          <a:noFill/>
          <a:ln w="9525">
            <a:noFill/>
            <a:miter lim="800000"/>
            <a:headEnd/>
            <a:tailEnd/>
          </a:ln>
          <a:effectLst/>
        </p:spPr>
        <p:txBody>
          <a:bodyPr wrap="none">
            <a:spAutoFit/>
          </a:bodyPr>
          <a:lstStyle/>
          <a:p>
            <a:pPr algn="r">
              <a:lnSpc>
                <a:spcPct val="80000"/>
              </a:lnSpc>
              <a:buFont typeface="Wingdings" pitchFamily="2" charset="2"/>
              <a:buNone/>
              <a:defRPr/>
            </a:pPr>
            <a:endParaRPr lang="en-US">
              <a:solidFill>
                <a:schemeClr val="tx1"/>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09600" y="685800"/>
            <a:ext cx="7543800" cy="1050925"/>
          </a:xfrm>
        </p:spPr>
        <p:txBody>
          <a:bodyPr/>
          <a:lstStyle/>
          <a:p>
            <a:pPr eaLnBrk="1" hangingPunct="1">
              <a:defRPr/>
            </a:pPr>
            <a:r>
              <a:rPr lang="en-US" smtClean="0"/>
              <a:t>Responsibility #6</a:t>
            </a:r>
          </a:p>
        </p:txBody>
      </p:sp>
      <p:sp>
        <p:nvSpPr>
          <p:cNvPr id="43011" name="Rectangle 3"/>
          <p:cNvSpPr>
            <a:spLocks noGrp="1" noChangeArrowheads="1"/>
          </p:cNvSpPr>
          <p:nvPr>
            <p:ph type="body" idx="1"/>
          </p:nvPr>
        </p:nvSpPr>
        <p:spPr>
          <a:xfrm>
            <a:off x="533400" y="1905000"/>
            <a:ext cx="8153400" cy="3505200"/>
          </a:xfrm>
        </p:spPr>
        <p:txBody>
          <a:bodyPr/>
          <a:lstStyle/>
          <a:p>
            <a:pPr algn="ctr" eaLnBrk="1" hangingPunct="1">
              <a:lnSpc>
                <a:spcPct val="125000"/>
              </a:lnSpc>
              <a:buFont typeface="Wingdings" pitchFamily="2" charset="2"/>
              <a:buNone/>
            </a:pPr>
            <a:r>
              <a:rPr lang="en-US" i="1" smtClean="0">
                <a:solidFill>
                  <a:srgbClr val="660066"/>
                </a:solidFill>
              </a:rPr>
              <a:t>  </a:t>
            </a:r>
            <a:r>
              <a:rPr lang="en-US" sz="3600" b="1" i="1" smtClean="0">
                <a:solidFill>
                  <a:srgbClr val="660066"/>
                </a:solidFill>
              </a:rPr>
              <a:t>Obtain and document legally effective informed consent, assent, and parental permission in accord with §46.116, 46.117 and applicable subpart(s) and as approved by the IRB.</a:t>
            </a:r>
          </a:p>
          <a:p>
            <a:pPr eaLnBrk="1" hangingPunct="1">
              <a:buFont typeface="Wingdings" pitchFamily="2" charset="2"/>
              <a:buNone/>
            </a:pPr>
            <a:endParaRPr lang="en-US" sz="3600" b="1" i="1" smtClean="0">
              <a:solidFill>
                <a:srgbClr val="660066"/>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914400" y="533400"/>
            <a:ext cx="8229600" cy="1143000"/>
          </a:xfrm>
        </p:spPr>
        <p:txBody>
          <a:bodyPr lIns="90488" tIns="44450" rIns="90488" bIns="44450" anchor="b"/>
          <a:lstStyle/>
          <a:p>
            <a:pPr eaLnBrk="1" hangingPunct="1">
              <a:defRPr/>
            </a:pPr>
            <a:r>
              <a:rPr lang="en-US" smtClean="0">
                <a:solidFill>
                  <a:srgbClr val="000099"/>
                </a:solidFill>
              </a:rPr>
              <a:t>Informed Consent</a:t>
            </a:r>
            <a:r>
              <a:rPr lang="en-US" sz="3200" smtClean="0">
                <a:solidFill>
                  <a:srgbClr val="000099"/>
                </a:solidFill>
                <a:effectLst/>
              </a:rPr>
              <a:t> </a:t>
            </a:r>
          </a:p>
        </p:txBody>
      </p:sp>
      <p:sp>
        <p:nvSpPr>
          <p:cNvPr id="44035" name="Rectangle 3"/>
          <p:cNvSpPr>
            <a:spLocks noGrp="1" noChangeArrowheads="1"/>
          </p:cNvSpPr>
          <p:nvPr>
            <p:ph type="body" idx="1"/>
          </p:nvPr>
        </p:nvSpPr>
        <p:spPr>
          <a:xfrm>
            <a:off x="609600" y="1828800"/>
            <a:ext cx="8534400" cy="5029200"/>
          </a:xfrm>
          <a:noFill/>
        </p:spPr>
        <p:txBody>
          <a:bodyPr lIns="90488" tIns="44450" rIns="90488" bIns="44450"/>
          <a:lstStyle/>
          <a:p>
            <a:pPr eaLnBrk="1" hangingPunct="1">
              <a:lnSpc>
                <a:spcPct val="125000"/>
              </a:lnSpc>
              <a:buFont typeface="Wingdings" pitchFamily="2" charset="2"/>
              <a:buNone/>
            </a:pPr>
            <a:r>
              <a:rPr lang="en-US" sz="2400" dirty="0" smtClean="0"/>
              <a:t>	Informed consent will be sought from each prospective subject or the subject’s legally authorized representative, in accordance with, and to the extent required by §46.111(a)(4); 46.116; 46.117</a:t>
            </a:r>
          </a:p>
          <a:p>
            <a:pPr lvl="1" eaLnBrk="1" hangingPunct="1">
              <a:lnSpc>
                <a:spcPct val="125000"/>
              </a:lnSpc>
            </a:pPr>
            <a:r>
              <a:rPr lang="en-US" sz="2000" dirty="0" smtClean="0"/>
              <a:t>Required unless IRB finds and documents that the criteria for a waiver or alteration of informed consent are satisfied</a:t>
            </a:r>
          </a:p>
          <a:p>
            <a:pPr lvl="2" eaLnBrk="1" hangingPunct="1">
              <a:lnSpc>
                <a:spcPct val="125000"/>
              </a:lnSpc>
            </a:pPr>
            <a:r>
              <a:rPr lang="en-US" sz="1600" dirty="0" smtClean="0"/>
              <a:t>Passive Consent: Completing a survey = consent to participate</a:t>
            </a:r>
          </a:p>
          <a:p>
            <a:pPr lvl="2" eaLnBrk="1" hangingPunct="1">
              <a:lnSpc>
                <a:spcPct val="125000"/>
              </a:lnSpc>
            </a:pPr>
            <a:r>
              <a:rPr lang="en-US" sz="1600" dirty="0" smtClean="0"/>
              <a:t>IRB Decision for Subjects: Observation of public behavior</a:t>
            </a:r>
          </a:p>
          <a:p>
            <a:pPr lvl="1" eaLnBrk="1" hangingPunct="1">
              <a:lnSpc>
                <a:spcPct val="125000"/>
              </a:lnSpc>
            </a:pPr>
            <a:r>
              <a:rPr lang="en-US" sz="2000" dirty="0" smtClean="0"/>
              <a:t>IRB may require written statement be provided to subjects</a:t>
            </a:r>
            <a:endParaRPr lang="en-US" sz="2400" b="1" dirty="0" smtClean="0">
              <a:solidFill>
                <a:srgbClr val="000099"/>
              </a:solidFill>
            </a:endParaRPr>
          </a:p>
          <a:p>
            <a:pPr lvl="1" eaLnBrk="1" hangingPunct="1">
              <a:lnSpc>
                <a:spcPct val="125000"/>
              </a:lnSpc>
            </a:pPr>
            <a:r>
              <a:rPr lang="en-US" sz="2000" dirty="0" smtClean="0"/>
              <a:t>Written in language appropriate to subjects</a:t>
            </a:r>
            <a:endParaRPr lang="en-US" sz="1800" dirty="0" smtClean="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p:txBody>
          <a:bodyPr/>
          <a:lstStyle/>
          <a:p>
            <a:pPr eaLnBrk="1" hangingPunct="1">
              <a:defRPr/>
            </a:pPr>
            <a:r>
              <a:rPr lang="en-US" smtClean="0"/>
              <a:t>The Consent Process</a:t>
            </a:r>
          </a:p>
        </p:txBody>
      </p:sp>
      <p:sp>
        <p:nvSpPr>
          <p:cNvPr id="45059" name="Rectangle 3"/>
          <p:cNvSpPr>
            <a:spLocks noGrp="1" noChangeArrowheads="1"/>
          </p:cNvSpPr>
          <p:nvPr>
            <p:ph type="body" idx="1"/>
          </p:nvPr>
        </p:nvSpPr>
        <p:spPr>
          <a:xfrm>
            <a:off x="990600" y="1828800"/>
            <a:ext cx="8153400" cy="5029200"/>
          </a:xfrm>
        </p:spPr>
        <p:txBody>
          <a:bodyPr/>
          <a:lstStyle/>
          <a:p>
            <a:pPr eaLnBrk="1" hangingPunct="1"/>
            <a:r>
              <a:rPr lang="en-US" sz="2800" dirty="0" smtClean="0"/>
              <a:t>Use currently approved informed consent document</a:t>
            </a:r>
          </a:p>
          <a:p>
            <a:pPr eaLnBrk="1" hangingPunct="1"/>
            <a:r>
              <a:rPr lang="en-US" sz="2800" dirty="0" smtClean="0"/>
              <a:t>“Re-consent” as appropriate in studies with multiple contacts or over multiple years</a:t>
            </a:r>
          </a:p>
          <a:p>
            <a:pPr eaLnBrk="1" hangingPunct="1"/>
            <a:r>
              <a:rPr lang="en-US" sz="2800" dirty="0" smtClean="0"/>
              <a:t>Provide copy to subject</a:t>
            </a:r>
          </a:p>
          <a:p>
            <a:pPr lvl="1" eaLnBrk="1" hangingPunct="1"/>
            <a:r>
              <a:rPr lang="en-US" sz="2400" dirty="0" smtClean="0"/>
              <a:t>Copy to witness, other as needed</a:t>
            </a:r>
          </a:p>
          <a:p>
            <a:pPr eaLnBrk="1" hangingPunct="1"/>
            <a:r>
              <a:rPr lang="en-US" sz="2800" dirty="0" smtClean="0"/>
              <a:t>Subpart D – </a:t>
            </a:r>
          </a:p>
          <a:p>
            <a:pPr lvl="1" eaLnBrk="1" hangingPunct="1"/>
            <a:r>
              <a:rPr lang="en-US" sz="2400" dirty="0" smtClean="0"/>
              <a:t>Child Assent</a:t>
            </a:r>
          </a:p>
          <a:p>
            <a:pPr lvl="1" eaLnBrk="1" hangingPunct="1"/>
            <a:r>
              <a:rPr lang="en-US" sz="2400" dirty="0" smtClean="0"/>
              <a:t>Parental or guardian permission</a:t>
            </a:r>
            <a:endParaRPr lang="en-US" dirty="0" smtClean="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a:xfrm>
            <a:off x="0" y="685800"/>
            <a:ext cx="9144000" cy="1050925"/>
          </a:xfrm>
        </p:spPr>
        <p:txBody>
          <a:bodyPr/>
          <a:lstStyle/>
          <a:p>
            <a:pPr eaLnBrk="1" hangingPunct="1">
              <a:defRPr/>
            </a:pPr>
            <a:r>
              <a:rPr lang="en-US" dirty="0" smtClean="0"/>
              <a:t>Key Points</a:t>
            </a:r>
          </a:p>
        </p:txBody>
      </p:sp>
      <p:sp>
        <p:nvSpPr>
          <p:cNvPr id="61443" name="Rectangle 3"/>
          <p:cNvSpPr>
            <a:spLocks noGrp="1" noChangeArrowheads="1"/>
          </p:cNvSpPr>
          <p:nvPr>
            <p:ph type="body" idx="1"/>
          </p:nvPr>
        </p:nvSpPr>
        <p:spPr>
          <a:xfrm>
            <a:off x="914400" y="1905000"/>
            <a:ext cx="8229600" cy="4953000"/>
          </a:xfrm>
        </p:spPr>
        <p:txBody>
          <a:bodyPr/>
          <a:lstStyle/>
          <a:p>
            <a:pPr eaLnBrk="1" hangingPunct="1"/>
            <a:r>
              <a:rPr lang="en-US" dirty="0" smtClean="0"/>
              <a:t>Follow Belmont Report, Federal regulations, IRB &amp; institutional procedures and policies</a:t>
            </a:r>
          </a:p>
          <a:p>
            <a:pPr eaLnBrk="1" hangingPunct="1"/>
            <a:r>
              <a:rPr lang="en-US" dirty="0" smtClean="0"/>
              <a:t>Promptly report changes or problems to the IRB</a:t>
            </a:r>
          </a:p>
          <a:p>
            <a:pPr eaLnBrk="1" hangingPunct="1"/>
            <a:r>
              <a:rPr lang="en-US" dirty="0" smtClean="0"/>
              <a:t>Obtain, document, and retain legally effective informed consent</a:t>
            </a:r>
          </a:p>
          <a:p>
            <a:pPr eaLnBrk="1" hangingPunct="1"/>
            <a:r>
              <a:rPr lang="en-US" dirty="0" smtClean="0"/>
              <a:t>Ensure ongoing protections</a:t>
            </a:r>
          </a:p>
          <a:p>
            <a:pPr eaLnBrk="1" hangingPunct="1"/>
            <a:endParaRPr lang="en-US" dirty="0" smtClean="0"/>
          </a:p>
          <a:p>
            <a:pPr eaLnBrk="1" hangingPunct="1">
              <a:lnSpc>
                <a:spcPct val="125000"/>
              </a:lnSpc>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a:xfrm>
            <a:off x="0" y="0"/>
            <a:ext cx="9144000" cy="1143000"/>
          </a:xfrm>
        </p:spPr>
        <p:txBody>
          <a:bodyPr lIns="92075" tIns="46038" rIns="92075" bIns="46038"/>
          <a:lstStyle/>
          <a:p>
            <a:pPr eaLnBrk="1" hangingPunct="1">
              <a:defRPr/>
            </a:pPr>
            <a:r>
              <a:rPr lang="en-US" sz="3200" b="1" smtClean="0"/>
              <a:t>Sources of Additional Information and Guidance</a:t>
            </a:r>
            <a:endParaRPr lang="en-US" sz="2800" b="1" smtClean="0"/>
          </a:p>
        </p:txBody>
      </p:sp>
      <p:sp>
        <p:nvSpPr>
          <p:cNvPr id="81923" name="Rectangle 3"/>
          <p:cNvSpPr>
            <a:spLocks noGrp="1" noChangeArrowheads="1"/>
          </p:cNvSpPr>
          <p:nvPr>
            <p:ph type="body" idx="1"/>
          </p:nvPr>
        </p:nvSpPr>
        <p:spPr>
          <a:xfrm>
            <a:off x="676275" y="2286000"/>
            <a:ext cx="8467725" cy="3581400"/>
          </a:xfrm>
          <a:noFill/>
        </p:spPr>
        <p:txBody>
          <a:bodyPr lIns="92075" tIns="46038" rIns="92075" bIns="46038"/>
          <a:lstStyle/>
          <a:p>
            <a:pPr eaLnBrk="1" hangingPunct="1">
              <a:buClr>
                <a:schemeClr val="tx2"/>
              </a:buClr>
              <a:buSzPct val="140000"/>
            </a:pPr>
            <a:r>
              <a:rPr lang="en-US" b="1" smtClean="0"/>
              <a:t>OHRP website: </a:t>
            </a:r>
            <a:r>
              <a:rPr lang="en-US" b="1" u="sng" smtClean="0"/>
              <a:t>www.hhs.gov/ohrp</a:t>
            </a:r>
            <a:r>
              <a:rPr lang="en-US" b="1" smtClean="0"/>
              <a:t> </a:t>
            </a:r>
          </a:p>
          <a:p>
            <a:pPr eaLnBrk="1" hangingPunct="1">
              <a:buClr>
                <a:schemeClr val="tx2"/>
              </a:buClr>
              <a:buSzPct val="140000"/>
            </a:pPr>
            <a:r>
              <a:rPr lang="en-US" b="1" smtClean="0"/>
              <a:t>OHRP listserv: for instructions on signing up, see website </a:t>
            </a:r>
          </a:p>
          <a:p>
            <a:pPr eaLnBrk="1" hangingPunct="1">
              <a:buClr>
                <a:schemeClr val="tx2"/>
              </a:buClr>
              <a:buSzPct val="140000"/>
            </a:pPr>
            <a:r>
              <a:rPr lang="en-US" b="1" smtClean="0"/>
              <a:t>OHRP telephone (toll free): 1-866-447-4777</a:t>
            </a:r>
          </a:p>
          <a:p>
            <a:pPr eaLnBrk="1" hangingPunct="1">
              <a:buClr>
                <a:schemeClr val="tx2"/>
              </a:buClr>
              <a:buSzPct val="140000"/>
            </a:pPr>
            <a:r>
              <a:rPr lang="en-US" b="1" smtClean="0"/>
              <a:t>OHRP e-mail:  </a:t>
            </a:r>
            <a:r>
              <a:rPr lang="en-US" b="1" u="sng" smtClean="0"/>
              <a:t>ohrp@hhs.gov</a:t>
            </a:r>
          </a:p>
        </p:txBody>
      </p:sp>
      <p:sp>
        <p:nvSpPr>
          <p:cNvPr id="81924" name="Line 4"/>
          <p:cNvSpPr>
            <a:spLocks noChangeShapeType="1"/>
          </p:cNvSpPr>
          <p:nvPr/>
        </p:nvSpPr>
        <p:spPr bwMode="auto">
          <a:xfrm>
            <a:off x="0" y="1066800"/>
            <a:ext cx="9144000" cy="0"/>
          </a:xfrm>
          <a:prstGeom prst="line">
            <a:avLst/>
          </a:prstGeom>
          <a:noFill/>
          <a:ln w="76200" cap="sq">
            <a:solidFill>
              <a:schemeClr val="tx2"/>
            </a:solidFill>
            <a:round/>
            <a:headEnd type="none" w="sm" len="sm"/>
            <a:tailEnd type="none" w="sm" len="sm"/>
          </a:ln>
        </p:spPr>
        <p:txBody>
          <a:bodyPr wrap="none" anchor="ctr"/>
          <a:lstStyle/>
          <a:p>
            <a:endParaRPr lang="en-US"/>
          </a:p>
        </p:txBody>
      </p:sp>
      <p:sp>
        <p:nvSpPr>
          <p:cNvPr id="81925" name="Text Box 5"/>
          <p:cNvSpPr txBox="1">
            <a:spLocks noChangeArrowheads="1"/>
          </p:cNvSpPr>
          <p:nvPr/>
        </p:nvSpPr>
        <p:spPr bwMode="auto">
          <a:xfrm>
            <a:off x="609600" y="1752600"/>
            <a:ext cx="8534400" cy="1189038"/>
          </a:xfrm>
          <a:prstGeom prst="rect">
            <a:avLst/>
          </a:prstGeom>
          <a:noFill/>
          <a:ln w="12700" cap="sq">
            <a:noFill/>
            <a:miter lim="800000"/>
            <a:headEnd type="none" w="sm" len="sm"/>
            <a:tailEnd type="none" w="sm" len="sm"/>
          </a:ln>
        </p:spPr>
        <p:txBody>
          <a:bodyPr>
            <a:spAutoFit/>
          </a:bodyPr>
          <a:lstStyle/>
          <a:p>
            <a:pPr eaLnBrk="0" hangingPunct="0">
              <a:lnSpc>
                <a:spcPct val="100000"/>
              </a:lnSpc>
              <a:spcBef>
                <a:spcPct val="0"/>
              </a:spcBef>
              <a:buClr>
                <a:schemeClr val="tx2"/>
              </a:buClr>
              <a:buSzPct val="125000"/>
              <a:buFontTx/>
              <a:buNone/>
            </a:pPr>
            <a:endParaRPr kumimoji="1" lang="en-US" sz="3200" b="1">
              <a:solidFill>
                <a:schemeClr val="tx1"/>
              </a:solidFill>
              <a:latin typeface="Times New Roman" pitchFamily="18" charset="0"/>
            </a:endParaRPr>
          </a:p>
          <a:p>
            <a:pPr eaLnBrk="0" hangingPunct="0">
              <a:lnSpc>
                <a:spcPct val="100000"/>
              </a:lnSpc>
              <a:spcBef>
                <a:spcPct val="0"/>
              </a:spcBef>
              <a:buClr>
                <a:schemeClr val="tx2"/>
              </a:buClr>
              <a:buSzPct val="125000"/>
              <a:buFontTx/>
              <a:buNone/>
            </a:pPr>
            <a:endParaRPr kumimoji="1" lang="en-US" sz="4000" b="1">
              <a:solidFill>
                <a:schemeClr val="tx1"/>
              </a:solidFill>
              <a:latin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Martin Williams</a:t>
            </a:r>
          </a:p>
          <a:p>
            <a:pPr lvl="1">
              <a:buNone/>
            </a:pPr>
            <a:r>
              <a:rPr lang="en-US" sz="2400" dirty="0" smtClean="0"/>
              <a:t>Director, Office of Sponsored Programs</a:t>
            </a:r>
          </a:p>
          <a:p>
            <a:pPr lvl="1">
              <a:buNone/>
            </a:pPr>
            <a:r>
              <a:rPr lang="en-US" sz="2400" dirty="0" smtClean="0"/>
              <a:t>Administrator, WPU Institutional Review Board</a:t>
            </a:r>
          </a:p>
          <a:p>
            <a:pPr lvl="1">
              <a:buNone/>
            </a:pPr>
            <a:r>
              <a:rPr lang="en-US" sz="2400" dirty="0" smtClean="0"/>
              <a:t>William Paterson University</a:t>
            </a:r>
          </a:p>
          <a:p>
            <a:pPr lvl="1">
              <a:buNone/>
            </a:pPr>
            <a:r>
              <a:rPr lang="en-US" sz="2400" dirty="0" smtClean="0"/>
              <a:t>300 Pompton Road</a:t>
            </a:r>
          </a:p>
          <a:p>
            <a:pPr lvl="1">
              <a:buNone/>
            </a:pPr>
            <a:r>
              <a:rPr lang="en-US" sz="2400" dirty="0" smtClean="0"/>
              <a:t>Wayne, NJ 07470</a:t>
            </a:r>
          </a:p>
          <a:p>
            <a:pPr lvl="1">
              <a:buNone/>
            </a:pPr>
            <a:r>
              <a:rPr lang="en-US" sz="2400" dirty="0" smtClean="0"/>
              <a:t>973-720-2852</a:t>
            </a:r>
          </a:p>
          <a:p>
            <a:pPr lvl="1">
              <a:buNone/>
            </a:pPr>
            <a:r>
              <a:rPr lang="en-US" sz="2400" dirty="0" smtClean="0"/>
              <a:t>williamsm@wpunj.edu </a:t>
            </a:r>
            <a:endParaRPr lang="en-US" dirty="0" smtClean="0"/>
          </a:p>
          <a:p>
            <a:r>
              <a:rPr lang="en-US" b="1" dirty="0" smtClean="0">
                <a:hlinkClick r:id="rId2"/>
              </a:rPr>
              <a:t>www.wpunj.edu/osp/irb</a:t>
            </a:r>
            <a:r>
              <a:rPr lang="en-US" b="1" dirty="0" smtClean="0"/>
              <a:t> </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2"/>
          <p:cNvSpPr>
            <a:spLocks noGrp="1" noChangeArrowheads="1"/>
          </p:cNvSpPr>
          <p:nvPr>
            <p:ph type="title"/>
          </p:nvPr>
        </p:nvSpPr>
        <p:spPr/>
        <p:txBody>
          <a:bodyPr/>
          <a:lstStyle/>
          <a:p>
            <a:pPr eaLnBrk="1" hangingPunct="1">
              <a:defRPr/>
            </a:pPr>
            <a:r>
              <a:rPr lang="en-US" smtClean="0"/>
              <a:t>Pre WWII</a:t>
            </a:r>
          </a:p>
        </p:txBody>
      </p:sp>
      <p:sp>
        <p:nvSpPr>
          <p:cNvPr id="10243" name="Rectangle 3"/>
          <p:cNvSpPr>
            <a:spLocks noGrp="1" noChangeArrowheads="1"/>
          </p:cNvSpPr>
          <p:nvPr>
            <p:ph type="body" idx="1"/>
          </p:nvPr>
        </p:nvSpPr>
        <p:spPr>
          <a:xfrm>
            <a:off x="1371600" y="2667000"/>
            <a:ext cx="7772400" cy="3733800"/>
          </a:xfrm>
        </p:spPr>
        <p:txBody>
          <a:bodyPr/>
          <a:lstStyle/>
          <a:p>
            <a:pPr eaLnBrk="1" hangingPunct="1">
              <a:spcBef>
                <a:spcPct val="50000"/>
              </a:spcBef>
              <a:buFont typeface="Wingdings" pitchFamily="2" charset="2"/>
              <a:buNone/>
            </a:pPr>
            <a:r>
              <a:rPr lang="en-US" sz="2800" dirty="0" smtClean="0"/>
              <a:t>          Edward Jenner </a:t>
            </a:r>
            <a:r>
              <a:rPr lang="en-US" sz="2800" dirty="0" smtClean="0"/>
              <a:t>(England, 1789</a:t>
            </a:r>
            <a:r>
              <a:rPr lang="en-US" sz="2800" dirty="0" smtClean="0"/>
              <a:t>) </a:t>
            </a:r>
            <a:br>
              <a:rPr lang="en-US" sz="2800" dirty="0" smtClean="0"/>
            </a:br>
            <a:r>
              <a:rPr lang="en-US" sz="2800" dirty="0" smtClean="0"/>
              <a:t>          </a:t>
            </a:r>
            <a:r>
              <a:rPr lang="en-US" sz="2000" b="1" dirty="0" smtClean="0"/>
              <a:t>Smallpox Vaccine</a:t>
            </a:r>
            <a:endParaRPr lang="en-US" sz="2800" dirty="0" smtClean="0"/>
          </a:p>
          <a:p>
            <a:pPr eaLnBrk="1" hangingPunct="1">
              <a:spcBef>
                <a:spcPct val="50000"/>
              </a:spcBef>
              <a:buFont typeface="Wingdings" pitchFamily="2" charset="2"/>
              <a:buNone/>
            </a:pPr>
            <a:r>
              <a:rPr lang="en-US" sz="2800" dirty="0" smtClean="0"/>
              <a:t>          Claude Bernard </a:t>
            </a:r>
            <a:r>
              <a:rPr lang="en-US" sz="2800" dirty="0" smtClean="0"/>
              <a:t>(France, 1865</a:t>
            </a:r>
            <a:r>
              <a:rPr lang="en-US" sz="2800" dirty="0" smtClean="0"/>
              <a:t>)</a:t>
            </a:r>
            <a:br>
              <a:rPr lang="en-US" sz="2800" dirty="0" smtClean="0"/>
            </a:br>
            <a:r>
              <a:rPr lang="en-US" sz="2800" dirty="0" smtClean="0"/>
              <a:t>          </a:t>
            </a:r>
            <a:r>
              <a:rPr lang="en-US" sz="2000" b="1" dirty="0" smtClean="0"/>
              <a:t>Vivisection research </a:t>
            </a:r>
            <a:r>
              <a:rPr lang="en-US" sz="2000" b="1" dirty="0" smtClean="0"/>
              <a:t>leads to E</a:t>
            </a:r>
            <a:r>
              <a:rPr lang="en-US" sz="2000" b="1" dirty="0" smtClean="0"/>
              <a:t>thical </a:t>
            </a:r>
            <a:r>
              <a:rPr lang="en-US" sz="2000" b="1" dirty="0" smtClean="0"/>
              <a:t>Maxims</a:t>
            </a:r>
            <a:endParaRPr lang="en-US" sz="2800" dirty="0" smtClean="0"/>
          </a:p>
          <a:p>
            <a:pPr eaLnBrk="1" hangingPunct="1">
              <a:spcBef>
                <a:spcPct val="50000"/>
              </a:spcBef>
              <a:buFont typeface="Wingdings" pitchFamily="2" charset="2"/>
              <a:buNone/>
            </a:pPr>
            <a:r>
              <a:rPr lang="en-US" sz="2800" dirty="0" smtClean="0"/>
              <a:t>          Louis Pasteur </a:t>
            </a:r>
            <a:r>
              <a:rPr lang="en-US" sz="2800" dirty="0" smtClean="0"/>
              <a:t>(France, 1885</a:t>
            </a:r>
            <a:r>
              <a:rPr lang="en-US" sz="2800" dirty="0" smtClean="0"/>
              <a:t>) </a:t>
            </a:r>
            <a:br>
              <a:rPr lang="en-US" sz="2800" dirty="0" smtClean="0"/>
            </a:br>
            <a:r>
              <a:rPr lang="en-US" sz="2800" dirty="0" smtClean="0"/>
              <a:t>          </a:t>
            </a:r>
            <a:r>
              <a:rPr lang="en-US" sz="2000" b="1" dirty="0" smtClean="0"/>
              <a:t>Rabies Vaccine</a:t>
            </a:r>
            <a:endParaRPr lang="en-US" sz="2800" dirty="0" smtClean="0"/>
          </a:p>
          <a:p>
            <a:pPr eaLnBrk="1" hangingPunct="1">
              <a:spcBef>
                <a:spcPct val="50000"/>
              </a:spcBef>
              <a:buFont typeface="Wingdings" pitchFamily="2" charset="2"/>
              <a:buNone/>
            </a:pPr>
            <a:r>
              <a:rPr lang="en-US" sz="2800" dirty="0" smtClean="0"/>
              <a:t>          Walter Reed </a:t>
            </a:r>
            <a:r>
              <a:rPr lang="en-US" sz="2800" dirty="0" smtClean="0"/>
              <a:t>(United States, 1900</a:t>
            </a:r>
            <a:r>
              <a:rPr lang="en-US" sz="2800" dirty="0" smtClean="0"/>
              <a:t>)</a:t>
            </a:r>
            <a:br>
              <a:rPr lang="en-US" sz="2800" dirty="0" smtClean="0"/>
            </a:br>
            <a:r>
              <a:rPr lang="en-US" sz="2800" dirty="0" smtClean="0"/>
              <a:t>          </a:t>
            </a:r>
            <a:r>
              <a:rPr lang="en-US" sz="2000" b="1" dirty="0" smtClean="0"/>
              <a:t>Yellow Fever</a:t>
            </a:r>
            <a:endParaRPr lang="en-US" sz="2800" dirty="0" smtClean="0"/>
          </a:p>
          <a:p>
            <a:pPr eaLnBrk="1" hangingPunct="1"/>
            <a:endParaRPr lang="en-US" sz="2800" dirty="0" smtClean="0"/>
          </a:p>
        </p:txBody>
      </p:sp>
      <p:pic>
        <p:nvPicPr>
          <p:cNvPr id="10244" name="Picture 4" descr="jenner"/>
          <p:cNvPicPr preferRelativeResize="0">
            <a:picLocks noChangeAspect="1" noChangeArrowheads="1"/>
          </p:cNvPicPr>
          <p:nvPr/>
        </p:nvPicPr>
        <p:blipFill>
          <a:blip r:embed="rId3" cstate="print"/>
          <a:srcRect/>
          <a:stretch>
            <a:fillRect/>
          </a:stretch>
        </p:blipFill>
        <p:spPr bwMode="auto">
          <a:xfrm>
            <a:off x="1370013" y="2511425"/>
            <a:ext cx="841375" cy="917575"/>
          </a:xfrm>
          <a:prstGeom prst="rect">
            <a:avLst/>
          </a:prstGeom>
          <a:noFill/>
          <a:ln w="9525">
            <a:noFill/>
            <a:miter lim="800000"/>
            <a:headEnd/>
            <a:tailEnd/>
          </a:ln>
        </p:spPr>
      </p:pic>
      <p:pic>
        <p:nvPicPr>
          <p:cNvPr id="10245" name="Picture 5" descr="Claude-Bernard"/>
          <p:cNvPicPr>
            <a:picLocks noChangeAspect="1" noChangeArrowheads="1"/>
          </p:cNvPicPr>
          <p:nvPr/>
        </p:nvPicPr>
        <p:blipFill>
          <a:blip r:embed="rId4" cstate="print"/>
          <a:srcRect/>
          <a:stretch>
            <a:fillRect/>
          </a:stretch>
        </p:blipFill>
        <p:spPr bwMode="auto">
          <a:xfrm>
            <a:off x="1370013" y="3581400"/>
            <a:ext cx="838200" cy="838200"/>
          </a:xfrm>
          <a:prstGeom prst="rect">
            <a:avLst/>
          </a:prstGeom>
          <a:noFill/>
          <a:ln w="9525">
            <a:noFill/>
            <a:miter lim="800000"/>
            <a:headEnd/>
            <a:tailEnd/>
          </a:ln>
        </p:spPr>
      </p:pic>
      <p:pic>
        <p:nvPicPr>
          <p:cNvPr id="10246" name="Picture 6" descr="pasteur"/>
          <p:cNvPicPr preferRelativeResize="0">
            <a:picLocks noChangeArrowheads="1"/>
          </p:cNvPicPr>
          <p:nvPr/>
        </p:nvPicPr>
        <p:blipFill>
          <a:blip r:embed="rId5" cstate="print"/>
          <a:srcRect/>
          <a:stretch>
            <a:fillRect/>
          </a:stretch>
        </p:blipFill>
        <p:spPr bwMode="auto">
          <a:xfrm>
            <a:off x="1370013" y="4568825"/>
            <a:ext cx="841375" cy="841375"/>
          </a:xfrm>
          <a:prstGeom prst="rect">
            <a:avLst/>
          </a:prstGeom>
          <a:noFill/>
          <a:ln w="9525">
            <a:noFill/>
            <a:miter lim="800000"/>
            <a:headEnd/>
            <a:tailEnd/>
          </a:ln>
        </p:spPr>
      </p:pic>
      <p:pic>
        <p:nvPicPr>
          <p:cNvPr id="10247" name="Picture 7" descr="Reed"/>
          <p:cNvPicPr preferRelativeResize="0">
            <a:picLocks noChangeArrowheads="1"/>
          </p:cNvPicPr>
          <p:nvPr/>
        </p:nvPicPr>
        <p:blipFill>
          <a:blip r:embed="rId6" cstate="print"/>
          <a:srcRect/>
          <a:stretch>
            <a:fillRect/>
          </a:stretch>
        </p:blipFill>
        <p:spPr bwMode="auto">
          <a:xfrm>
            <a:off x="1370013" y="5486400"/>
            <a:ext cx="841375" cy="841375"/>
          </a:xfrm>
          <a:prstGeom prst="rect">
            <a:avLst/>
          </a:prstGeom>
          <a:noFill/>
          <a:ln w="9525">
            <a:noFill/>
            <a:miter lim="800000"/>
            <a:headEnd/>
            <a:tailEnd/>
          </a:ln>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eaLnBrk="1" hangingPunct="1">
              <a:defRPr/>
            </a:pPr>
            <a:r>
              <a:rPr lang="en-US" smtClean="0"/>
              <a:t>Nuremberg</a:t>
            </a:r>
          </a:p>
        </p:txBody>
      </p:sp>
      <p:sp>
        <p:nvSpPr>
          <p:cNvPr id="11267" name="Rectangle 3"/>
          <p:cNvSpPr>
            <a:spLocks noGrp="1" noChangeArrowheads="1"/>
          </p:cNvSpPr>
          <p:nvPr>
            <p:ph type="body" idx="1"/>
          </p:nvPr>
        </p:nvSpPr>
        <p:spPr>
          <a:xfrm>
            <a:off x="1066800" y="1981200"/>
            <a:ext cx="7543800" cy="4572000"/>
          </a:xfrm>
        </p:spPr>
        <p:txBody>
          <a:bodyPr/>
          <a:lstStyle/>
          <a:p>
            <a:pPr eaLnBrk="1" hangingPunct="1">
              <a:lnSpc>
                <a:spcPct val="90000"/>
              </a:lnSpc>
              <a:buFont typeface="Wingdings" pitchFamily="2" charset="2"/>
              <a:buNone/>
            </a:pPr>
            <a:r>
              <a:rPr lang="en-US" sz="3600" b="1" smtClean="0">
                <a:solidFill>
                  <a:schemeClr val="tx2"/>
                </a:solidFill>
              </a:rPr>
              <a:t>	</a:t>
            </a:r>
            <a:r>
              <a:rPr lang="en-US" sz="2400" smtClean="0"/>
              <a:t>During the Nuremberg </a:t>
            </a:r>
            <a:br>
              <a:rPr lang="en-US" sz="2400" smtClean="0"/>
            </a:br>
            <a:r>
              <a:rPr lang="en-US" sz="2400" smtClean="0"/>
              <a:t>War Crimes Trials, 23 </a:t>
            </a:r>
            <a:br>
              <a:rPr lang="en-US" sz="2400" smtClean="0"/>
            </a:br>
            <a:r>
              <a:rPr lang="en-US" sz="2400" smtClean="0"/>
              <a:t>German doctors were </a:t>
            </a:r>
            <a:br>
              <a:rPr lang="en-US" sz="2400" smtClean="0"/>
            </a:br>
            <a:r>
              <a:rPr lang="en-US" sz="2400" smtClean="0"/>
              <a:t>charged with crimes </a:t>
            </a:r>
            <a:br>
              <a:rPr lang="en-US" sz="2400" smtClean="0"/>
            </a:br>
            <a:r>
              <a:rPr lang="en-US" sz="2400" smtClean="0"/>
              <a:t>against humanity for</a:t>
            </a:r>
            <a:br>
              <a:rPr lang="en-US" sz="2400" smtClean="0"/>
            </a:br>
            <a:r>
              <a:rPr lang="en-US" sz="2400" smtClean="0"/>
              <a:t> “performing medical </a:t>
            </a:r>
            <a:br>
              <a:rPr lang="en-US" sz="2400" smtClean="0"/>
            </a:br>
            <a:r>
              <a:rPr lang="en-US" sz="2400" smtClean="0"/>
              <a:t>experiments upon concentration camp inmates and other living human subjects, without their consent, in the course of which experiments the defendants committed the murders, brutalities, cruelties, tortures, atrocities, and other inhuman acts.”</a:t>
            </a:r>
          </a:p>
          <a:p>
            <a:pPr eaLnBrk="1" hangingPunct="1">
              <a:lnSpc>
                <a:spcPct val="90000"/>
              </a:lnSpc>
            </a:pPr>
            <a:endParaRPr lang="en-US" sz="2400" smtClean="0"/>
          </a:p>
        </p:txBody>
      </p:sp>
      <p:sp>
        <p:nvSpPr>
          <p:cNvPr id="122884" name="Rectangle 4"/>
          <p:cNvSpPr>
            <a:spLocks noChangeArrowheads="1"/>
          </p:cNvSpPr>
          <p:nvPr/>
        </p:nvSpPr>
        <p:spPr bwMode="auto">
          <a:xfrm>
            <a:off x="914400" y="762000"/>
            <a:ext cx="8001000" cy="1143000"/>
          </a:xfrm>
          <a:prstGeom prst="rect">
            <a:avLst/>
          </a:prstGeom>
          <a:noFill/>
          <a:ln w="12700">
            <a:noFill/>
            <a:miter lim="800000"/>
            <a:headEnd/>
            <a:tailEnd/>
          </a:ln>
          <a:effectLst/>
        </p:spPr>
        <p:txBody>
          <a:bodyPr lIns="90488" tIns="44450" rIns="90488" bIns="44450" anchor="b"/>
          <a:lstStyle/>
          <a:p>
            <a:pPr algn="ctr">
              <a:lnSpc>
                <a:spcPct val="100000"/>
              </a:lnSpc>
              <a:spcBef>
                <a:spcPct val="0"/>
              </a:spcBef>
              <a:buClrTx/>
              <a:buSzTx/>
              <a:buFontTx/>
              <a:buNone/>
              <a:defRPr/>
            </a:pPr>
            <a:endParaRPr lang="en-US" sz="4400" b="1">
              <a:effectLst>
                <a:outerShdw blurRad="38100" dist="38100" dir="2700000" algn="tl">
                  <a:srgbClr val="000000"/>
                </a:outerShdw>
              </a:effectLst>
            </a:endParaRPr>
          </a:p>
        </p:txBody>
      </p:sp>
      <p:sp>
        <p:nvSpPr>
          <p:cNvPr id="11269" name="Rectangle 5"/>
          <p:cNvSpPr>
            <a:spLocks noChangeArrowheads="1"/>
          </p:cNvSpPr>
          <p:nvPr/>
        </p:nvSpPr>
        <p:spPr bwMode="auto">
          <a:xfrm>
            <a:off x="-1143000" y="1752600"/>
            <a:ext cx="7727950" cy="5562600"/>
          </a:xfrm>
          <a:prstGeom prst="rect">
            <a:avLst/>
          </a:prstGeom>
          <a:noFill/>
          <a:ln w="12700">
            <a:noFill/>
            <a:miter lim="800000"/>
            <a:headEnd/>
            <a:tailEnd/>
          </a:ln>
        </p:spPr>
        <p:txBody>
          <a:bodyPr lIns="90488" tIns="44450" rIns="90488" bIns="44450"/>
          <a:lstStyle/>
          <a:p>
            <a:pPr marL="342900" indent="-342900">
              <a:lnSpc>
                <a:spcPct val="100000"/>
              </a:lnSpc>
              <a:buFont typeface="Wingdings" pitchFamily="2" charset="2"/>
              <a:buNone/>
            </a:pPr>
            <a:endParaRPr lang="en-US" sz="3200">
              <a:solidFill>
                <a:schemeClr val="tx1"/>
              </a:solidFill>
            </a:endParaRPr>
          </a:p>
        </p:txBody>
      </p:sp>
      <p:pic>
        <p:nvPicPr>
          <p:cNvPr id="11270" name="Picture 6"/>
          <p:cNvPicPr>
            <a:picLocks noChangeArrowheads="1"/>
          </p:cNvPicPr>
          <p:nvPr/>
        </p:nvPicPr>
        <p:blipFill>
          <a:blip r:embed="rId2" cstate="print"/>
          <a:srcRect/>
          <a:stretch>
            <a:fillRect/>
          </a:stretch>
        </p:blipFill>
        <p:spPr bwMode="auto">
          <a:xfrm>
            <a:off x="4953000" y="2133600"/>
            <a:ext cx="2574925" cy="1752600"/>
          </a:xfrm>
          <a:prstGeom prst="rect">
            <a:avLst/>
          </a:prstGeom>
          <a:noFill/>
          <a:ln w="12700">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lIns="90488" tIns="44450" rIns="90488" bIns="44450" anchor="b"/>
          <a:lstStyle/>
          <a:p>
            <a:pPr eaLnBrk="1" hangingPunct="1">
              <a:defRPr/>
            </a:pPr>
            <a:r>
              <a:rPr lang="en-US" smtClean="0"/>
              <a:t>The Nuremberg Code (1947)</a:t>
            </a:r>
            <a:endParaRPr lang="en-US" b="1" smtClean="0"/>
          </a:p>
        </p:txBody>
      </p:sp>
      <p:sp>
        <p:nvSpPr>
          <p:cNvPr id="12291" name="Rectangle 3"/>
          <p:cNvSpPr>
            <a:spLocks noGrp="1" noChangeArrowheads="1"/>
          </p:cNvSpPr>
          <p:nvPr>
            <p:ph type="body" idx="1"/>
          </p:nvPr>
        </p:nvSpPr>
        <p:spPr>
          <a:xfrm>
            <a:off x="1066800" y="1905000"/>
            <a:ext cx="7543800" cy="4419600"/>
          </a:xfrm>
          <a:noFill/>
        </p:spPr>
        <p:txBody>
          <a:bodyPr lIns="90488" tIns="44450" rIns="90488" bIns="44450"/>
          <a:lstStyle/>
          <a:p>
            <a:pPr algn="ctr" eaLnBrk="1" hangingPunct="1">
              <a:buFont typeface="Wingdings" pitchFamily="2" charset="2"/>
              <a:buNone/>
            </a:pPr>
            <a:r>
              <a:rPr lang="en-US" sz="2400" b="1" smtClean="0"/>
              <a:t>As part of the verdict, the Court enumerated some rules for "Permissible Medical Experiments", now known as the “Nuremberg Code”. These rules include:</a:t>
            </a:r>
          </a:p>
          <a:p>
            <a:pPr algn="ctr" eaLnBrk="1" hangingPunct="1">
              <a:buFont typeface="Wingdings" pitchFamily="2" charset="2"/>
              <a:buNone/>
            </a:pPr>
            <a:endParaRPr lang="en-US" sz="2400" b="1" smtClean="0"/>
          </a:p>
          <a:p>
            <a:pPr eaLnBrk="1" hangingPunct="1"/>
            <a:r>
              <a:rPr lang="en-US" smtClean="0"/>
              <a:t>voluntary consent</a:t>
            </a:r>
          </a:p>
          <a:p>
            <a:pPr eaLnBrk="1" hangingPunct="1"/>
            <a:r>
              <a:rPr lang="en-US" smtClean="0"/>
              <a:t>benefits outweigh risks</a:t>
            </a:r>
          </a:p>
          <a:p>
            <a:pPr eaLnBrk="1" hangingPunct="1"/>
            <a:r>
              <a:rPr lang="en-US" smtClean="0"/>
              <a:t>ability of the subject to terminate participation</a:t>
            </a:r>
            <a:endParaRPr lang="en-US" sz="3600" smtClean="0"/>
          </a:p>
          <a:p>
            <a:pPr eaLnBrk="1" hangingPunct="1">
              <a:buFont typeface="Wingdings" pitchFamily="2" charset="2"/>
              <a:buNone/>
            </a:pPr>
            <a:endParaRPr lang="en-US" sz="3600" smtClean="0"/>
          </a:p>
        </p:txBody>
      </p:sp>
      <p:sp>
        <p:nvSpPr>
          <p:cNvPr id="12292" name="Text Box 4"/>
          <p:cNvSpPr txBox="1">
            <a:spLocks noChangeArrowheads="1"/>
          </p:cNvSpPr>
          <p:nvPr/>
        </p:nvSpPr>
        <p:spPr bwMode="auto">
          <a:xfrm>
            <a:off x="990600" y="1981200"/>
            <a:ext cx="7620000" cy="366713"/>
          </a:xfrm>
          <a:prstGeom prst="rect">
            <a:avLst/>
          </a:prstGeom>
          <a:noFill/>
          <a:ln w="9525">
            <a:noFill/>
            <a:miter lim="800000"/>
            <a:headEnd/>
            <a:tailEnd/>
          </a:ln>
        </p:spPr>
        <p:txBody>
          <a:bodyPr>
            <a:spAutoFit/>
          </a:bodyPr>
          <a:lstStyle/>
          <a:p>
            <a:pPr eaLnBrk="0" hangingPunct="0">
              <a:lnSpc>
                <a:spcPct val="100000"/>
              </a:lnSpc>
              <a:spcBef>
                <a:spcPct val="50000"/>
              </a:spcBef>
              <a:buClrTx/>
              <a:buSzTx/>
              <a:buFontTx/>
              <a:buNone/>
            </a:pPr>
            <a:endParaRPr lang="en-US" sz="1800">
              <a:solidFill>
                <a:schemeClr val="tx1"/>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mtClean="0"/>
              <a:t>Declaration of Helsinki</a:t>
            </a:r>
            <a:endParaRPr lang="en-US" b="1" smtClean="0"/>
          </a:p>
        </p:txBody>
      </p:sp>
      <p:sp>
        <p:nvSpPr>
          <p:cNvPr id="13315" name="Rectangle 3"/>
          <p:cNvSpPr>
            <a:spLocks noGrp="1" noChangeArrowheads="1"/>
          </p:cNvSpPr>
          <p:nvPr>
            <p:ph type="body" idx="1"/>
          </p:nvPr>
        </p:nvSpPr>
        <p:spPr>
          <a:xfrm>
            <a:off x="838200" y="2362200"/>
            <a:ext cx="8077200" cy="4114800"/>
          </a:xfrm>
        </p:spPr>
        <p:txBody>
          <a:bodyPr/>
          <a:lstStyle/>
          <a:p>
            <a:pPr eaLnBrk="1" hangingPunct="1">
              <a:lnSpc>
                <a:spcPct val="90000"/>
              </a:lnSpc>
              <a:spcBef>
                <a:spcPts val="500"/>
              </a:spcBef>
              <a:spcAft>
                <a:spcPts val="500"/>
              </a:spcAft>
              <a:buFont typeface="Wingdings" pitchFamily="2" charset="2"/>
              <a:buNone/>
            </a:pPr>
            <a:r>
              <a:rPr lang="en-US" dirty="0" smtClean="0"/>
              <a:t>	</a:t>
            </a:r>
            <a:r>
              <a:rPr lang="en-US" b="1" dirty="0" smtClean="0"/>
              <a:t>Recommendations Guiding Medical Doctors in Biomedical Research Involving Human Subjects</a:t>
            </a:r>
            <a:r>
              <a:rPr lang="en-US" dirty="0" smtClean="0"/>
              <a:t> (1964)</a:t>
            </a:r>
          </a:p>
          <a:p>
            <a:pPr eaLnBrk="1" hangingPunct="1">
              <a:lnSpc>
                <a:spcPct val="90000"/>
              </a:lnSpc>
              <a:spcBef>
                <a:spcPts val="500"/>
              </a:spcBef>
              <a:spcAft>
                <a:spcPts val="500"/>
              </a:spcAft>
              <a:buFont typeface="Wingdings" pitchFamily="2" charset="2"/>
              <a:buNone/>
            </a:pPr>
            <a:r>
              <a:rPr lang="en-US" b="1" dirty="0" smtClean="0"/>
              <a:t>	</a:t>
            </a:r>
            <a:r>
              <a:rPr lang="en-US" dirty="0" smtClean="0"/>
              <a:t>	</a:t>
            </a:r>
          </a:p>
          <a:p>
            <a:pPr eaLnBrk="1" hangingPunct="1">
              <a:lnSpc>
                <a:spcPct val="90000"/>
              </a:lnSpc>
              <a:spcBef>
                <a:spcPts val="500"/>
              </a:spcBef>
              <a:spcAft>
                <a:spcPts val="500"/>
              </a:spcAft>
              <a:buFont typeface="Wingdings" pitchFamily="2" charset="2"/>
              <a:buNone/>
            </a:pPr>
            <a:r>
              <a:rPr lang="en-US" dirty="0" smtClean="0"/>
              <a:t>   </a:t>
            </a:r>
            <a:r>
              <a:rPr lang="en-US" sz="3000" dirty="0" smtClean="0"/>
              <a:t>“Concern for the interests of the subject must always prevail over the interests of science and society.”</a:t>
            </a:r>
          </a:p>
          <a:p>
            <a:pPr eaLnBrk="1" hangingPunct="1">
              <a:lnSpc>
                <a:spcPct val="90000"/>
              </a:lnSpc>
              <a:spcBef>
                <a:spcPts val="500"/>
              </a:spcBef>
              <a:spcAft>
                <a:spcPts val="500"/>
              </a:spcAft>
              <a:buFont typeface="Wingdings" pitchFamily="2" charset="2"/>
              <a:buNone/>
            </a:pPr>
            <a:endParaRPr lang="en-US" sz="3000" dirty="0" smtClean="0"/>
          </a:p>
        </p:txBody>
      </p:sp>
      <p:pic>
        <p:nvPicPr>
          <p:cNvPr id="13316" name="Picture 4" descr="wmalogo"/>
          <p:cNvPicPr>
            <a:picLocks noChangeAspect="1" noChangeArrowheads="1"/>
          </p:cNvPicPr>
          <p:nvPr/>
        </p:nvPicPr>
        <p:blipFill>
          <a:blip r:embed="rId3" cstate="print"/>
          <a:srcRect/>
          <a:stretch>
            <a:fillRect/>
          </a:stretch>
        </p:blipFill>
        <p:spPr bwMode="auto">
          <a:xfrm>
            <a:off x="4114800" y="1600200"/>
            <a:ext cx="914400" cy="9144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p:txBody>
          <a:bodyPr/>
          <a:lstStyle/>
          <a:p>
            <a:pPr eaLnBrk="1" hangingPunct="1">
              <a:defRPr/>
            </a:pPr>
            <a:r>
              <a:rPr lang="en-US" dirty="0" smtClean="0"/>
              <a:t>Post WWII:</a:t>
            </a:r>
            <a:br>
              <a:rPr lang="en-US" dirty="0" smtClean="0"/>
            </a:br>
            <a:r>
              <a:rPr lang="en-US" sz="2800" dirty="0" smtClean="0"/>
              <a:t>The Ends Continued to Justify the Means</a:t>
            </a:r>
            <a:endParaRPr lang="en-US" dirty="0" smtClean="0"/>
          </a:p>
        </p:txBody>
      </p:sp>
      <p:sp>
        <p:nvSpPr>
          <p:cNvPr id="14339" name="Rectangle 3"/>
          <p:cNvSpPr>
            <a:spLocks noGrp="1" noChangeArrowheads="1"/>
          </p:cNvSpPr>
          <p:nvPr>
            <p:ph type="body" idx="1"/>
          </p:nvPr>
        </p:nvSpPr>
        <p:spPr>
          <a:xfrm>
            <a:off x="1066800" y="1981200"/>
            <a:ext cx="8077200" cy="4114800"/>
          </a:xfrm>
        </p:spPr>
        <p:txBody>
          <a:bodyPr/>
          <a:lstStyle/>
          <a:p>
            <a:pPr eaLnBrk="1" hangingPunct="1">
              <a:spcBef>
                <a:spcPts val="0"/>
              </a:spcBef>
            </a:pPr>
            <a:r>
              <a:rPr lang="en-US" sz="2800" dirty="0" smtClean="0"/>
              <a:t>Willowbrook (1950s)</a:t>
            </a:r>
            <a:r>
              <a:rPr lang="en-US" dirty="0" smtClean="0"/>
              <a:t/>
            </a:r>
            <a:br>
              <a:rPr lang="en-US" dirty="0" smtClean="0"/>
            </a:br>
            <a:r>
              <a:rPr lang="en-US" sz="2000" dirty="0" smtClean="0"/>
              <a:t>mentally retarded children were deliberately infected with hepatitis</a:t>
            </a:r>
            <a:endParaRPr lang="en-US" dirty="0" smtClean="0"/>
          </a:p>
          <a:p>
            <a:pPr eaLnBrk="1" hangingPunct="1"/>
            <a:r>
              <a:rPr lang="en-US" sz="2800" dirty="0" smtClean="0"/>
              <a:t>Jewish Chronic Disease Hospital (1960s)</a:t>
            </a:r>
            <a:r>
              <a:rPr lang="en-US" dirty="0" smtClean="0"/>
              <a:t/>
            </a:r>
            <a:br>
              <a:rPr lang="en-US" dirty="0" smtClean="0"/>
            </a:br>
            <a:r>
              <a:rPr lang="en-US" sz="2000" dirty="0" smtClean="0"/>
              <a:t>Live cancer cells were injected into 22 senile patients</a:t>
            </a:r>
            <a:endParaRPr lang="en-US" dirty="0" smtClean="0"/>
          </a:p>
          <a:p>
            <a:pPr eaLnBrk="1" hangingPunct="1"/>
            <a:r>
              <a:rPr lang="en-US" sz="2800" dirty="0" err="1" smtClean="0"/>
              <a:t>Milgram</a:t>
            </a:r>
            <a:r>
              <a:rPr lang="en-US" sz="2800" dirty="0" smtClean="0"/>
              <a:t> (1963)</a:t>
            </a:r>
            <a:r>
              <a:rPr lang="en-US" dirty="0" smtClean="0"/>
              <a:t/>
            </a:r>
            <a:br>
              <a:rPr lang="en-US" dirty="0" smtClean="0"/>
            </a:br>
            <a:r>
              <a:rPr lang="en-US" sz="2000" dirty="0" smtClean="0"/>
              <a:t>"Behavioral study of obedience"</a:t>
            </a:r>
            <a:r>
              <a:rPr lang="en-US" dirty="0" smtClean="0"/>
              <a:t> </a:t>
            </a:r>
          </a:p>
          <a:p>
            <a:pPr eaLnBrk="1" hangingPunct="1"/>
            <a:r>
              <a:rPr lang="en-US" sz="2800" dirty="0" smtClean="0"/>
              <a:t>Humphries (1970)</a:t>
            </a:r>
            <a:r>
              <a:rPr lang="en-US" dirty="0" smtClean="0"/>
              <a:t/>
            </a:r>
            <a:br>
              <a:rPr lang="en-US" dirty="0" smtClean="0"/>
            </a:br>
            <a:r>
              <a:rPr lang="en-US" sz="2000" i="1" dirty="0" smtClean="0"/>
              <a:t>Tearoom Trade: Impersonal Sex in Public Places</a:t>
            </a:r>
          </a:p>
          <a:p>
            <a:pPr eaLnBrk="1" hangingPunct="1"/>
            <a:r>
              <a:rPr lang="en-US" sz="2800" dirty="0" smtClean="0"/>
              <a:t>Henrietta Lacks (1951)</a:t>
            </a:r>
            <a:r>
              <a:rPr lang="en-US" sz="2000" dirty="0" smtClean="0"/>
              <a:t/>
            </a:r>
            <a:br>
              <a:rPr lang="en-US" sz="2000" dirty="0" smtClean="0"/>
            </a:br>
            <a:r>
              <a:rPr lang="en-US" sz="2000" i="1" dirty="0" smtClean="0"/>
              <a:t>Use and distribution of medical specimens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smtClean="0"/>
              <a:t>Beecher Article</a:t>
            </a:r>
          </a:p>
        </p:txBody>
      </p:sp>
      <p:sp>
        <p:nvSpPr>
          <p:cNvPr id="15363" name="Rectangle 3"/>
          <p:cNvSpPr>
            <a:spLocks noGrp="1" noChangeArrowheads="1"/>
          </p:cNvSpPr>
          <p:nvPr>
            <p:ph type="body" idx="1"/>
          </p:nvPr>
        </p:nvSpPr>
        <p:spPr/>
        <p:txBody>
          <a:bodyPr/>
          <a:lstStyle/>
          <a:p>
            <a:pPr eaLnBrk="1" hangingPunct="1">
              <a:spcBef>
                <a:spcPts val="500"/>
              </a:spcBef>
              <a:spcAft>
                <a:spcPts val="500"/>
              </a:spcAft>
              <a:buFont typeface="Wingdings" pitchFamily="2" charset="2"/>
              <a:buNone/>
            </a:pPr>
            <a:r>
              <a:rPr lang="en-US" smtClean="0"/>
              <a:t>			“Ethics and clinical research”</a:t>
            </a:r>
            <a:br>
              <a:rPr lang="en-US" smtClean="0"/>
            </a:br>
            <a:r>
              <a:rPr lang="en-US" smtClean="0"/>
              <a:t>		</a:t>
            </a:r>
            <a:r>
              <a:rPr lang="en-US" sz="2000" smtClean="0"/>
              <a:t>Henry K. Beecher</a:t>
            </a:r>
            <a:br>
              <a:rPr lang="en-US" sz="2000" smtClean="0"/>
            </a:br>
            <a:r>
              <a:rPr lang="en-US" sz="2000" smtClean="0"/>
              <a:t>		New Engl J Med 274 (1966):1354-60</a:t>
            </a:r>
            <a:endParaRPr lang="en-US" smtClean="0"/>
          </a:p>
          <a:p>
            <a:pPr eaLnBrk="1" hangingPunct="1"/>
            <a:r>
              <a:rPr lang="en-US" sz="2400" smtClean="0"/>
              <a:t>22 published medical studies presenting risk to subjects without their knowledge or approval</a:t>
            </a:r>
          </a:p>
          <a:p>
            <a:pPr eaLnBrk="1" hangingPunct="1"/>
            <a:r>
              <a:rPr lang="en-US" sz="2400" smtClean="0"/>
              <a:t>Published in some of the most prestigious journals and conducted at some of the most prestigious institutions</a:t>
            </a:r>
            <a:endParaRPr lang="en-US" smtClean="0"/>
          </a:p>
        </p:txBody>
      </p:sp>
      <p:pic>
        <p:nvPicPr>
          <p:cNvPr id="15364" name="Picture 4" descr="beecher"/>
          <p:cNvPicPr>
            <a:picLocks noChangeAspect="1" noChangeArrowheads="1"/>
          </p:cNvPicPr>
          <p:nvPr/>
        </p:nvPicPr>
        <p:blipFill>
          <a:blip r:embed="rId3" cstate="print"/>
          <a:srcRect/>
          <a:stretch>
            <a:fillRect/>
          </a:stretch>
        </p:blipFill>
        <p:spPr bwMode="auto">
          <a:xfrm>
            <a:off x="1524000" y="1524000"/>
            <a:ext cx="1131888" cy="1676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1_Shimmer">
  <a:themeElements>
    <a:clrScheme name="1_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fontScheme name="1_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10000"/>
          </a:lnSpc>
          <a:spcBef>
            <a:spcPct val="20000"/>
          </a:spcBef>
          <a:spcAft>
            <a:spcPct val="0"/>
          </a:spcAft>
          <a:buClr>
            <a:schemeClr val="hlink"/>
          </a:buClr>
          <a:buSzPct val="70000"/>
          <a:buFont typeface="Wingdings" pitchFamily="2" charset="2"/>
          <a:buChar char="n"/>
          <a:tabLst/>
          <a:defRPr kumimoji="0" lang="en-US" sz="2800" b="0" i="0" u="none" strike="noStrike" cap="none" normalizeH="0" baseline="0" smtClean="0">
            <a:ln>
              <a:noFill/>
            </a:ln>
            <a:solidFill>
              <a:schemeClr val="tx2"/>
            </a:solidFill>
            <a:effectLst/>
            <a:latin typeface="Tahoma"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10000"/>
          </a:lnSpc>
          <a:spcBef>
            <a:spcPct val="20000"/>
          </a:spcBef>
          <a:spcAft>
            <a:spcPct val="0"/>
          </a:spcAft>
          <a:buClr>
            <a:schemeClr val="hlink"/>
          </a:buClr>
          <a:buSzPct val="70000"/>
          <a:buFont typeface="Wingdings" pitchFamily="2" charset="2"/>
          <a:buChar char="n"/>
          <a:tabLst/>
          <a:defRPr kumimoji="0" lang="en-US" sz="2800" b="0" i="0" u="none" strike="noStrike" cap="none" normalizeH="0" baseline="0" smtClean="0">
            <a:ln>
              <a:noFill/>
            </a:ln>
            <a:solidFill>
              <a:schemeClr val="tx2"/>
            </a:solidFill>
            <a:effectLst/>
            <a:latin typeface="Tahoma" charset="0"/>
          </a:defRPr>
        </a:defPPr>
      </a:lstStyle>
    </a:lnDef>
  </a:objectDefaults>
  <a:extraClrSchemeLst>
    <a:extraClrScheme>
      <a:clrScheme name="1_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1_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1_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1_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1_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1_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1_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1_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1_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4525</TotalTime>
  <Words>2394</Words>
  <Application>Microsoft Office PowerPoint</Application>
  <PresentationFormat>On-screen Show (4:3)</PresentationFormat>
  <Paragraphs>321</Paragraphs>
  <Slides>37</Slides>
  <Notes>31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1_Shimmer</vt:lpstr>
      <vt:lpstr>General IRB Issues Presentation Martin Williams IRB Administrator and Director, Office of Sponsored Programs  William Paterson University</vt:lpstr>
      <vt:lpstr>PowerPoint Presentation</vt:lpstr>
      <vt:lpstr>Philosophical Basis</vt:lpstr>
      <vt:lpstr>Pre WWII</vt:lpstr>
      <vt:lpstr>Nuremberg</vt:lpstr>
      <vt:lpstr>The Nuremberg Code (1947)</vt:lpstr>
      <vt:lpstr>Declaration of Helsinki</vt:lpstr>
      <vt:lpstr>Post WWII: The Ends Continued to Justify the Means</vt:lpstr>
      <vt:lpstr>Beecher Article</vt:lpstr>
      <vt:lpstr>Public Health Service Policy</vt:lpstr>
      <vt:lpstr>Tuskegee Syphilis Study</vt:lpstr>
      <vt:lpstr>National Research Act</vt:lpstr>
      <vt:lpstr>The Belmont Report</vt:lpstr>
      <vt:lpstr>The Belmont Report</vt:lpstr>
      <vt:lpstr>OHRP Oversight</vt:lpstr>
      <vt:lpstr>Protecting Human Subjects is a Shared Responsibility</vt:lpstr>
      <vt:lpstr>Basic Responsibilities</vt:lpstr>
      <vt:lpstr>Responsibility #1</vt:lpstr>
      <vt:lpstr>Determining Applicability</vt:lpstr>
      <vt:lpstr>Examples of Investigator Activities: Is There Research Involving Human Subjects? 45 CFR 46.102(d), (f)</vt:lpstr>
      <vt:lpstr>Common Methodology Issues</vt:lpstr>
      <vt:lpstr>Exempted Research 45 CFR 46.101(b)(1)-(5)</vt:lpstr>
      <vt:lpstr>Exempted Research 45 CFR 46.101(b)(1)-(5)</vt:lpstr>
      <vt:lpstr>Expedited Research 45 CFR 46.102(i)</vt:lpstr>
      <vt:lpstr>PowerPoint Presentation</vt:lpstr>
      <vt:lpstr>Responsibility #2</vt:lpstr>
      <vt:lpstr>Regulations for Protection  of Human Subjects  45 CFR 46</vt:lpstr>
      <vt:lpstr>Responsibility #3</vt:lpstr>
      <vt:lpstr>Does Your Institution Exempt Certain Kinds of Research from IRB Review?</vt:lpstr>
      <vt:lpstr>What Materials are Required by Your IRB?</vt:lpstr>
      <vt:lpstr>How Does Your IRB Review and Approve Protocols?</vt:lpstr>
      <vt:lpstr>Responsibility #6</vt:lpstr>
      <vt:lpstr>Informed Consent </vt:lpstr>
      <vt:lpstr>The Consent Process</vt:lpstr>
      <vt:lpstr>Key Points</vt:lpstr>
      <vt:lpstr>Sources of Additional Information and Guidance</vt:lpstr>
      <vt:lpstr>PowerPoint Presentation</vt:lpstr>
    </vt:vector>
  </TitlesOfParts>
  <Company>DHHS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LLahl</dc:creator>
  <cp:lastModifiedBy>williamsm</cp:lastModifiedBy>
  <cp:revision>118</cp:revision>
  <dcterms:created xsi:type="dcterms:W3CDTF">2007-04-23T19:16:02Z</dcterms:created>
  <dcterms:modified xsi:type="dcterms:W3CDTF">2013-09-23T21:28:45Z</dcterms:modified>
</cp:coreProperties>
</file>