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4"/>
  </p:handoutMasterIdLst>
  <p:sldIdLst>
    <p:sldId id="256" r:id="rId2"/>
    <p:sldId id="257" r:id="rId3"/>
    <p:sldId id="258" r:id="rId4"/>
    <p:sldId id="277" r:id="rId5"/>
    <p:sldId id="259" r:id="rId6"/>
    <p:sldId id="260" r:id="rId7"/>
    <p:sldId id="261" r:id="rId8"/>
    <p:sldId id="262" r:id="rId9"/>
    <p:sldId id="263" r:id="rId10"/>
    <p:sldId id="278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5" r:id="rId21"/>
    <p:sldId id="276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7E5B29-17D9-4C95-9C96-E1E36571DA33}" type="datetimeFigureOut">
              <a:rPr lang="en-US" smtClean="0"/>
              <a:pPr/>
              <a:t>11/15/2011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18DAF7-CB1F-409B-B44C-D51A51B402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11/15/2011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11/15/2011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11/15/2011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11/15/2011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7391400" y="6477000"/>
            <a:ext cx="1597152" cy="243840"/>
          </a:xfrm>
        </p:spPr>
        <p:txBody>
          <a:bodyPr/>
          <a:lstStyle/>
          <a:p>
            <a:fld id="{F694887A-8A59-4403-95B0-99858DF433A4}" type="slidenum">
              <a:rPr lang="en-US" smtClean="0"/>
              <a:pPr/>
              <a:t>‹#›</a:t>
            </a:fld>
            <a:r>
              <a:rPr lang="en-US" dirty="0" smtClean="0"/>
              <a:t>; 11/9/2011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11/15/2011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11/15/2011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11/15/2011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11/15/2011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11/15/2011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11/15/2011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11/15/2011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7EF9BBA-C7B0-45B1-9AAE-767200922E57}" type="datetimeFigureOut">
              <a:rPr lang="en-US" smtClean="0"/>
              <a:pPr/>
              <a:t>11/15/2011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bastasl@wpunj.edu" TargetMode="External"/><Relationship Id="rId2" Type="http://schemas.openxmlformats.org/officeDocument/2006/relationships/hyperlink" Target="mailto:williamsm@wpunj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Proposal Writing workshop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Office of Sponsored Programs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477000" y="6096000"/>
            <a:ext cx="2362200" cy="4572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November 2011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1 paragraph description of your idea.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Conversation with program officer</a:t>
            </a:r>
          </a:p>
          <a:p>
            <a:pPr lvl="1"/>
            <a:r>
              <a:rPr lang="en-US" dirty="0" smtClean="0"/>
              <a:t>Technical Assistance Workshop by funding agency</a:t>
            </a:r>
          </a:p>
          <a:p>
            <a:pPr lvl="1"/>
            <a:r>
              <a:rPr lang="en-US" dirty="0" smtClean="0"/>
              <a:t>Phone, email: Proposal director with OSP as desired</a:t>
            </a:r>
          </a:p>
          <a:p>
            <a:pPr lvl="1"/>
            <a:r>
              <a:rPr lang="en-US" dirty="0" smtClean="0"/>
              <a:t>Compatibility, appropriateness and details related to the proposed project</a:t>
            </a:r>
          </a:p>
          <a:p>
            <a:pPr lvl="1"/>
            <a:r>
              <a:rPr lang="en-US" dirty="0" smtClean="0"/>
              <a:t>Technical and format issues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>
            <a:normAutofit/>
          </a:bodyPr>
          <a:lstStyle/>
          <a:p>
            <a:r>
              <a:rPr lang="en-US" dirty="0" smtClean="0"/>
              <a:t>Four broad proposal component groups</a:t>
            </a:r>
          </a:p>
          <a:p>
            <a:pPr lvl="1"/>
            <a:r>
              <a:rPr lang="en-US" dirty="0" smtClean="0"/>
              <a:t>Introduction to you and your project</a:t>
            </a:r>
          </a:p>
          <a:p>
            <a:pPr lvl="2"/>
            <a:r>
              <a:rPr lang="en-US" dirty="0" smtClean="0"/>
              <a:t>Cover sheet, abstract/summary, required forms</a:t>
            </a:r>
          </a:p>
          <a:p>
            <a:pPr lvl="1"/>
            <a:r>
              <a:rPr lang="en-US" dirty="0" smtClean="0"/>
              <a:t>Narrative</a:t>
            </a:r>
          </a:p>
          <a:p>
            <a:pPr lvl="2"/>
            <a:r>
              <a:rPr lang="en-US" dirty="0" smtClean="0"/>
              <a:t>Background, needs, benefits, credibility, goals, activities, personnel, evaluation/assessment, dissemination, etc</a:t>
            </a:r>
          </a:p>
          <a:p>
            <a:pPr lvl="1"/>
            <a:r>
              <a:rPr lang="en-US" dirty="0" smtClean="0"/>
              <a:t>Budgets</a:t>
            </a:r>
          </a:p>
          <a:p>
            <a:pPr lvl="2"/>
            <a:r>
              <a:rPr lang="en-US" dirty="0" smtClean="0"/>
              <a:t>Summary, detail, subcontracts</a:t>
            </a:r>
          </a:p>
          <a:p>
            <a:pPr lvl="1"/>
            <a:r>
              <a:rPr lang="en-US" dirty="0" smtClean="0"/>
              <a:t>Attachments</a:t>
            </a:r>
          </a:p>
          <a:p>
            <a:pPr lvl="2"/>
            <a:r>
              <a:rPr lang="en-US" dirty="0" smtClean="0"/>
              <a:t>Required, voluntary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development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process</a:t>
            </a:r>
          </a:p>
          <a:p>
            <a:pPr lvl="1"/>
            <a:r>
              <a:rPr lang="en-US" dirty="0" smtClean="0"/>
              <a:t>Idea development &amp; preliminary activity</a:t>
            </a:r>
          </a:p>
          <a:p>
            <a:pPr lvl="1"/>
            <a:r>
              <a:rPr lang="en-US" dirty="0" smtClean="0"/>
              <a:t>Grant program analysis</a:t>
            </a:r>
          </a:p>
          <a:p>
            <a:pPr lvl="1"/>
            <a:r>
              <a:rPr lang="en-US" dirty="0" smtClean="0"/>
              <a:t>Create first draft, then review, expand and fill in</a:t>
            </a:r>
          </a:p>
          <a:p>
            <a:pPr lvl="1"/>
            <a:r>
              <a:rPr lang="en-US" dirty="0" smtClean="0"/>
              <a:t>Prepare subsequent drafts, review and edit as needed until final components are ready</a:t>
            </a:r>
          </a:p>
          <a:p>
            <a:pPr lvl="1"/>
            <a:r>
              <a:rPr lang="en-US" dirty="0" smtClean="0"/>
              <a:t>Complete forms, assemble sections for submission</a:t>
            </a:r>
          </a:p>
          <a:p>
            <a:pPr lvl="1"/>
            <a:r>
              <a:rPr lang="en-US" dirty="0" smtClean="0"/>
              <a:t>Institutional review, complete requested modifications, and submit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in an organized manner appropriate to your personal style</a:t>
            </a:r>
          </a:p>
          <a:p>
            <a:endParaRPr lang="en-US" dirty="0" smtClean="0"/>
          </a:p>
          <a:p>
            <a:r>
              <a:rPr lang="en-US" dirty="0" smtClean="0"/>
              <a:t>Respect deadlines</a:t>
            </a:r>
          </a:p>
          <a:p>
            <a:endParaRPr lang="en-US" dirty="0" smtClean="0"/>
          </a:p>
          <a:p>
            <a:r>
              <a:rPr lang="en-US" dirty="0" smtClean="0"/>
              <a:t>Self edit and give to others for review and comment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579438"/>
          </a:xfrm>
        </p:spPr>
        <p:txBody>
          <a:bodyPr/>
          <a:lstStyle/>
          <a:p>
            <a:r>
              <a:rPr lang="en-US" dirty="0" smtClean="0"/>
              <a:t>Sample narrative sections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2286000"/>
            <a:ext cx="3962400" cy="415498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400" dirty="0" smtClean="0"/>
              <a:t>Reading Order</a:t>
            </a:r>
          </a:p>
          <a:p>
            <a:pPr marL="342900" indent="-342900"/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Summary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Background/credibility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Problem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Objectives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Activities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Dissemination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Evaluation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Future Activity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Budget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48200" y="2286000"/>
            <a:ext cx="3962400" cy="415498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400" dirty="0" smtClean="0"/>
              <a:t>Writing Order</a:t>
            </a:r>
          </a:p>
          <a:p>
            <a:pPr marL="342900" indent="-342900"/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Activities AND Budget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Objectives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Problem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Background/credibility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Evaluation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Dissemination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Future Activity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Summary</a:t>
            </a:r>
            <a:endParaRPr lang="en-US" sz="2400" dirty="0"/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Sample budget sections</a:t>
            </a:r>
          </a:p>
          <a:p>
            <a:pPr lvl="1"/>
            <a:r>
              <a:rPr lang="en-US" dirty="0" smtClean="0"/>
              <a:t>Summary</a:t>
            </a:r>
          </a:p>
          <a:p>
            <a:pPr lvl="2"/>
            <a:r>
              <a:rPr lang="en-US" dirty="0" smtClean="0"/>
              <a:t>Category subtotals and grand total</a:t>
            </a:r>
          </a:p>
          <a:p>
            <a:pPr lvl="2"/>
            <a:r>
              <a:rPr lang="en-US" dirty="0" smtClean="0"/>
              <a:t>Request and matching</a:t>
            </a:r>
          </a:p>
          <a:p>
            <a:pPr lvl="1"/>
            <a:r>
              <a:rPr lang="en-US" dirty="0" smtClean="0"/>
              <a:t>Justification</a:t>
            </a:r>
          </a:p>
          <a:p>
            <a:pPr lvl="2"/>
            <a:r>
              <a:rPr lang="en-US" dirty="0" smtClean="0"/>
              <a:t>Narrative or detailed spreadsheet, all expenses</a:t>
            </a:r>
          </a:p>
          <a:p>
            <a:pPr lvl="1"/>
            <a:r>
              <a:rPr lang="en-US" dirty="0" smtClean="0"/>
              <a:t>Categories</a:t>
            </a:r>
          </a:p>
          <a:p>
            <a:pPr lvl="2"/>
            <a:r>
              <a:rPr lang="en-US" dirty="0" smtClean="0"/>
              <a:t>Personnel, fringe, travel, equipment, supplies, contractual (includes subawards), participant support costs, construction, other expenses, indirect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Proposal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spider web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04800" y="1295400"/>
          <a:ext cx="8686800" cy="5334000"/>
        </p:xfrm>
        <a:graphic>
          <a:graphicData uri="http://schemas.openxmlformats.org/presentationml/2006/ole">
            <p:oleObj spid="_x0000_s1026" name="Photo Editor Photo" r:id="rId3" imgW="16952381" imgH="14761905" progId="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75238"/>
          </a:xfrm>
        </p:spPr>
        <p:txBody>
          <a:bodyPr>
            <a:normAutofit/>
          </a:bodyPr>
          <a:lstStyle/>
          <a:p>
            <a:r>
              <a:rPr lang="en-US" dirty="0" smtClean="0"/>
              <a:t>Funding program agency review by</a:t>
            </a:r>
          </a:p>
          <a:p>
            <a:pPr lvl="1"/>
            <a:r>
              <a:rPr lang="en-US" dirty="0" smtClean="0"/>
              <a:t>Program managers, other administration</a:t>
            </a:r>
          </a:p>
          <a:p>
            <a:pPr lvl="1"/>
            <a:r>
              <a:rPr lang="en-US" dirty="0" smtClean="0"/>
              <a:t>Outside reviewers</a:t>
            </a:r>
          </a:p>
          <a:p>
            <a:pPr lvl="1"/>
            <a:r>
              <a:rPr lang="en-US" dirty="0" smtClean="0"/>
              <a:t>Peer review panels</a:t>
            </a:r>
          </a:p>
          <a:p>
            <a:r>
              <a:rPr lang="en-US" dirty="0" smtClean="0"/>
              <a:t>Peer or experienced readers by</a:t>
            </a:r>
          </a:p>
          <a:p>
            <a:pPr lvl="1"/>
            <a:r>
              <a:rPr lang="en-US" dirty="0" smtClean="0"/>
              <a:t>Knowledgeable colleagues at WPU</a:t>
            </a:r>
          </a:p>
          <a:p>
            <a:pPr lvl="1"/>
            <a:r>
              <a:rPr lang="en-US" dirty="0" smtClean="0"/>
              <a:t>Mentors and knowledgeable colleagues not at WP</a:t>
            </a:r>
          </a:p>
          <a:p>
            <a:pPr lvl="1"/>
            <a:r>
              <a:rPr lang="en-US" dirty="0" smtClean="0"/>
              <a:t>Deans, Department Chairs, Sponsored Programs, Provost’s Office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>
            <a:normAutofit/>
          </a:bodyPr>
          <a:lstStyle/>
          <a:p>
            <a:r>
              <a:rPr lang="en-US" dirty="0" smtClean="0"/>
              <a:t>Other WPU administrative review</a:t>
            </a:r>
          </a:p>
          <a:p>
            <a:pPr lvl="1"/>
            <a:r>
              <a:rPr lang="en-US" dirty="0" smtClean="0"/>
              <a:t>Compliance oversight committees</a:t>
            </a:r>
          </a:p>
          <a:p>
            <a:pPr lvl="2"/>
            <a:r>
              <a:rPr lang="en-US" dirty="0" smtClean="0"/>
              <a:t>Federal or state regulations, such as IRB or IACUC</a:t>
            </a:r>
          </a:p>
          <a:p>
            <a:pPr lvl="1"/>
            <a:r>
              <a:rPr lang="en-US" dirty="0" smtClean="0"/>
              <a:t>Special Needs</a:t>
            </a:r>
          </a:p>
          <a:p>
            <a:pPr lvl="1"/>
            <a:r>
              <a:rPr lang="en-US" dirty="0" smtClean="0"/>
              <a:t>Budget</a:t>
            </a:r>
          </a:p>
          <a:p>
            <a:pPr lvl="2"/>
            <a:r>
              <a:rPr lang="en-US" dirty="0" smtClean="0"/>
              <a:t>OSP, Business Services: are expenses allowable and appropriate for the project?</a:t>
            </a:r>
          </a:p>
          <a:p>
            <a:pPr lvl="1"/>
            <a:r>
              <a:rPr lang="en-US" dirty="0" smtClean="0"/>
              <a:t>Impact on the University</a:t>
            </a:r>
          </a:p>
          <a:p>
            <a:pPr lvl="2"/>
            <a:r>
              <a:rPr lang="en-US" dirty="0" smtClean="0"/>
              <a:t>Mission, goals, objectives, fit with academic or other existing programs and appropriate to project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What is Important</a:t>
            </a:r>
          </a:p>
          <a:p>
            <a:r>
              <a:rPr lang="en-US" dirty="0" smtClean="0"/>
              <a:t>Proposal Structure</a:t>
            </a:r>
          </a:p>
          <a:p>
            <a:r>
              <a:rPr lang="en-US" dirty="0" smtClean="0"/>
              <a:t>Proposal Development Process</a:t>
            </a:r>
          </a:p>
          <a:p>
            <a:r>
              <a:rPr lang="en-US" dirty="0" smtClean="0"/>
              <a:t>Proposal Review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41910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Project Approval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4419600" cy="50752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Sections</a:t>
            </a:r>
          </a:p>
          <a:p>
            <a:pPr lvl="1">
              <a:buNone/>
            </a:pPr>
            <a:r>
              <a:rPr lang="en-US" dirty="0" smtClean="0"/>
              <a:t>A. General Information</a:t>
            </a:r>
          </a:p>
          <a:p>
            <a:pPr lvl="2"/>
            <a:r>
              <a:rPr lang="en-US" dirty="0" smtClean="0"/>
              <a:t>Applicant, Sponsor, Deadline, Submission Method, Type of Award</a:t>
            </a:r>
          </a:p>
          <a:p>
            <a:pPr lvl="1">
              <a:buNone/>
            </a:pPr>
            <a:r>
              <a:rPr lang="en-US" dirty="0" smtClean="0"/>
              <a:t>B. Participant/Partner Information</a:t>
            </a:r>
          </a:p>
          <a:p>
            <a:pPr lvl="1">
              <a:buNone/>
            </a:pPr>
            <a:r>
              <a:rPr lang="en-US" dirty="0" smtClean="0"/>
              <a:t>C. Budget</a:t>
            </a:r>
          </a:p>
          <a:p>
            <a:pPr lvl="2"/>
            <a:r>
              <a:rPr lang="en-US" dirty="0" smtClean="0"/>
              <a:t>Request, Cost-Share</a:t>
            </a:r>
          </a:p>
          <a:p>
            <a:pPr lvl="1">
              <a:buNone/>
            </a:pPr>
            <a:r>
              <a:rPr lang="en-US" dirty="0" smtClean="0"/>
              <a:t>D. Special Requirements</a:t>
            </a:r>
          </a:p>
          <a:p>
            <a:pPr lvl="1">
              <a:buNone/>
            </a:pPr>
            <a:r>
              <a:rPr lang="en-US" dirty="0" smtClean="0"/>
              <a:t>A. Final Approvals and Signatures</a:t>
            </a:r>
          </a:p>
          <a:p>
            <a:pPr lvl="2"/>
            <a:r>
              <a:rPr lang="en-US" dirty="0" smtClean="0"/>
              <a:t>Certification to comply</a:t>
            </a:r>
          </a:p>
          <a:p>
            <a:pPr lvl="2"/>
            <a:r>
              <a:rPr lang="en-US" dirty="0" smtClean="0"/>
              <a:t> Certification to support</a:t>
            </a:r>
            <a:endParaRPr lang="en-US" dirty="0"/>
          </a:p>
        </p:txBody>
      </p:sp>
      <p:pic>
        <p:nvPicPr>
          <p:cNvPr id="4" name="Content Placeholder 3" descr="WPU Sign Off Sheet 2010.1 Fillable PD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457200"/>
            <a:ext cx="4414520" cy="601980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</a:p>
          <a:p>
            <a:endParaRPr lang="en-US" dirty="0" smtClean="0"/>
          </a:p>
          <a:p>
            <a:r>
              <a:rPr lang="en-US" dirty="0" smtClean="0"/>
              <a:t>Concerns</a:t>
            </a:r>
          </a:p>
          <a:p>
            <a:endParaRPr lang="en-US" dirty="0" smtClean="0"/>
          </a:p>
          <a:p>
            <a:r>
              <a:rPr lang="en-US" dirty="0" smtClean="0"/>
              <a:t>Schedule meeting to talk about your proposal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Office of sponsored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Martin Williams, Director</a:t>
            </a:r>
          </a:p>
          <a:p>
            <a:pPr lvl="1"/>
            <a:r>
              <a:rPr lang="en-US" dirty="0" smtClean="0">
                <a:hlinkClick r:id="rId2"/>
              </a:rPr>
              <a:t>williamsm@wpunj.edu</a:t>
            </a:r>
            <a:endParaRPr lang="en-US" dirty="0" smtClean="0"/>
          </a:p>
          <a:p>
            <a:r>
              <a:rPr lang="en-US" dirty="0" smtClean="0"/>
              <a:t>Lourdes Bastas, Assistant Director for Pre-Award Services</a:t>
            </a:r>
          </a:p>
          <a:p>
            <a:pPr lvl="1"/>
            <a:r>
              <a:rPr lang="en-US" dirty="0" smtClean="0">
                <a:hlinkClick r:id="rId3"/>
              </a:rPr>
              <a:t>bastasl@wpunj.edu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309 Raubinger Hall</a:t>
            </a:r>
          </a:p>
          <a:p>
            <a:r>
              <a:rPr lang="en-US" dirty="0" smtClean="0"/>
              <a:t>973-720-2852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on What is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Agencies and their divisions</a:t>
            </a:r>
          </a:p>
          <a:p>
            <a:pPr lvl="1"/>
            <a:r>
              <a:rPr lang="en-US" dirty="0" smtClean="0"/>
              <a:t>Vision, goals, priorities, general policies</a:t>
            </a:r>
          </a:p>
          <a:p>
            <a:pPr lvl="1"/>
            <a:r>
              <a:rPr lang="en-US" dirty="0" smtClean="0"/>
              <a:t>General administrative regulations for proposal development and project management</a:t>
            </a:r>
          </a:p>
          <a:p>
            <a:pPr lvl="1"/>
            <a:r>
              <a:rPr lang="en-US" dirty="0" smtClean="0"/>
              <a:t>Forms, electronic systems</a:t>
            </a:r>
          </a:p>
          <a:p>
            <a:pPr lvl="1"/>
            <a:r>
              <a:rPr lang="en-US" dirty="0" smtClean="0"/>
              <a:t>Funding program guidelines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Previous Work and Experience</a:t>
            </a:r>
          </a:p>
          <a:p>
            <a:pPr lvl="1"/>
            <a:r>
              <a:rPr lang="en-US" dirty="0" smtClean="0"/>
              <a:t>Know yourself and your situation</a:t>
            </a:r>
          </a:p>
          <a:p>
            <a:pPr lvl="2"/>
            <a:r>
              <a:rPr lang="en-US" dirty="0" smtClean="0"/>
              <a:t>How innovative is your work and ideas compared to your peers?</a:t>
            </a:r>
          </a:p>
          <a:p>
            <a:pPr lvl="1"/>
            <a:r>
              <a:rPr lang="en-US" dirty="0" smtClean="0"/>
              <a:t>Previous project or research</a:t>
            </a:r>
          </a:p>
          <a:p>
            <a:pPr lvl="2"/>
            <a:r>
              <a:rPr lang="en-US" dirty="0" smtClean="0"/>
              <a:t>Whether or not you were the lead person</a:t>
            </a:r>
          </a:p>
          <a:p>
            <a:pPr lvl="1"/>
            <a:r>
              <a:rPr lang="en-US" dirty="0" smtClean="0"/>
              <a:t>Preliminary data</a:t>
            </a:r>
          </a:p>
          <a:p>
            <a:pPr lvl="1"/>
            <a:r>
              <a:rPr lang="en-US" dirty="0" smtClean="0"/>
              <a:t>Publications</a:t>
            </a:r>
          </a:p>
          <a:p>
            <a:pPr lvl="1"/>
            <a:r>
              <a:rPr lang="en-US" dirty="0" smtClean="0"/>
              <a:t>Plans for future activity and/or research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appropriate funding programs</a:t>
            </a:r>
          </a:p>
          <a:p>
            <a:pPr lvl="1"/>
            <a:r>
              <a:rPr lang="en-US" dirty="0" smtClean="0"/>
              <a:t>Know yourself and your situation</a:t>
            </a:r>
          </a:p>
          <a:p>
            <a:pPr lvl="1"/>
            <a:r>
              <a:rPr lang="en-US" dirty="0" smtClean="0"/>
              <a:t>Preliminary work, initial brief summary or more detailed outline (depends on state of project)</a:t>
            </a:r>
          </a:p>
          <a:p>
            <a:pPr lvl="1"/>
            <a:r>
              <a:rPr lang="en-US" dirty="0" smtClean="0"/>
              <a:t>Identify, examine, select and prioritize possible funding programs</a:t>
            </a:r>
          </a:p>
          <a:p>
            <a:pPr lvl="2"/>
            <a:r>
              <a:rPr lang="en-US" dirty="0" smtClean="0"/>
              <a:t>Program goals, areas of interest, types of support, eligibility requirements, size of awards, application process, submission deadline, project dates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selected programs and submission requirements and methods</a:t>
            </a:r>
          </a:p>
          <a:p>
            <a:pPr lvl="1"/>
            <a:r>
              <a:rPr lang="en-US" dirty="0" smtClean="0"/>
              <a:t>Program guidelines, proposal and submission guides</a:t>
            </a:r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Party analysis of program/guidelines</a:t>
            </a:r>
          </a:p>
          <a:p>
            <a:pPr lvl="1"/>
            <a:r>
              <a:rPr lang="en-US" dirty="0" smtClean="0"/>
              <a:t>Conversation with OSP</a:t>
            </a:r>
          </a:p>
          <a:p>
            <a:pPr lvl="1"/>
            <a:r>
              <a:rPr lang="en-US" dirty="0" smtClean="0"/>
              <a:t>Study award lists, abstracts, full proposals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22838"/>
          </a:xfrm>
        </p:spPr>
        <p:txBody>
          <a:bodyPr>
            <a:normAutofit/>
          </a:bodyPr>
          <a:lstStyle/>
          <a:p>
            <a:r>
              <a:rPr lang="en-US" dirty="0" smtClean="0"/>
              <a:t>General review criteria</a:t>
            </a:r>
          </a:p>
          <a:p>
            <a:pPr lvl="1"/>
            <a:r>
              <a:rPr lang="en-US" dirty="0" smtClean="0"/>
              <a:t>Intellectual quality and merit</a:t>
            </a:r>
          </a:p>
          <a:p>
            <a:pPr lvl="1"/>
            <a:r>
              <a:rPr lang="en-US" dirty="0" smtClean="0"/>
              <a:t>Potential (broad) impact</a:t>
            </a:r>
          </a:p>
          <a:p>
            <a:pPr lvl="1"/>
            <a:r>
              <a:rPr lang="en-US" dirty="0" smtClean="0"/>
              <a:t>Innovation</a:t>
            </a:r>
          </a:p>
          <a:p>
            <a:pPr lvl="1"/>
            <a:r>
              <a:rPr lang="en-US" dirty="0" smtClean="0"/>
              <a:t>Outcome expectations and dissemination/sharing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Agency checklists or forms</a:t>
            </a:r>
          </a:p>
          <a:p>
            <a:pPr lvl="1"/>
            <a:r>
              <a:rPr lang="en-US" dirty="0" smtClean="0"/>
              <a:t>Reviewer comments from same agency for funded and not-funded proposals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 review criteria</a:t>
            </a:r>
          </a:p>
          <a:p>
            <a:pPr lvl="1"/>
            <a:r>
              <a:rPr lang="en-US" dirty="0" smtClean="0"/>
              <a:t>Broad agency and division goals, mandates and review criteria</a:t>
            </a:r>
          </a:p>
          <a:p>
            <a:pPr lvl="1"/>
            <a:r>
              <a:rPr lang="en-US" dirty="0" smtClean="0"/>
              <a:t>Funding program goals, objectives and review criteria</a:t>
            </a:r>
          </a:p>
          <a:p>
            <a:pPr lvl="2"/>
            <a:r>
              <a:rPr lang="en-US" dirty="0" smtClean="0"/>
              <a:t>General</a:t>
            </a:r>
          </a:p>
          <a:p>
            <a:pPr lvl="2"/>
            <a:r>
              <a:rPr lang="en-US" dirty="0" smtClean="0"/>
              <a:t>Specific</a:t>
            </a:r>
          </a:p>
          <a:p>
            <a:pPr lvl="1"/>
            <a:r>
              <a:rPr lang="en-US" dirty="0" smtClean="0"/>
              <a:t>Program officer comments and insights</a:t>
            </a:r>
          </a:p>
          <a:p>
            <a:pPr lvl="1"/>
            <a:r>
              <a:rPr lang="en-US" dirty="0" smtClean="0"/>
              <a:t>Scoring system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Study and understand review processes</a:t>
            </a:r>
          </a:p>
          <a:p>
            <a:pPr lvl="1"/>
            <a:r>
              <a:rPr lang="en-US" dirty="0" smtClean="0"/>
              <a:t>At WPU before submission</a:t>
            </a:r>
          </a:p>
          <a:p>
            <a:pPr lvl="1"/>
            <a:r>
              <a:rPr lang="en-US" dirty="0" smtClean="0"/>
              <a:t>At agency after submission</a:t>
            </a:r>
          </a:p>
          <a:p>
            <a:pPr lvl="2"/>
            <a:r>
              <a:rPr lang="en-US" dirty="0" smtClean="0"/>
              <a:t>Technical review</a:t>
            </a:r>
          </a:p>
          <a:p>
            <a:pPr lvl="2"/>
            <a:r>
              <a:rPr lang="en-US" dirty="0" smtClean="0"/>
              <a:t>Peer review</a:t>
            </a:r>
          </a:p>
          <a:p>
            <a:pPr lvl="2"/>
            <a:r>
              <a:rPr lang="en-US" dirty="0" smtClean="0"/>
              <a:t>Division review</a:t>
            </a:r>
          </a:p>
          <a:p>
            <a:r>
              <a:rPr lang="en-US" dirty="0" smtClean="0"/>
              <a:t>Prepare 2-paragraph description of project based on original idea + understanding of funding program goals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134</TotalTime>
  <Words>712</Words>
  <Application>Microsoft Office PowerPoint</Application>
  <PresentationFormat>On-screen Show (4:3)</PresentationFormat>
  <Paragraphs>157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Trek</vt:lpstr>
      <vt:lpstr>Photo Editor Photo</vt:lpstr>
      <vt:lpstr>Proposal Writing workshop</vt:lpstr>
      <vt:lpstr>Agenda</vt:lpstr>
      <vt:lpstr>Focus on What is important</vt:lpstr>
      <vt:lpstr>Slide 4</vt:lpstr>
      <vt:lpstr>Slide 5</vt:lpstr>
      <vt:lpstr>Slide 6</vt:lpstr>
      <vt:lpstr>Slide 7</vt:lpstr>
      <vt:lpstr>Slide 8</vt:lpstr>
      <vt:lpstr>Slide 9</vt:lpstr>
      <vt:lpstr>Writing exercise</vt:lpstr>
      <vt:lpstr>Slide 11</vt:lpstr>
      <vt:lpstr>Proposal structure</vt:lpstr>
      <vt:lpstr>Proposal development process</vt:lpstr>
      <vt:lpstr>Slide 14</vt:lpstr>
      <vt:lpstr>Slide 15</vt:lpstr>
      <vt:lpstr>Slide 16</vt:lpstr>
      <vt:lpstr>The Proposal Network</vt:lpstr>
      <vt:lpstr>Proposal review</vt:lpstr>
      <vt:lpstr>Slide 19</vt:lpstr>
      <vt:lpstr>Project Approval sheet</vt:lpstr>
      <vt:lpstr>Slide 21</vt:lpstr>
      <vt:lpstr>Office of sponsored programs</vt:lpstr>
    </vt:vector>
  </TitlesOfParts>
  <Company>William Paterson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 Writing workshop</dc:title>
  <dc:creator>williamsm</dc:creator>
  <cp:lastModifiedBy>williamsm</cp:lastModifiedBy>
  <cp:revision>14</cp:revision>
  <dcterms:created xsi:type="dcterms:W3CDTF">2011-11-09T21:43:50Z</dcterms:created>
  <dcterms:modified xsi:type="dcterms:W3CDTF">2011-11-15T15:36:34Z</dcterms:modified>
</cp:coreProperties>
</file>