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14"/>
  </p:handoutMasterIdLst>
  <p:sldIdLst>
    <p:sldId id="256" r:id="rId2"/>
    <p:sldId id="279" r:id="rId3"/>
    <p:sldId id="283" r:id="rId4"/>
    <p:sldId id="280" r:id="rId5"/>
    <p:sldId id="281" r:id="rId6"/>
    <p:sldId id="282" r:id="rId7"/>
    <p:sldId id="284" r:id="rId8"/>
    <p:sldId id="285" r:id="rId9"/>
    <p:sldId id="286" r:id="rId10"/>
    <p:sldId id="287" r:id="rId11"/>
    <p:sldId id="288" r:id="rId12"/>
    <p:sldId id="274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113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7E5B29-17D9-4C95-9C96-E1E36571DA33}" type="datetimeFigureOut">
              <a:rPr lang="en-US" smtClean="0"/>
              <a:pPr/>
              <a:t>12/2/2011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18DAF7-CB1F-409B-B44C-D51A51B4026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F9BBA-C7B0-45B1-9AAE-767200922E57}" type="datetimeFigureOut">
              <a:rPr lang="en-US" smtClean="0"/>
              <a:pPr/>
              <a:t>12/2/2011</a:t>
            </a:fld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50F3866-486C-483D-98E6-6F5B2DC89D7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F9BBA-C7B0-45B1-9AAE-767200922E57}" type="datetimeFigureOut">
              <a:rPr lang="en-US" smtClean="0"/>
              <a:pPr/>
              <a:t>12/2/2011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F3866-486C-483D-98E6-6F5B2DC89D7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F9BBA-C7B0-45B1-9AAE-767200922E57}" type="datetimeFigureOut">
              <a:rPr lang="en-US" smtClean="0"/>
              <a:pPr/>
              <a:t>12/2/2011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F3866-486C-483D-98E6-6F5B2DC89D7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F9BBA-C7B0-45B1-9AAE-767200922E57}" type="datetimeFigureOut">
              <a:rPr lang="en-US" smtClean="0"/>
              <a:pPr/>
              <a:t>12/2/2011</a:t>
            </a:fld>
            <a:endParaRPr lang="en-US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7391400" y="6477000"/>
            <a:ext cx="1597152" cy="243840"/>
          </a:xfrm>
        </p:spPr>
        <p:txBody>
          <a:bodyPr/>
          <a:lstStyle/>
          <a:p>
            <a:fld id="{F694887A-8A59-4403-95B0-99858DF433A4}" type="slidenum">
              <a:rPr lang="en-US" smtClean="0"/>
              <a:pPr/>
              <a:t>‹#›</a:t>
            </a:fld>
            <a:r>
              <a:rPr lang="en-US" dirty="0" smtClean="0"/>
              <a:t>; 11/9/2011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F9BBA-C7B0-45B1-9AAE-767200922E57}" type="datetimeFigureOut">
              <a:rPr lang="en-US" smtClean="0"/>
              <a:pPr/>
              <a:t>12/2/2011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F3866-486C-483D-98E6-6F5B2DC89D7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F9BBA-C7B0-45B1-9AAE-767200922E57}" type="datetimeFigureOut">
              <a:rPr lang="en-US" smtClean="0"/>
              <a:pPr/>
              <a:t>12/2/2011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F3866-486C-483D-98E6-6F5B2DC89D7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F9BBA-C7B0-45B1-9AAE-767200922E57}" type="datetimeFigureOut">
              <a:rPr lang="en-US" smtClean="0"/>
              <a:pPr/>
              <a:t>12/2/2011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B50F3866-486C-483D-98E6-6F5B2DC89D7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F9BBA-C7B0-45B1-9AAE-767200922E57}" type="datetimeFigureOut">
              <a:rPr lang="en-US" smtClean="0"/>
              <a:pPr/>
              <a:t>12/2/2011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F3866-486C-483D-98E6-6F5B2DC89D7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F9BBA-C7B0-45B1-9AAE-767200922E57}" type="datetimeFigureOut">
              <a:rPr lang="en-US" smtClean="0"/>
              <a:pPr/>
              <a:t>12/2/2011</a:t>
            </a:fld>
            <a:endParaRPr lang="en-US" dirty="0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F3866-486C-483D-98E6-6F5B2DC89D7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F9BBA-C7B0-45B1-9AAE-767200922E57}" type="datetimeFigureOut">
              <a:rPr lang="en-US" smtClean="0"/>
              <a:pPr/>
              <a:t>12/2/2011</a:t>
            </a:fld>
            <a:endParaRPr lang="en-US" dirty="0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F3866-486C-483D-98E6-6F5B2DC89D7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F9BBA-C7B0-45B1-9AAE-767200922E57}" type="datetimeFigureOut">
              <a:rPr lang="en-US" smtClean="0"/>
              <a:pPr/>
              <a:t>12/2/2011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F3866-486C-483D-98E6-6F5B2DC89D7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97EF9BBA-C7B0-45B1-9AAE-767200922E57}" type="datetimeFigureOut">
              <a:rPr lang="en-US" smtClean="0"/>
              <a:pPr/>
              <a:t>12/2/2011</a:t>
            </a:fld>
            <a:endParaRPr lang="en-US" dirty="0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B50F3866-486C-483D-98E6-6F5B2DC89D7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mailto:bastasl@wpunj.edu" TargetMode="External"/><Relationship Id="rId2" Type="http://schemas.openxmlformats.org/officeDocument/2006/relationships/hyperlink" Target="mailto:williamsm@wpunj.edu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batesb@wpunj.edu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4495800"/>
            <a:ext cx="8458200" cy="1579986"/>
          </a:xfrm>
        </p:spPr>
        <p:txBody>
          <a:bodyPr>
            <a:noAutofit/>
          </a:bodyPr>
          <a:lstStyle/>
          <a:p>
            <a:r>
              <a:rPr lang="en-US" sz="4800" dirty="0" smtClean="0"/>
              <a:t>Office of Sponsored Programs</a:t>
            </a:r>
            <a:endParaRPr lang="en-US" sz="4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457200"/>
          </a:xfrm>
        </p:spPr>
        <p:txBody>
          <a:bodyPr/>
          <a:lstStyle/>
          <a:p>
            <a:r>
              <a:rPr lang="en-US" dirty="0" smtClean="0"/>
              <a:t>William Paterson University</a:t>
            </a:r>
            <a:endParaRPr lang="en-US" dirty="0"/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6477000" y="6096000"/>
            <a:ext cx="2362200" cy="4572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hade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December 2011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2">
                  <a:shade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Are you ready to look for funding?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554162"/>
            <a:ext cx="8839200" cy="5075238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You &amp; Your Department</a:t>
            </a:r>
            <a:endParaRPr lang="en-US" dirty="0" smtClean="0"/>
          </a:p>
          <a:p>
            <a:pPr lvl="1"/>
            <a:r>
              <a:rPr lang="en-US" dirty="0" smtClean="0"/>
              <a:t>What do you want to accomplish?</a:t>
            </a:r>
          </a:p>
          <a:p>
            <a:pPr lvl="1"/>
            <a:r>
              <a:rPr lang="en-US" dirty="0" smtClean="0"/>
              <a:t>Have you had success with similar types of activities?</a:t>
            </a:r>
          </a:p>
          <a:p>
            <a:r>
              <a:rPr lang="en-US" dirty="0" smtClean="0"/>
              <a:t>The Project</a:t>
            </a:r>
          </a:p>
          <a:p>
            <a:pPr lvl="1"/>
            <a:r>
              <a:rPr lang="en-US" dirty="0" smtClean="0"/>
              <a:t>How is </a:t>
            </a:r>
            <a:r>
              <a:rPr lang="en-US" dirty="0" smtClean="0"/>
              <a:t>it new </a:t>
            </a:r>
            <a:r>
              <a:rPr lang="en-US" dirty="0" smtClean="0"/>
              <a:t>or different here </a:t>
            </a:r>
            <a:r>
              <a:rPr lang="en-US" dirty="0" smtClean="0"/>
              <a:t>as well as elsewhere</a:t>
            </a:r>
            <a:r>
              <a:rPr lang="en-US" dirty="0" smtClean="0"/>
              <a:t>?</a:t>
            </a:r>
          </a:p>
          <a:p>
            <a:pPr lvl="1"/>
            <a:r>
              <a:rPr lang="en-US" dirty="0" smtClean="0"/>
              <a:t>What will the impact be over time? Can it be scaled?</a:t>
            </a:r>
          </a:p>
          <a:p>
            <a:pPr lvl="1"/>
            <a:r>
              <a:rPr lang="en-US" dirty="0" smtClean="0"/>
              <a:t>Have you done a successful pilot? Outside confirmation?</a:t>
            </a:r>
          </a:p>
          <a:p>
            <a:r>
              <a:rPr lang="en-US" dirty="0" smtClean="0"/>
              <a:t>Potential Sponsors</a:t>
            </a:r>
          </a:p>
          <a:p>
            <a:pPr lvl="1"/>
            <a:r>
              <a:rPr lang="en-US" dirty="0" smtClean="0"/>
              <a:t>Are there funders interested in your idea? </a:t>
            </a:r>
          </a:p>
          <a:p>
            <a:pPr lvl="1"/>
            <a:r>
              <a:rPr lang="en-US" dirty="0" smtClean="0"/>
              <a:t>Is the size/scope appropriate for them?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do you want to do?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Questions and Discussion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Office of sponsored programs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Martin Williams, Director</a:t>
            </a:r>
          </a:p>
          <a:p>
            <a:pPr lvl="1"/>
            <a:r>
              <a:rPr lang="en-US" dirty="0" smtClean="0">
                <a:hlinkClick r:id="rId2"/>
              </a:rPr>
              <a:t>williamsm@wpunj.edu</a:t>
            </a:r>
            <a:endParaRPr lang="en-US" dirty="0" smtClean="0"/>
          </a:p>
          <a:p>
            <a:r>
              <a:rPr lang="en-US" dirty="0" smtClean="0"/>
              <a:t>Lourdes Bastas, Assistant Director for</a:t>
            </a:r>
          </a:p>
          <a:p>
            <a:pPr>
              <a:buNone/>
            </a:pPr>
            <a:r>
              <a:rPr lang="en-US" dirty="0" smtClean="0"/>
              <a:t>	Pre-Award Services</a:t>
            </a:r>
          </a:p>
          <a:p>
            <a:pPr lvl="1"/>
            <a:r>
              <a:rPr lang="en-US" dirty="0" smtClean="0">
                <a:hlinkClick r:id="rId3"/>
              </a:rPr>
              <a:t>bastasl@wpunj.edu</a:t>
            </a:r>
            <a:endParaRPr lang="en-US" dirty="0" smtClean="0"/>
          </a:p>
          <a:p>
            <a:r>
              <a:rPr lang="en-US" dirty="0" smtClean="0"/>
              <a:t>Beth Ann Bates, Program Assistant</a:t>
            </a:r>
          </a:p>
          <a:p>
            <a:pPr lvl="1"/>
            <a:r>
              <a:rPr lang="en-US" dirty="0" smtClean="0">
                <a:hlinkClick r:id="rId4"/>
              </a:rPr>
              <a:t>batesb@wpunj.edu</a:t>
            </a:r>
            <a:r>
              <a:rPr lang="en-US" dirty="0" smtClean="0"/>
              <a:t> </a:t>
            </a:r>
          </a:p>
          <a:p>
            <a:endParaRPr lang="en-US" dirty="0" smtClean="0"/>
          </a:p>
          <a:p>
            <a:r>
              <a:rPr lang="en-US" dirty="0" smtClean="0"/>
              <a:t>309 Raubinger Hall (</a:t>
            </a:r>
            <a:r>
              <a:rPr lang="en-US" dirty="0" smtClean="0"/>
              <a:t>New Location)</a:t>
            </a:r>
            <a:endParaRPr lang="en-US" dirty="0" smtClean="0"/>
          </a:p>
          <a:p>
            <a:r>
              <a:rPr lang="en-US" dirty="0" smtClean="0"/>
              <a:t>973-720-2852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Responsibilities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554162"/>
            <a:ext cx="8686800" cy="5075238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Pre-Award Services</a:t>
            </a:r>
          </a:p>
          <a:p>
            <a:pPr lvl="1"/>
            <a:r>
              <a:rPr lang="en-US" dirty="0" smtClean="0"/>
              <a:t>Distribution of information on funding opportunities appropriate for WPUNJ</a:t>
            </a:r>
          </a:p>
          <a:p>
            <a:pPr lvl="1"/>
            <a:r>
              <a:rPr lang="en-US" dirty="0" smtClean="0"/>
              <a:t>Assistance in seeking funding opportunities as well as  learning about grant writing and funding agencies</a:t>
            </a:r>
          </a:p>
          <a:p>
            <a:pPr lvl="2"/>
            <a:r>
              <a:rPr lang="en-US" dirty="0" smtClean="0"/>
              <a:t>Online databases, workshops, conferences</a:t>
            </a:r>
          </a:p>
          <a:p>
            <a:pPr lvl="1"/>
            <a:r>
              <a:rPr lang="en-US" dirty="0" smtClean="0"/>
              <a:t>Assistance with project development, analysis of funding opportunities, considering proposal strategies, and proposal development</a:t>
            </a:r>
          </a:p>
          <a:p>
            <a:pPr lvl="1"/>
            <a:r>
              <a:rPr lang="en-US" dirty="0" smtClean="0"/>
              <a:t>Proposal review, approval and submission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554162"/>
            <a:ext cx="8686800" cy="5303838"/>
          </a:xfrm>
        </p:spPr>
        <p:txBody>
          <a:bodyPr>
            <a:normAutofit/>
          </a:bodyPr>
          <a:lstStyle/>
          <a:p>
            <a:pPr lvl="1"/>
            <a:r>
              <a:rPr lang="en-US" dirty="0" smtClean="0"/>
              <a:t>Sponsors (Funders): </a:t>
            </a:r>
          </a:p>
          <a:p>
            <a:pPr lvl="2"/>
            <a:r>
              <a:rPr lang="en-US" dirty="0" smtClean="0"/>
              <a:t>Government agencies (federal, state, county, local)</a:t>
            </a:r>
          </a:p>
          <a:p>
            <a:pPr lvl="2"/>
            <a:r>
              <a:rPr lang="en-US" dirty="0" smtClean="0"/>
              <a:t>Professional associations</a:t>
            </a:r>
          </a:p>
          <a:p>
            <a:pPr lvl="2"/>
            <a:r>
              <a:rPr lang="en-US" dirty="0" err="1" smtClean="0"/>
              <a:t>Grantmaking</a:t>
            </a:r>
            <a:r>
              <a:rPr lang="en-US" dirty="0" smtClean="0"/>
              <a:t> public charities</a:t>
            </a:r>
          </a:p>
          <a:p>
            <a:pPr lvl="1"/>
            <a:r>
              <a:rPr lang="en-US" dirty="0" smtClean="0"/>
              <a:t>Types of activities</a:t>
            </a:r>
          </a:p>
          <a:p>
            <a:pPr lvl="2"/>
            <a:r>
              <a:rPr lang="en-US" dirty="0" smtClean="0"/>
              <a:t>Projects, program development, program support</a:t>
            </a:r>
          </a:p>
          <a:p>
            <a:pPr lvl="2"/>
            <a:r>
              <a:rPr lang="en-US" dirty="0" smtClean="0"/>
              <a:t>Research</a:t>
            </a:r>
          </a:p>
          <a:p>
            <a:pPr lvl="2"/>
            <a:r>
              <a:rPr lang="en-US" dirty="0" smtClean="0"/>
              <a:t>Conferences, training, professional development</a:t>
            </a:r>
          </a:p>
          <a:p>
            <a:pPr lvl="2"/>
            <a:r>
              <a:rPr lang="en-US" dirty="0" smtClean="0"/>
              <a:t>Infrastructure</a:t>
            </a:r>
          </a:p>
          <a:p>
            <a:pPr lvl="1"/>
            <a:r>
              <a:rPr lang="en-US" dirty="0" smtClean="0"/>
              <a:t>Types of awards</a:t>
            </a:r>
          </a:p>
          <a:p>
            <a:pPr lvl="2"/>
            <a:r>
              <a:rPr lang="en-US" dirty="0" smtClean="0"/>
              <a:t>Grants, Contracts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554162"/>
            <a:ext cx="8686800" cy="4999038"/>
          </a:xfrm>
        </p:spPr>
        <p:txBody>
          <a:bodyPr>
            <a:normAutofit/>
          </a:bodyPr>
          <a:lstStyle/>
          <a:p>
            <a:r>
              <a:rPr lang="en-US" dirty="0" smtClean="0"/>
              <a:t>Post-Award</a:t>
            </a:r>
          </a:p>
          <a:p>
            <a:pPr lvl="1"/>
            <a:r>
              <a:rPr lang="en-US" dirty="0" smtClean="0"/>
              <a:t>Award Negotiation</a:t>
            </a:r>
          </a:p>
          <a:p>
            <a:pPr lvl="1"/>
            <a:r>
              <a:rPr lang="en-US" dirty="0" smtClean="0"/>
              <a:t>Enable project set-up</a:t>
            </a:r>
          </a:p>
          <a:p>
            <a:pPr lvl="1"/>
            <a:r>
              <a:rPr lang="en-US" dirty="0" smtClean="0"/>
              <a:t>Monitor </a:t>
            </a:r>
            <a:r>
              <a:rPr lang="en-US" dirty="0" smtClean="0"/>
              <a:t>progress toward completion</a:t>
            </a:r>
          </a:p>
          <a:p>
            <a:pPr lvl="1"/>
            <a:r>
              <a:rPr lang="en-US" dirty="0" smtClean="0"/>
              <a:t>Monitor </a:t>
            </a:r>
            <a:r>
              <a:rPr lang="en-US" dirty="0" smtClean="0"/>
              <a:t>compliance with sponsor and University rules and regulations</a:t>
            </a:r>
          </a:p>
          <a:p>
            <a:pPr lvl="1"/>
            <a:r>
              <a:rPr lang="en-US" dirty="0" smtClean="0"/>
              <a:t>Subrecipient contracts and monitoring</a:t>
            </a:r>
          </a:p>
          <a:p>
            <a:pPr lvl="1"/>
            <a:r>
              <a:rPr lang="en-US" dirty="0" smtClean="0"/>
              <a:t>Assist </a:t>
            </a:r>
            <a:r>
              <a:rPr lang="en-US" dirty="0" smtClean="0"/>
              <a:t>in reporting</a:t>
            </a:r>
          </a:p>
          <a:p>
            <a:pPr lvl="1"/>
            <a:r>
              <a:rPr lang="en-US" dirty="0" smtClean="0"/>
              <a:t>Re-application for continued or new support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554162"/>
            <a:ext cx="8686800" cy="5151438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Compliance (</a:t>
            </a:r>
            <a:r>
              <a:rPr lang="en-US" dirty="0" smtClean="0"/>
              <a:t>Non-Financial)</a:t>
            </a:r>
            <a:endParaRPr lang="en-US" dirty="0" smtClean="0"/>
          </a:p>
          <a:p>
            <a:pPr lvl="1"/>
            <a:r>
              <a:rPr lang="en-US" dirty="0" smtClean="0"/>
              <a:t>Human Subject Research</a:t>
            </a:r>
          </a:p>
          <a:p>
            <a:pPr lvl="2"/>
            <a:r>
              <a:rPr lang="en-US" dirty="0" smtClean="0"/>
              <a:t>Institutional Review Board for Human Subject Research, Certification of Training requirement, Workshops</a:t>
            </a:r>
          </a:p>
          <a:p>
            <a:pPr lvl="1"/>
            <a:r>
              <a:rPr lang="en-US" dirty="0" smtClean="0"/>
              <a:t>Effort Reporting</a:t>
            </a:r>
          </a:p>
          <a:p>
            <a:pPr lvl="1"/>
            <a:r>
              <a:rPr lang="en-US" dirty="0" smtClean="0"/>
              <a:t>Subcontract Management</a:t>
            </a:r>
          </a:p>
          <a:p>
            <a:pPr lvl="1"/>
            <a:r>
              <a:rPr lang="en-US" dirty="0" smtClean="0"/>
              <a:t>Project-Specific Issues</a:t>
            </a:r>
          </a:p>
          <a:p>
            <a:pPr lvl="2"/>
            <a:r>
              <a:rPr lang="en-US" dirty="0" smtClean="0"/>
              <a:t>Americans with Disabilities Act</a:t>
            </a:r>
          </a:p>
          <a:p>
            <a:pPr lvl="2"/>
            <a:r>
              <a:rPr lang="en-US" dirty="0" smtClean="0"/>
              <a:t>Fly America Act</a:t>
            </a:r>
          </a:p>
          <a:p>
            <a:pPr lvl="2"/>
            <a:r>
              <a:rPr lang="en-US" dirty="0" smtClean="0"/>
              <a:t>Historic Site Designation Management</a:t>
            </a:r>
          </a:p>
          <a:p>
            <a:pPr lvl="1"/>
            <a:r>
              <a:rPr lang="en-US" dirty="0" smtClean="0"/>
              <a:t>Other: Use of Animals in Research, Export Controls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Proposals and awards over time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304800" y="1447800"/>
          <a:ext cx="8686800" cy="5074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71700"/>
                <a:gridCol w="2171700"/>
                <a:gridCol w="2171700"/>
                <a:gridCol w="2171700"/>
              </a:tblGrid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Fiscal Year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Proposals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Awards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Percent Funded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FY12 (to date)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11%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FY11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43%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FY10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52%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FY09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58%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FY08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63%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FY07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64%</a:t>
                      </a:r>
                    </a:p>
                  </a:txBody>
                  <a:tcPr marL="9525" marR="9525" marT="9525" marB="0" anchor="b"/>
                </a:tc>
              </a:tr>
              <a:tr h="370840">
                <a:tc gridSpan="4"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Factors</a:t>
                      </a:r>
                      <a:r>
                        <a:rPr lang="en-US" sz="2000" b="0" i="0" u="none" strike="noStrike" baseline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Affecting Proposals:</a:t>
                      </a:r>
                    </a:p>
                    <a:p>
                      <a:pPr marL="230188" indent="-230188" algn="l" fontAlgn="b">
                        <a:buFont typeface="Arial" pitchFamily="34" charset="0"/>
                        <a:buChar char="•"/>
                        <a:tabLst/>
                      </a:pPr>
                      <a:r>
                        <a:rPr lang="en-US" sz="2000" b="0" i="0" u="none" strike="noStrike" baseline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Number of funding opportunities and number of awards that will be funded</a:t>
                      </a:r>
                    </a:p>
                    <a:p>
                      <a:pPr marL="230188" indent="-230188" algn="l" fontAlgn="b">
                        <a:buFont typeface="Arial" pitchFamily="34" charset="0"/>
                        <a:buChar char="•"/>
                        <a:tabLst/>
                      </a:pPr>
                      <a:r>
                        <a:rPr lang="en-US" sz="2000" b="0" i="0" u="none" strike="noStrike" baseline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Relationship of funding opportunities to need</a:t>
                      </a:r>
                    </a:p>
                    <a:p>
                      <a:pPr marL="230188" indent="-230188" algn="l" fontAlgn="b">
                        <a:buFont typeface="Arial" pitchFamily="34" charset="0"/>
                        <a:buChar char="•"/>
                        <a:tabLst/>
                      </a:pPr>
                      <a:r>
                        <a:rPr lang="en-US" sz="2000" b="0" i="0" u="none" strike="noStrike" baseline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Readiness to respond to a funding opportunity: </a:t>
                      </a:r>
                    </a:p>
                    <a:p>
                      <a:pPr marL="687388" lvl="1" indent="-230188" algn="l" fontAlgn="b">
                        <a:buFont typeface="Arial" pitchFamily="34" charset="0"/>
                        <a:buChar char="•"/>
                        <a:tabLst/>
                      </a:pPr>
                      <a:r>
                        <a:rPr lang="en-US" sz="2000" b="0" i="0" u="none" strike="noStrike" baseline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Preliminary activity, time/space to write proposal, capacity to do the project</a:t>
                      </a:r>
                    </a:p>
                    <a:p>
                      <a:pPr marL="687388" lvl="1" indent="-230188" algn="l" fontAlgn="b">
                        <a:buFont typeface="Arial" pitchFamily="34" charset="0"/>
                        <a:buChar char="•"/>
                        <a:tabLst/>
                      </a:pPr>
                      <a:r>
                        <a:rPr lang="en-US" sz="2000" b="0" i="0" u="none" strike="noStrike" baseline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Knowledge of sponsor, conversation with program officer</a:t>
                      </a:r>
                    </a:p>
                    <a:p>
                      <a:pPr marL="230188" indent="-230188" algn="l" fontAlgn="b">
                        <a:buFont typeface="Arial" pitchFamily="34" charset="0"/>
                        <a:buChar char="•"/>
                        <a:tabLst/>
                      </a:pPr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Sponsor</a:t>
                      </a:r>
                      <a:r>
                        <a:rPr lang="en-US" sz="2000" b="0" i="0" u="none" strike="noStrike" baseline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Review Criteria: </a:t>
                      </a:r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Intellectual Merit</a:t>
                      </a:r>
                      <a:r>
                        <a:rPr lang="en-US" sz="2000" b="0" i="0" u="none" strike="noStrike" baseline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and</a:t>
                      </a:r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Broader</a:t>
                      </a:r>
                      <a:r>
                        <a:rPr lang="en-US" sz="2000" b="0" i="0" u="none" strike="noStrike" baseline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Impact</a:t>
                      </a:r>
                    </a:p>
                    <a:p>
                      <a:pPr marL="687388" lvl="1" indent="-230188" algn="l" fontAlgn="b">
                        <a:buFont typeface="Arial" pitchFamily="34" charset="0"/>
                        <a:buChar char="•"/>
                        <a:tabLst/>
                      </a:pPr>
                      <a:r>
                        <a:rPr lang="en-US" sz="2000" b="0" i="0" u="none" strike="noStrike" baseline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How project fits into “big picture” and long-term benefits 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awards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304800" y="1447800"/>
          <a:ext cx="8686799" cy="503268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20970"/>
                <a:gridCol w="2321943"/>
                <a:gridCol w="2321943"/>
                <a:gridCol w="2321943"/>
              </a:tblGrid>
              <a:tr h="629008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Fiscal Year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Value of Proposals </a:t>
                      </a:r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Submitted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Value </a:t>
                      </a:r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of New   Awards Received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Value of Awards Available </a:t>
                      </a:r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Funds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76759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FY12 (to date)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$</a:t>
                      </a:r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8,211,180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$</a:t>
                      </a:r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1,962,511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$</a:t>
                      </a:r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6,319,618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76759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FY11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$</a:t>
                      </a:r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18,531,357 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$</a:t>
                      </a:r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6,321,705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$</a:t>
                      </a:r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8,668,640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76759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FY10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$</a:t>
                      </a:r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24,206,907 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$</a:t>
                      </a:r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14,670,926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$</a:t>
                      </a:r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7,419,574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76759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FY09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$</a:t>
                      </a:r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13,091,385 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$</a:t>
                      </a:r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11,486,014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$</a:t>
                      </a:r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4,767,357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76759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FY08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$</a:t>
                      </a:r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10,645,248 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$</a:t>
                      </a:r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3,611,807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$</a:t>
                      </a:r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4,226,359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76759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FY07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$</a:t>
                      </a:r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9,563,670 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$</a:t>
                      </a:r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3,806,400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$</a:t>
                      </a:r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3,475,008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60568">
                <a:tc gridSpan="4"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Factors Affecting</a:t>
                      </a:r>
                      <a:r>
                        <a:rPr lang="en-US" sz="2000" b="0" i="0" u="none" strike="noStrike" baseline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Value of Awards</a:t>
                      </a:r>
                    </a:p>
                    <a:p>
                      <a:pPr marL="230188" indent="-230188" algn="l" fontAlgn="b">
                        <a:buFont typeface="Arial" pitchFamily="34" charset="0"/>
                        <a:buChar char="•"/>
                      </a:pPr>
                      <a:r>
                        <a:rPr lang="en-US" sz="2000" b="0" i="0" u="none" strike="noStrike" baseline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Complexity or requirements of the project</a:t>
                      </a:r>
                    </a:p>
                    <a:p>
                      <a:pPr marL="230188" indent="-230188" algn="l" fontAlgn="b">
                        <a:buFont typeface="Arial" pitchFamily="34" charset="0"/>
                        <a:buChar char="•"/>
                      </a:pPr>
                      <a:r>
                        <a:rPr lang="en-US" sz="2000" b="0" i="0" u="none" strike="noStrike" baseline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Length or number of years</a:t>
                      </a:r>
                    </a:p>
                    <a:p>
                      <a:pPr marL="230188" indent="-230188" algn="l" fontAlgn="b">
                        <a:buFont typeface="Arial" pitchFamily="34" charset="0"/>
                        <a:buChar char="•"/>
                      </a:pPr>
                      <a:r>
                        <a:rPr lang="en-US" sz="2000" b="0" i="0" u="none" strike="noStrike" baseline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Allowable expenses </a:t>
                      </a:r>
                    </a:p>
                    <a:p>
                      <a:pPr marL="687388" lvl="1" indent="-230188" algn="l" fontAlgn="b">
                        <a:buFont typeface="Arial" pitchFamily="34" charset="0"/>
                        <a:buChar char="•"/>
                      </a:pPr>
                      <a:r>
                        <a:rPr lang="en-US" sz="2000" b="0" i="0" u="none" strike="noStrike" baseline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Direct, Indirect, Cost-Share/Match</a:t>
                      </a:r>
                    </a:p>
                    <a:p>
                      <a:pPr marL="687388" lvl="1" indent="-230188" algn="l" fontAlgn="b">
                        <a:buFont typeface="Arial" pitchFamily="34" charset="0"/>
                        <a:buChar char="•"/>
                      </a:pPr>
                      <a:r>
                        <a:rPr lang="en-US" sz="2000" b="0" i="0" u="none" strike="noStrike" baseline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Personnel costs and scholarships are generally the largest expenses</a:t>
                      </a:r>
                    </a:p>
                    <a:p>
                      <a:pPr marL="230188" lvl="0" indent="-230188" algn="l" fontAlgn="b">
                        <a:buFont typeface="Arial" pitchFamily="34" charset="0"/>
                        <a:buChar char="•"/>
                      </a:pPr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Amount of funds the sponsor has to make</a:t>
                      </a:r>
                      <a:r>
                        <a:rPr lang="en-US" sz="2000" b="0" i="0" u="none" strike="noStrike" baseline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awards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Sample Awards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554162"/>
            <a:ext cx="8686800" cy="4999038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General Operating Support</a:t>
            </a:r>
          </a:p>
          <a:p>
            <a:pPr lvl="1"/>
            <a:r>
              <a:rPr lang="en-US" dirty="0" smtClean="0"/>
              <a:t>Small Business Development Center</a:t>
            </a:r>
          </a:p>
          <a:p>
            <a:pPr lvl="1"/>
            <a:r>
              <a:rPr lang="en-US" dirty="0" smtClean="0"/>
              <a:t>Shea Center, University Galleries</a:t>
            </a:r>
          </a:p>
          <a:p>
            <a:r>
              <a:rPr lang="en-US" dirty="0" smtClean="0"/>
              <a:t>Professional Development</a:t>
            </a:r>
          </a:p>
          <a:p>
            <a:pPr lvl="1"/>
            <a:r>
              <a:rPr lang="en-US" dirty="0" smtClean="0"/>
              <a:t>Public and private school </a:t>
            </a:r>
            <a:r>
              <a:rPr lang="en-US" dirty="0" smtClean="0"/>
              <a:t>teachers</a:t>
            </a:r>
          </a:p>
          <a:p>
            <a:pPr lvl="1"/>
            <a:r>
              <a:rPr lang="en-US" dirty="0" smtClean="0"/>
              <a:t>Community-based alcohol &amp; other drug abuse prevention providers</a:t>
            </a:r>
            <a:endParaRPr lang="en-US" dirty="0" smtClean="0"/>
          </a:p>
          <a:p>
            <a:r>
              <a:rPr lang="en-US" dirty="0" smtClean="0"/>
              <a:t>Student Support</a:t>
            </a:r>
          </a:p>
          <a:p>
            <a:pPr lvl="1"/>
            <a:r>
              <a:rPr lang="en-US" dirty="0" smtClean="0"/>
              <a:t>Scholarships		</a:t>
            </a:r>
            <a:r>
              <a:rPr lang="en-US" sz="1800" b="1" dirty="0" smtClean="0">
                <a:solidFill>
                  <a:schemeClr val="bg2">
                    <a:lumMod val="50000"/>
                  </a:schemeClr>
                </a:solidFill>
                <a:sym typeface="Wingdings 2"/>
              </a:rPr>
              <a:t>  </a:t>
            </a:r>
            <a:r>
              <a:rPr lang="en-US" dirty="0" smtClean="0"/>
              <a:t>Drug Abuse, Sexual Violence</a:t>
            </a:r>
          </a:p>
          <a:p>
            <a:pPr lvl="1"/>
            <a:r>
              <a:rPr lang="en-US" dirty="0" smtClean="0"/>
              <a:t>EOF			</a:t>
            </a:r>
            <a:r>
              <a:rPr lang="en-US" sz="1800" b="1" dirty="0" smtClean="0">
                <a:solidFill>
                  <a:schemeClr val="bg2">
                    <a:lumMod val="50000"/>
                  </a:schemeClr>
                </a:solidFill>
                <a:sym typeface="Wingdings 2"/>
              </a:rPr>
              <a:t> </a:t>
            </a:r>
            <a:r>
              <a:rPr lang="en-US" dirty="0" smtClean="0"/>
              <a:t>Tutoring, Mentoring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Infrastructure</a:t>
            </a:r>
          </a:p>
          <a:p>
            <a:pPr lvl="1"/>
            <a:r>
              <a:rPr lang="en-US" dirty="0" smtClean="0"/>
              <a:t>Smart Buildings	</a:t>
            </a:r>
            <a:r>
              <a:rPr lang="en-US" sz="2000" b="1" dirty="0" smtClean="0">
                <a:solidFill>
                  <a:schemeClr val="bg2">
                    <a:lumMod val="50000"/>
                  </a:schemeClr>
                </a:solidFill>
                <a:sym typeface="Wingdings 2"/>
              </a:rPr>
              <a:t> </a:t>
            </a:r>
            <a:r>
              <a:rPr lang="en-US" dirty="0" smtClean="0"/>
              <a:t>Scientific Equipment</a:t>
            </a:r>
          </a:p>
          <a:p>
            <a:pPr lvl="1"/>
            <a:r>
              <a:rPr lang="en-US" dirty="0" smtClean="0"/>
              <a:t>Archival Collection Management</a:t>
            </a:r>
          </a:p>
          <a:p>
            <a:r>
              <a:rPr lang="en-US" dirty="0" smtClean="0"/>
              <a:t>Youth Programs</a:t>
            </a:r>
          </a:p>
          <a:p>
            <a:pPr lvl="1"/>
            <a:r>
              <a:rPr lang="en-US" dirty="0" smtClean="0"/>
              <a:t>Educational Enrichment</a:t>
            </a:r>
          </a:p>
          <a:p>
            <a:pPr lvl="1"/>
            <a:r>
              <a:rPr lang="en-US" dirty="0" smtClean="0"/>
              <a:t>College Prep</a:t>
            </a:r>
          </a:p>
          <a:p>
            <a:r>
              <a:rPr lang="en-US" dirty="0" smtClean="0"/>
              <a:t>Academic Research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284</TotalTime>
  <Words>552</Words>
  <Application>Microsoft Office PowerPoint</Application>
  <PresentationFormat>On-screen Show (4:3)</PresentationFormat>
  <Paragraphs>153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Trek</vt:lpstr>
      <vt:lpstr>Office of Sponsored Programs</vt:lpstr>
      <vt:lpstr>Responsibilities</vt:lpstr>
      <vt:lpstr>Slide 3</vt:lpstr>
      <vt:lpstr>Slide 4</vt:lpstr>
      <vt:lpstr>Slide 5</vt:lpstr>
      <vt:lpstr>Proposals and awards over time</vt:lpstr>
      <vt:lpstr>awards</vt:lpstr>
      <vt:lpstr>Sample Awards</vt:lpstr>
      <vt:lpstr>Slide 9</vt:lpstr>
      <vt:lpstr>Are you ready to look for funding?</vt:lpstr>
      <vt:lpstr>What do you want to do?</vt:lpstr>
      <vt:lpstr>Office of sponsored programs</vt:lpstr>
    </vt:vector>
  </TitlesOfParts>
  <Company>William Paterson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Proposal Writing workshop</dc:title>
  <dc:creator>williamsm</dc:creator>
  <cp:lastModifiedBy>williamsm</cp:lastModifiedBy>
  <cp:revision>31</cp:revision>
  <dcterms:created xsi:type="dcterms:W3CDTF">2011-11-09T21:43:50Z</dcterms:created>
  <dcterms:modified xsi:type="dcterms:W3CDTF">2011-12-02T13:36:43Z</dcterms:modified>
</cp:coreProperties>
</file>