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56" r:id="rId2"/>
    <p:sldId id="257" r:id="rId3"/>
    <p:sldId id="258" r:id="rId4"/>
    <p:sldId id="260" r:id="rId5"/>
    <p:sldId id="271" r:id="rId6"/>
    <p:sldId id="272" r:id="rId7"/>
    <p:sldId id="287" r:id="rId8"/>
    <p:sldId id="270" r:id="rId9"/>
    <p:sldId id="275" r:id="rId10"/>
    <p:sldId id="276" r:id="rId11"/>
    <p:sldId id="282" r:id="rId12"/>
    <p:sldId id="267" r:id="rId13"/>
    <p:sldId id="281" r:id="rId14"/>
    <p:sldId id="279" r:id="rId15"/>
    <p:sldId id="273" r:id="rId16"/>
    <p:sldId id="274" r:id="rId17"/>
    <p:sldId id="277" r:id="rId18"/>
    <p:sldId id="285" r:id="rId19"/>
    <p:sldId id="280" r:id="rId20"/>
    <p:sldId id="278" r:id="rId21"/>
    <p:sldId id="268" r:id="rId22"/>
    <p:sldId id="286" r:id="rId23"/>
    <p:sldId id="283" r:id="rId24"/>
    <p:sldId id="284" r:id="rId25"/>
    <p:sldId id="261" r:id="rId26"/>
    <p:sldId id="262"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25" autoAdjust="0"/>
  </p:normalViewPr>
  <p:slideViewPr>
    <p:cSldViewPr>
      <p:cViewPr>
        <p:scale>
          <a:sx n="70" d="100"/>
          <a:sy n="70" d="100"/>
        </p:scale>
        <p:origin x="-2094" y="-72"/>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13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9" tIns="46150" rIns="92299" bIns="4615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299" tIns="46150" rIns="92299" bIns="46150" rtlCol="0"/>
          <a:lstStyle>
            <a:lvl1pPr algn="r">
              <a:defRPr sz="1200"/>
            </a:lvl1pPr>
          </a:lstStyle>
          <a:p>
            <a:fld id="{ED0418FE-FE82-46D0-AF37-A8714390C1D2}" type="datetimeFigureOut">
              <a:rPr lang="en-US" smtClean="0"/>
              <a:pPr/>
              <a:t>11/12/2012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299" tIns="46150" rIns="92299"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299" tIns="46150" rIns="92299" bIns="46150" rtlCol="0" anchor="b"/>
          <a:lstStyle>
            <a:lvl1pPr algn="r">
              <a:defRPr sz="1200"/>
            </a:lvl1pPr>
          </a:lstStyle>
          <a:p>
            <a:fld id="{8DBA4380-E6E5-4B5E-AA9A-7C4F6EAEED72}" type="slidenum">
              <a:rPr lang="en-US" smtClean="0"/>
              <a:pPr/>
              <a:t>‹#›</a:t>
            </a:fld>
            <a:endParaRPr lang="en-US"/>
          </a:p>
        </p:txBody>
      </p:sp>
    </p:spTree>
    <p:extLst>
      <p:ext uri="{BB962C8B-B14F-4D97-AF65-F5344CB8AC3E}">
        <p14:creationId xmlns:p14="http://schemas.microsoft.com/office/powerpoint/2010/main" val="1690419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185" cy="464820"/>
          </a:xfrm>
          <a:prstGeom prst="rect">
            <a:avLst/>
          </a:prstGeom>
        </p:spPr>
        <p:txBody>
          <a:bodyPr vert="horz" lIns="89428" tIns="44714" rIns="89428" bIns="44714" rtlCol="0"/>
          <a:lstStyle>
            <a:lvl1pPr algn="l">
              <a:defRPr sz="1200"/>
            </a:lvl1pPr>
          </a:lstStyle>
          <a:p>
            <a:endParaRPr lang="en-US"/>
          </a:p>
        </p:txBody>
      </p:sp>
      <p:sp>
        <p:nvSpPr>
          <p:cNvPr id="3" name="Date Placeholder 2"/>
          <p:cNvSpPr>
            <a:spLocks noGrp="1"/>
          </p:cNvSpPr>
          <p:nvPr>
            <p:ph type="dt" idx="1"/>
          </p:nvPr>
        </p:nvSpPr>
        <p:spPr>
          <a:xfrm>
            <a:off x="3885279" y="0"/>
            <a:ext cx="2971185" cy="464820"/>
          </a:xfrm>
          <a:prstGeom prst="rect">
            <a:avLst/>
          </a:prstGeom>
        </p:spPr>
        <p:txBody>
          <a:bodyPr vert="horz" lIns="89428" tIns="44714" rIns="89428" bIns="44714" rtlCol="0"/>
          <a:lstStyle>
            <a:lvl1pPr algn="r">
              <a:defRPr sz="1200"/>
            </a:lvl1pPr>
          </a:lstStyle>
          <a:p>
            <a:fld id="{6D1F7D4C-ADCF-4585-BE52-1A11C0BE93C8}" type="datetimeFigureOut">
              <a:rPr lang="en-US" smtClean="0"/>
              <a:pPr/>
              <a:t>11/12/2012</a:t>
            </a:fld>
            <a:endParaRPr lang="en-US"/>
          </a:p>
        </p:txBody>
      </p:sp>
      <p:sp>
        <p:nvSpPr>
          <p:cNvPr id="4" name="Slide Image Placeholder 3"/>
          <p:cNvSpPr>
            <a:spLocks noGrp="1" noRot="1" noChangeAspect="1"/>
          </p:cNvSpPr>
          <p:nvPr>
            <p:ph type="sldImg" idx="2"/>
          </p:nvPr>
        </p:nvSpPr>
        <p:spPr>
          <a:xfrm>
            <a:off x="457200" y="533400"/>
            <a:ext cx="5943600" cy="3810000"/>
          </a:xfrm>
          <a:prstGeom prst="rect">
            <a:avLst/>
          </a:prstGeom>
          <a:noFill/>
          <a:ln w="12700">
            <a:solidFill>
              <a:prstClr val="black"/>
            </a:solidFill>
          </a:ln>
        </p:spPr>
        <p:txBody>
          <a:bodyPr vert="horz" lIns="89428" tIns="44714" rIns="89428" bIns="44714" rtlCol="0" anchor="ctr"/>
          <a:lstStyle/>
          <a:p>
            <a:endParaRPr lang="en-US"/>
          </a:p>
        </p:txBody>
      </p:sp>
      <p:sp>
        <p:nvSpPr>
          <p:cNvPr id="5" name="Notes Placeholder 4"/>
          <p:cNvSpPr>
            <a:spLocks noGrp="1"/>
          </p:cNvSpPr>
          <p:nvPr>
            <p:ph type="body" sz="quarter" idx="3"/>
          </p:nvPr>
        </p:nvSpPr>
        <p:spPr>
          <a:xfrm>
            <a:off x="457200" y="4416572"/>
            <a:ext cx="5943600" cy="4346427"/>
          </a:xfrm>
          <a:prstGeom prst="rect">
            <a:avLst/>
          </a:prstGeom>
        </p:spPr>
        <p:txBody>
          <a:bodyPr vert="horz" lIns="89428" tIns="44714" rIns="89428" bIns="44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015"/>
            <a:ext cx="2971185" cy="464820"/>
          </a:xfrm>
          <a:prstGeom prst="rect">
            <a:avLst/>
          </a:prstGeom>
        </p:spPr>
        <p:txBody>
          <a:bodyPr vert="horz" lIns="89428" tIns="44714" rIns="89428" bIns="44714" rtlCol="0" anchor="b"/>
          <a:lstStyle>
            <a:lvl1pPr algn="l">
              <a:defRPr sz="1200"/>
            </a:lvl1pPr>
          </a:lstStyle>
          <a:p>
            <a:endParaRPr lang="en-US"/>
          </a:p>
        </p:txBody>
      </p:sp>
      <p:sp>
        <p:nvSpPr>
          <p:cNvPr id="7" name="Slide Number Placeholder 6"/>
          <p:cNvSpPr>
            <a:spLocks noGrp="1"/>
          </p:cNvSpPr>
          <p:nvPr>
            <p:ph type="sldNum" sz="quarter" idx="5"/>
          </p:nvPr>
        </p:nvSpPr>
        <p:spPr>
          <a:xfrm>
            <a:off x="3885279" y="8830015"/>
            <a:ext cx="2971185" cy="464820"/>
          </a:xfrm>
          <a:prstGeom prst="rect">
            <a:avLst/>
          </a:prstGeom>
        </p:spPr>
        <p:txBody>
          <a:bodyPr vert="horz" lIns="89428" tIns="44714" rIns="89428" bIns="44714" rtlCol="0" anchor="b"/>
          <a:lstStyle>
            <a:lvl1pPr algn="r">
              <a:defRPr sz="1200"/>
            </a:lvl1pPr>
          </a:lstStyle>
          <a:p>
            <a:fld id="{A6750F74-6574-47C4-8454-317BDE7DABDF}" type="slidenum">
              <a:rPr lang="en-US" smtClean="0"/>
              <a:pPr/>
              <a:t>‹#›</a:t>
            </a:fld>
            <a:endParaRPr lang="en-US"/>
          </a:p>
        </p:txBody>
      </p:sp>
    </p:spTree>
    <p:extLst>
      <p:ext uri="{BB962C8B-B14F-4D97-AF65-F5344CB8AC3E}">
        <p14:creationId xmlns:p14="http://schemas.microsoft.com/office/powerpoint/2010/main" val="367476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ctr"/>
            <a:endParaRPr lang="en-US" sz="2300" b="1" dirty="0" smtClean="0"/>
          </a:p>
          <a:p>
            <a:pPr algn="ctr"/>
            <a:r>
              <a:rPr lang="en-US" sz="2300" b="1" dirty="0" smtClean="0"/>
              <a:t>William</a:t>
            </a:r>
            <a:r>
              <a:rPr lang="en-US" sz="2300" b="1" baseline="0" dirty="0" smtClean="0"/>
              <a:t> Paterson University</a:t>
            </a:r>
          </a:p>
          <a:p>
            <a:pPr algn="ctr"/>
            <a:endParaRPr lang="en-US" sz="2300" b="1" baseline="0" dirty="0" smtClean="0"/>
          </a:p>
          <a:p>
            <a:pPr algn="ctr"/>
            <a:r>
              <a:rPr lang="en-US" sz="2300" b="1" baseline="0" dirty="0" smtClean="0"/>
              <a:t>Effort Reporting System User Guide</a:t>
            </a:r>
          </a:p>
          <a:p>
            <a:pPr algn="ctr"/>
            <a:endParaRPr lang="en-US" sz="2300" b="1" baseline="0" dirty="0" smtClean="0"/>
          </a:p>
          <a:p>
            <a:pPr algn="ctr"/>
            <a:endParaRPr lang="en-US" sz="2300" b="1" baseline="0" dirty="0" smtClean="0"/>
          </a:p>
          <a:p>
            <a:pPr algn="ctr"/>
            <a:endParaRPr lang="en-US" sz="2300" b="1" baseline="0" dirty="0" smtClean="0"/>
          </a:p>
          <a:p>
            <a:pPr algn="ctr"/>
            <a:r>
              <a:rPr lang="en-US" sz="2300" b="1" baseline="0" dirty="0" smtClean="0"/>
              <a:t>This guide is based on the Effort Reporting Workshop PowerPoint Presentation and the conversation and questions that have typically been part of the workshop.</a:t>
            </a:r>
          </a:p>
          <a:p>
            <a:pPr algn="ctr"/>
            <a:endParaRPr lang="en-US" sz="2300" b="1" baseline="0" dirty="0" smtClean="0"/>
          </a:p>
          <a:p>
            <a:pPr algn="ctr"/>
            <a:endParaRPr lang="en-US" sz="2300" b="1" baseline="0" dirty="0" smtClean="0"/>
          </a:p>
          <a:p>
            <a:pPr algn="ctr"/>
            <a:endParaRPr lang="en-US" sz="2300" b="1" baseline="0" dirty="0" smtClean="0"/>
          </a:p>
          <a:p>
            <a:pPr algn="ctr"/>
            <a:r>
              <a:rPr lang="en-US" sz="2300" b="1" baseline="0" dirty="0" smtClean="0"/>
              <a:t>September 2012</a:t>
            </a:r>
          </a:p>
        </p:txBody>
      </p:sp>
      <p:sp>
        <p:nvSpPr>
          <p:cNvPr id="4" name="Slide Number Placeholder 3"/>
          <p:cNvSpPr>
            <a:spLocks noGrp="1"/>
          </p:cNvSpPr>
          <p:nvPr>
            <p:ph type="sldNum" sz="quarter" idx="10"/>
          </p:nvPr>
        </p:nvSpPr>
        <p:spPr/>
        <p:txBody>
          <a:bodyPr/>
          <a:lstStyle/>
          <a:p>
            <a:fld id="{A6750F74-6574-47C4-8454-317BDE7DABDF}" type="slidenum">
              <a:rPr lang="en-US" smtClean="0"/>
              <a:pPr/>
              <a:t>1</a:t>
            </a:fld>
            <a:endParaRPr lang="en-US"/>
          </a:p>
        </p:txBody>
      </p:sp>
    </p:spTree>
    <p:extLst>
      <p:ext uri="{BB962C8B-B14F-4D97-AF65-F5344CB8AC3E}">
        <p14:creationId xmlns:p14="http://schemas.microsoft.com/office/powerpoint/2010/main" val="416491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Information on the Effort Reporting Policy as well all the forms and this user guide are available on the Office of Sponsored</a:t>
            </a:r>
            <a:r>
              <a:rPr lang="en-US" baseline="0" dirty="0" smtClean="0"/>
              <a:t> Program’s website.</a:t>
            </a:r>
          </a:p>
          <a:p>
            <a:endParaRPr lang="en-US" baseline="0" dirty="0" smtClean="0"/>
          </a:p>
          <a:p>
            <a:r>
              <a:rPr lang="en-US" baseline="0" dirty="0" smtClean="0"/>
              <a:t>The overall process has three basic areas of activity:</a:t>
            </a:r>
          </a:p>
          <a:p>
            <a:pPr marL="223571" indent="-223571">
              <a:buAutoNum type="arabicPeriod"/>
            </a:pPr>
            <a:r>
              <a:rPr lang="en-US" baseline="0" dirty="0" smtClean="0"/>
              <a:t>Hiring and Compensation:  This includes all of the steps and forms required to hire an employee, receive timesheets or FLMs, and managing sick, vacation and other accrued and used time.</a:t>
            </a:r>
          </a:p>
          <a:p>
            <a:pPr marL="223571" indent="-223571">
              <a:buAutoNum type="arabicPeriod"/>
            </a:pPr>
            <a:r>
              <a:rPr lang="en-US" baseline="0" dirty="0" smtClean="0"/>
              <a:t>Employee/Supervisor Certification: This includes the completion and certification of the Effort Log Worksheets and the completion, certification and delivery of the Effort Summary to the Office of Sponsored Programs.</a:t>
            </a:r>
          </a:p>
          <a:p>
            <a:pPr marL="223571" indent="-223571">
              <a:buAutoNum type="arabicPeriod"/>
            </a:pPr>
            <a:r>
              <a:rPr lang="en-US" baseline="0" dirty="0" smtClean="0"/>
              <a:t>PI Certification and use by OSP and Business Services:  The PI must certify that the level of effort provided by each person </a:t>
            </a:r>
            <a:r>
              <a:rPr lang="en-US" baseline="0" dirty="0" smtClean="0"/>
              <a:t>is in accordance with the </a:t>
            </a:r>
            <a:r>
              <a:rPr lang="en-US" baseline="0" dirty="0" smtClean="0"/>
              <a:t>level that </a:t>
            </a:r>
            <a:r>
              <a:rPr lang="en-US" baseline="0" dirty="0" smtClean="0"/>
              <a:t>the sponsor expects (see page 4).  </a:t>
            </a:r>
            <a:r>
              <a:rPr lang="en-US" baseline="0" dirty="0" smtClean="0"/>
              <a:t>If it is not, then a corrective plan is developed by the PI, the employee and the OSP so that the level of effort can be the same as the commitment.  If this is impossible to achieve, the PI and the OSP </a:t>
            </a:r>
            <a:r>
              <a:rPr lang="en-US" baseline="0" dirty="0" smtClean="0"/>
              <a:t>will petition </a:t>
            </a:r>
            <a:r>
              <a:rPr lang="en-US" baseline="0" dirty="0" smtClean="0"/>
              <a:t>the sponsor to change the level of effort (and possibly re-budget funds).  When preparing financial reports, Business Services compares the compensation each individual received to the to the commitment to insure that all payments were proper. </a:t>
            </a:r>
          </a:p>
          <a:p>
            <a:endParaRPr lang="en-US" baseline="0" dirty="0" smtClean="0"/>
          </a:p>
          <a:p>
            <a:r>
              <a:rPr lang="en-US" baseline="0" dirty="0" smtClean="0"/>
              <a:t>The term “annualized effort” refers to the process of averaging effort over an award period.  As previously discussed, the amount of actual effort expended on a project can fluctuate from week to week, month to month, and semester to semester.  Sometimes this is planned (</a:t>
            </a:r>
            <a:r>
              <a:rPr lang="en-US" baseline="0" dirty="0" err="1" smtClean="0"/>
              <a:t>eg</a:t>
            </a:r>
            <a:r>
              <a:rPr lang="en-US" baseline="0" dirty="0" smtClean="0"/>
              <a:t>: expanded activity during the summer) but mostly that is just part of the life of a project.  When Summary Reports are received, they are compared against both the annual percentage commitment as well as the activities that have already occurred and that will occur in future periods to determine if the level of effort is likely to be met.</a:t>
            </a:r>
          </a:p>
          <a:p>
            <a:endParaRPr lang="en-US" baseline="0" dirty="0" smtClean="0"/>
          </a:p>
          <a:p>
            <a:r>
              <a:rPr lang="en-US" baseline="0" dirty="0" smtClean="0"/>
              <a:t>Example: WPU receives an award to present a conference at the end of a Spring Semester.  Most of the work leading up to the conference will be performed during the Spring Semester, and the proposal estimates 25% of the Project Coordinator’s effort will be needed.  In the Fall Semester, the Project Coordinate spends so little time on the project that she/he reports zero percent ( 0% ) effort.  Then in the Spring, she/he reports 50% effort on the project.  The average level of effort provided to the project is 25% and meets the University’s commitment.</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10</a:t>
            </a:fld>
            <a:endParaRPr lang="en-US"/>
          </a:p>
        </p:txBody>
      </p:sp>
    </p:spTree>
    <p:extLst>
      <p:ext uri="{BB962C8B-B14F-4D97-AF65-F5344CB8AC3E}">
        <p14:creationId xmlns:p14="http://schemas.microsoft.com/office/powerpoint/2010/main" val="429438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lstStyle/>
          <a:p>
            <a:r>
              <a:rPr lang="en-US" dirty="0" smtClean="0"/>
              <a:t>These are the responsibilities and activities of each individual involved in reporting</a:t>
            </a:r>
            <a:r>
              <a:rPr lang="en-US" baseline="0" dirty="0" smtClean="0"/>
              <a:t> or certifying effort</a:t>
            </a:r>
            <a:r>
              <a:rPr lang="en-US" baseline="0" dirty="0" smtClean="0"/>
              <a:t>.</a:t>
            </a:r>
          </a:p>
          <a:p>
            <a:endParaRPr lang="en-US" baseline="0" dirty="0" smtClean="0"/>
          </a:p>
          <a:p>
            <a:r>
              <a:rPr lang="en-US" baseline="0" dirty="0" smtClean="0"/>
              <a:t>If an individual is expected to provide 5 percent or less of their effort to a project, they complete the Limited Effort Certification form, it is signed by the project director, and then forwarded to the OSP for processing with other Effort Report Summaries.</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11</a:t>
            </a:fld>
            <a:endParaRPr lang="en-US"/>
          </a:p>
        </p:txBody>
      </p:sp>
    </p:spTree>
    <p:extLst>
      <p:ext uri="{BB962C8B-B14F-4D97-AF65-F5344CB8AC3E}">
        <p14:creationId xmlns:p14="http://schemas.microsoft.com/office/powerpoint/2010/main" val="133372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lstStyle/>
          <a:p>
            <a:r>
              <a:rPr lang="en-US" dirty="0" smtClean="0"/>
              <a:t>To open a new Consolidated Effort</a:t>
            </a:r>
            <a:r>
              <a:rPr lang="en-US" baseline="0" dirty="0" smtClean="0"/>
              <a:t> Reporting Workbook, go to the OSP Website and click on the link for managing an award.  Scroll down to the section on Effort Reporting.  “Right Click” on the link for the Workbook, save it in My Documents, and then open the workbook.  The Workbook has four sections:</a:t>
            </a:r>
          </a:p>
          <a:p>
            <a:endParaRPr lang="en-US" baseline="0" dirty="0" smtClean="0"/>
          </a:p>
          <a:p>
            <a:pPr marL="223571" indent="-223571">
              <a:buAutoNum type="arabicPeriod"/>
            </a:pPr>
            <a:r>
              <a:rPr lang="en-US" baseline="0" dirty="0" smtClean="0"/>
              <a:t>Tab 1: Instructions and Set-Up:  This provides information on how to use the workbook and an area where information on sponsored projects or activities is entered.  This information is automatically posted on the other worksheets (or tabs) in the workbook.</a:t>
            </a:r>
          </a:p>
          <a:p>
            <a:pPr marL="223571" indent="-223571">
              <a:buAutoNum type="arabicPeriod"/>
            </a:pPr>
            <a:r>
              <a:rPr lang="en-US" baseline="0" dirty="0" smtClean="0"/>
              <a:t>Tab 3: Summary and Certification: This is the page that is automatically filled when information is added to in Set-Up or the Effort Log Worksheets, then printed, signed by the employee and her/his supervisor and then forwarded to the OSP.</a:t>
            </a:r>
          </a:p>
          <a:p>
            <a:pPr marL="223571" indent="-223571">
              <a:buAutoNum type="arabicPeriod"/>
            </a:pPr>
            <a:r>
              <a:rPr lang="en-US" baseline="0" dirty="0" smtClean="0"/>
              <a:t>Tabs 4 to 22: Effort Log Worksheets.  These are completed either bi-weekly or monthly, are printed and signed when completed, and are then given to the employees supervisor to sign and saving.</a:t>
            </a:r>
          </a:p>
          <a:p>
            <a:pPr marL="223571" indent="-223571">
              <a:buAutoNum type="arabicPeriod"/>
            </a:pPr>
            <a:r>
              <a:rPr lang="en-US" baseline="0" dirty="0" smtClean="0"/>
              <a:t>Tabs 23 to 26: Sample Set-Up Page, 2 Sample Effort Log Worksheets, and a Sample Summary and Certification form.</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12</a:t>
            </a:fld>
            <a:endParaRPr lang="en-US"/>
          </a:p>
        </p:txBody>
      </p:sp>
    </p:spTree>
    <p:extLst>
      <p:ext uri="{BB962C8B-B14F-4D97-AF65-F5344CB8AC3E}">
        <p14:creationId xmlns:p14="http://schemas.microsoft.com/office/powerpoint/2010/main" val="275492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lstStyle/>
          <a:p>
            <a:r>
              <a:rPr lang="en-US" dirty="0" smtClean="0"/>
              <a:t>This is</a:t>
            </a:r>
            <a:r>
              <a:rPr lang="en-US" baseline="0" dirty="0" smtClean="0"/>
              <a:t> the OSP’s Managing Awards webpage.  The page has the Effort Reporting Policy, the Consolidated Effort Reporting Workbook, the Additional Compensation and Certification of Limited Effort memorandum, the current edition of the Effort Reporting Workshop PowerPoint presentation, and the User Guide.</a:t>
            </a:r>
          </a:p>
          <a:p>
            <a:endParaRPr lang="en-US" baseline="0" dirty="0" smtClean="0"/>
          </a:p>
          <a:p>
            <a:r>
              <a:rPr lang="en-US" baseline="0" dirty="0" smtClean="0"/>
              <a:t>Screen shot created September 7, 2012. </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13</a:t>
            </a:fld>
            <a:endParaRPr lang="en-US"/>
          </a:p>
        </p:txBody>
      </p:sp>
    </p:spTree>
    <p:extLst>
      <p:ext uri="{BB962C8B-B14F-4D97-AF65-F5344CB8AC3E}">
        <p14:creationId xmlns:p14="http://schemas.microsoft.com/office/powerpoint/2010/main" val="3659654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lstStyle/>
          <a:p>
            <a:r>
              <a:rPr lang="en-US" dirty="0" smtClean="0"/>
              <a:t>This information defines</a:t>
            </a:r>
            <a:r>
              <a:rPr lang="en-US" baseline="0" dirty="0" smtClean="0"/>
              <a:t> the employee’s effort commitments to the University and to each sponsored project.  Enter the information that is requested in each line.</a:t>
            </a:r>
          </a:p>
          <a:p>
            <a:endParaRPr lang="en-US" baseline="0" dirty="0" smtClean="0"/>
          </a:p>
          <a:p>
            <a:r>
              <a:rPr lang="en-US" baseline="0" dirty="0" smtClean="0"/>
              <a:t>Not many at the University will be engaged in more than two or three projects or activities.  If this is your situation, delete the instructions in the cells that are not needed.  Even fewer individuals will be engaged in more than their regular assignment and four sponsored projects.  However, if someone is, they should contact the OSP for a customized workbook.</a:t>
            </a:r>
          </a:p>
          <a:p>
            <a:endParaRPr lang="en-US" baseline="0" dirty="0" smtClean="0"/>
          </a:p>
          <a:p>
            <a:r>
              <a:rPr lang="en-US" baseline="0" dirty="0" smtClean="0"/>
              <a:t>If you do not know the FOP for a sponsored project, complete the other information and leave the FOP blank.</a:t>
            </a:r>
          </a:p>
          <a:p>
            <a:endParaRPr lang="en-US" baseline="0" dirty="0" smtClean="0"/>
          </a:p>
          <a:p>
            <a:r>
              <a:rPr lang="en-US" baseline="0" dirty="0" smtClean="0"/>
              <a:t>If a multi-year project’s anniversary date is during a period, enter the first year as one project and then enter the second year as a second project.  When the anniversary date comes up on one of the Effort Log Worksheets, stop entering for the first year on the appropriate date and then begin entering for the second year on the next day.</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14</a:t>
            </a:fld>
            <a:endParaRPr lang="en-US"/>
          </a:p>
        </p:txBody>
      </p:sp>
    </p:spTree>
    <p:extLst>
      <p:ext uri="{BB962C8B-B14F-4D97-AF65-F5344CB8AC3E}">
        <p14:creationId xmlns:p14="http://schemas.microsoft.com/office/powerpoint/2010/main" val="2264026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 Information</a:t>
            </a:r>
            <a:r>
              <a:rPr lang="en-US" baseline="0" dirty="0" smtClean="0"/>
              <a:t>  </a:t>
            </a:r>
          </a:p>
          <a:p>
            <a:pPr marL="167678" indent="-167678">
              <a:buFont typeface="Arial" pitchFamily="34" charset="0"/>
              <a:buChar char="•"/>
            </a:pPr>
            <a:r>
              <a:rPr lang="en-US" baseline="0" dirty="0" smtClean="0"/>
              <a:t>Enter your name, your 855-number, where you are assigned, who you report to.</a:t>
            </a:r>
          </a:p>
          <a:p>
            <a:r>
              <a:rPr lang="en-US" baseline="0" dirty="0" smtClean="0"/>
              <a:t>Reporting Semester</a:t>
            </a:r>
          </a:p>
          <a:p>
            <a:pPr marL="167678" indent="-167678">
              <a:buFont typeface="Arial" pitchFamily="34" charset="0"/>
              <a:buChar char="•"/>
            </a:pPr>
            <a:r>
              <a:rPr lang="en-US" baseline="0" dirty="0" smtClean="0"/>
              <a:t>Enter the period of time covered by the report: Fall (September to December), Spring (January to May) or Summer (June to August).</a:t>
            </a:r>
          </a:p>
          <a:p>
            <a:r>
              <a:rPr lang="en-US" baseline="0" dirty="0" smtClean="0"/>
              <a:t>Regular Assignment for WPUNJ</a:t>
            </a:r>
          </a:p>
          <a:p>
            <a:pPr marL="167678" indent="-167678" defTabSz="894283">
              <a:buFont typeface="Arial" pitchFamily="34" charset="0"/>
              <a:buChar char="•"/>
              <a:defRPr/>
            </a:pPr>
            <a:r>
              <a:rPr lang="en-US" baseline="0" dirty="0" smtClean="0"/>
              <a:t>If you are at least partially funded by WPU should provide the name of the Department to which he/she is assigned.</a:t>
            </a:r>
          </a:p>
          <a:p>
            <a:pPr marL="167678" indent="-167678">
              <a:buFont typeface="Arial" pitchFamily="34" charset="0"/>
              <a:buChar char="•"/>
            </a:pPr>
            <a:r>
              <a:rPr lang="en-US" baseline="0" dirty="0" smtClean="0"/>
              <a:t>If you are entirely funded by external funding should delete the information for “Department” so that it is blank.  </a:t>
            </a:r>
          </a:p>
          <a:p>
            <a:endParaRPr lang="en-US" baseline="0" dirty="0" smtClean="0"/>
          </a:p>
          <a:p>
            <a:r>
              <a:rPr lang="en-US" baseline="0" dirty="0" smtClean="0"/>
              <a:t>Projects</a:t>
            </a:r>
          </a:p>
          <a:p>
            <a:pPr marL="167678" indent="-167678">
              <a:buFont typeface="Arial" pitchFamily="34" charset="0"/>
              <a:buChar char="•"/>
            </a:pPr>
            <a:r>
              <a:rPr lang="en-US" baseline="0" dirty="0" smtClean="0"/>
              <a:t>Enter information on the projects that you are working for: the title of the project, the Sponsor (funding agency), the account number for the award (the FOP if you know it), the annual award period (December 1, 2010 to November 30, 2011), the level of effort that is expected of you (10%, 50%, 100%), and the name of the project director/principal investigator who is responsible for the award.</a:t>
            </a:r>
          </a:p>
          <a:p>
            <a:pPr marL="167678" indent="-167678">
              <a:buFont typeface="Arial" pitchFamily="34" charset="0"/>
              <a:buChar char="•"/>
            </a:pPr>
            <a:r>
              <a:rPr lang="en-US" baseline="0" dirty="0" smtClean="0"/>
              <a:t>If your effort on behalf of the project is being paid for by the University, for the account number enter MATCH.</a:t>
            </a:r>
          </a:p>
          <a:p>
            <a:pPr marL="167678" indent="-167678">
              <a:buFont typeface="Arial" pitchFamily="34" charset="0"/>
              <a:buChar char="•"/>
            </a:pPr>
            <a:r>
              <a:rPr lang="en-US" baseline="0" dirty="0" smtClean="0"/>
              <a:t>If you do not need all four projects, delete the information so that all the cells for those projects are blank.</a:t>
            </a:r>
          </a:p>
          <a:p>
            <a:pPr marL="167678" indent="-167678">
              <a:buFont typeface="Arial" pitchFamily="34" charset="0"/>
              <a:buChar char="•"/>
            </a:pPr>
            <a:r>
              <a:rPr lang="en-US" baseline="0" dirty="0" smtClean="0"/>
              <a:t>If you are involved in more than four projects, contact the Office of Sponsored Programs, </a:t>
            </a:r>
            <a:r>
              <a:rPr lang="en-US" baseline="0" dirty="0" err="1" smtClean="0"/>
              <a:t>ext</a:t>
            </a:r>
            <a:r>
              <a:rPr lang="en-US" baseline="0" dirty="0" smtClean="0"/>
              <a:t> 2852.</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15</a:t>
            </a:fld>
            <a:endParaRPr lang="en-US"/>
          </a:p>
        </p:txBody>
      </p:sp>
    </p:spTree>
    <p:extLst>
      <p:ext uri="{BB962C8B-B14F-4D97-AF65-F5344CB8AC3E}">
        <p14:creationId xmlns:p14="http://schemas.microsoft.com/office/powerpoint/2010/main" val="384485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t>
            </a:r>
            <a:r>
              <a:rPr lang="en-US" dirty="0" smtClean="0"/>
              <a:t>the Effort </a:t>
            </a:r>
            <a:r>
              <a:rPr lang="en-US" dirty="0" smtClean="0"/>
              <a:t>Log, it is the most important of the two forms</a:t>
            </a:r>
            <a:r>
              <a:rPr lang="en-US" baseline="0" dirty="0" smtClean="0"/>
              <a:t> that comprise the William Paterson Effort Reporting system.</a:t>
            </a:r>
          </a:p>
          <a:p>
            <a:endParaRPr lang="en-US" baseline="0" dirty="0" smtClean="0"/>
          </a:p>
          <a:p>
            <a:r>
              <a:rPr lang="en-US" baseline="0" dirty="0" smtClean="0"/>
              <a:t>This form collects the documentation of your effort on behalf of the University and the projects you are engaged in, and it “feeds” hours and percentages of effort to the Supervisor Certification of Effort Summary.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16</a:t>
            </a:fld>
            <a:endParaRPr lang="en-US"/>
          </a:p>
        </p:txBody>
      </p:sp>
    </p:spTree>
    <p:extLst>
      <p:ext uri="{BB962C8B-B14F-4D97-AF65-F5344CB8AC3E}">
        <p14:creationId xmlns:p14="http://schemas.microsoft.com/office/powerpoint/2010/main" val="3774667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There</a:t>
            </a:r>
            <a:r>
              <a:rPr lang="en-US" baseline="0" dirty="0" smtClean="0"/>
              <a:t> are 18 Effort Log Worksheets that can be completed at least </a:t>
            </a:r>
            <a:r>
              <a:rPr lang="en-US" baseline="0" dirty="0" smtClean="0"/>
              <a:t>monthly </a:t>
            </a:r>
            <a:r>
              <a:rPr lang="en-US" baseline="0" dirty="0" smtClean="0"/>
              <a:t>but </a:t>
            </a:r>
            <a:r>
              <a:rPr lang="en-US" baseline="0" dirty="0" smtClean="0"/>
              <a:t>no more than bi-weekly </a:t>
            </a:r>
            <a:r>
              <a:rPr lang="en-US" baseline="0" dirty="0" smtClean="0"/>
              <a:t>(twice/month).  The 18 worksheets match the longest of the three reporting periods, January to May, if bi-weekly Effort Logs are prepared.</a:t>
            </a:r>
          </a:p>
          <a:p>
            <a:endParaRPr lang="en-US" baseline="0" dirty="0" smtClean="0"/>
          </a:p>
          <a:p>
            <a:r>
              <a:rPr lang="en-US" baseline="0" dirty="0" smtClean="0"/>
              <a:t>Information that will be automatically transferred from the Set-Up includes: Your name, the semester and year, regular assignment, and from each project.</a:t>
            </a:r>
          </a:p>
          <a:p>
            <a:endParaRPr lang="en-US" baseline="0" dirty="0" smtClean="0"/>
          </a:p>
          <a:p>
            <a:r>
              <a:rPr lang="en-US" baseline="0" dirty="0" smtClean="0"/>
              <a:t>Information you must enter: Beginning and Ending Dates for the Effort Log, and the date, description of activities and the number of hours for those activities.</a:t>
            </a:r>
          </a:p>
          <a:p>
            <a:pPr marL="167678" indent="-167678">
              <a:buFont typeface="Arial" pitchFamily="34" charset="0"/>
              <a:buChar char="•"/>
            </a:pPr>
            <a:r>
              <a:rPr lang="en-US" dirty="0" smtClean="0"/>
              <a:t>Date:  Enter as mm/</a:t>
            </a:r>
            <a:r>
              <a:rPr lang="en-US" dirty="0" err="1" smtClean="0"/>
              <a:t>dd</a:t>
            </a:r>
            <a:r>
              <a:rPr lang="en-US" dirty="0" smtClean="0"/>
              <a:t>/</a:t>
            </a:r>
            <a:r>
              <a:rPr lang="en-US" dirty="0" err="1" smtClean="0"/>
              <a:t>yyyy</a:t>
            </a:r>
            <a:r>
              <a:rPr lang="en-US" dirty="0" smtClean="0"/>
              <a:t>.</a:t>
            </a:r>
            <a:r>
              <a:rPr lang="en-US" baseline="0" dirty="0" smtClean="0"/>
              <a:t>  </a:t>
            </a:r>
            <a:r>
              <a:rPr lang="en-US" dirty="0" smtClean="0"/>
              <a:t>Can be for one day or</a:t>
            </a:r>
            <a:r>
              <a:rPr lang="en-US" baseline="0" dirty="0" smtClean="0"/>
              <a:t> for a longer period; if it is for a longer period, such as a week, begin the description with “For Week Ending, …”</a:t>
            </a:r>
          </a:p>
          <a:p>
            <a:pPr marL="167678" indent="-167678">
              <a:buFont typeface="Arial" pitchFamily="34" charset="0"/>
              <a:buChar char="•"/>
            </a:pPr>
            <a:r>
              <a:rPr lang="en-US" baseline="0" dirty="0" smtClean="0"/>
              <a:t>Description:  In 40-characters or less, describe the activities for that project for the period covered by the date.  While more than 40 characters can be typed into the cell, only 40 characters will be seen when the Effort Log is printed.</a:t>
            </a:r>
          </a:p>
          <a:p>
            <a:pPr marL="167678" indent="-167678">
              <a:buFont typeface="Arial" pitchFamily="34" charset="0"/>
              <a:buChar char="•"/>
            </a:pPr>
            <a:r>
              <a:rPr lang="en-US" baseline="0" dirty="0" smtClean="0"/>
              <a:t>Hours: Enter the approximate length of time spent on this activity as hours and minutes in decimal format: 1.5 = 1 hour, 30 minutes.  Do not use any time increments less than 15-minutes (.25).  The Effort Reporting system is based on averages; those minutes will average over time for an accurate record of your effort.</a:t>
            </a:r>
          </a:p>
          <a:p>
            <a:pPr marL="167678" indent="-167678">
              <a:buFont typeface="Arial" pitchFamily="34" charset="0"/>
              <a:buChar char="•"/>
            </a:pPr>
            <a:r>
              <a:rPr lang="en-US" dirty="0" smtClean="0"/>
              <a:t>Multiple</a:t>
            </a:r>
            <a:r>
              <a:rPr lang="en-US" baseline="0" dirty="0" smtClean="0"/>
              <a:t> Projects: </a:t>
            </a:r>
            <a:r>
              <a:rPr lang="en-US" dirty="0" smtClean="0"/>
              <a:t>All</a:t>
            </a:r>
            <a:r>
              <a:rPr lang="en-US" baseline="0" dirty="0" smtClean="0"/>
              <a:t> the activities for all the projects you are involved should be on the same date line.</a:t>
            </a:r>
          </a:p>
          <a:p>
            <a:pPr marL="167678" indent="-167678">
              <a:buFont typeface="Arial" pitchFamily="34" charset="0"/>
              <a:buChar char="•"/>
            </a:pPr>
            <a:endParaRPr lang="en-US" baseline="0" dirty="0" smtClean="0"/>
          </a:p>
          <a:p>
            <a:r>
              <a:rPr lang="en-US" baseline="0" dirty="0" smtClean="0"/>
              <a:t>Total hours and percentages of effort will compute automatically for each date (row) and for each project (column) and will transfer to the Summary sheet.</a:t>
            </a:r>
          </a:p>
          <a:p>
            <a:endParaRPr lang="en-US" baseline="0" dirty="0" smtClean="0"/>
          </a:p>
          <a:p>
            <a:r>
              <a:rPr lang="en-US" dirty="0" smtClean="0"/>
              <a:t>When an</a:t>
            </a:r>
            <a:r>
              <a:rPr lang="en-US" baseline="0" dirty="0" smtClean="0"/>
              <a:t> Effort Log has been completed, print it, sign it, and give it to your supervisor to sign and keep.</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17</a:t>
            </a:fld>
            <a:endParaRPr lang="en-US"/>
          </a:p>
        </p:txBody>
      </p:sp>
    </p:spTree>
    <p:extLst>
      <p:ext uri="{BB962C8B-B14F-4D97-AF65-F5344CB8AC3E}">
        <p14:creationId xmlns:p14="http://schemas.microsoft.com/office/powerpoint/2010/main" val="368050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keeps some</a:t>
            </a:r>
            <a:r>
              <a:rPr lang="en-US" baseline="0" dirty="0" smtClean="0"/>
              <a:t> kind of diary of their activities, which can range from “to do” lists to digital assistants to notes </a:t>
            </a:r>
            <a:r>
              <a:rPr lang="en-US" baseline="0" dirty="0" smtClean="0"/>
              <a:t>to meeting schedules in </a:t>
            </a:r>
            <a:r>
              <a:rPr lang="en-US" baseline="0" dirty="0" smtClean="0"/>
              <a:t>MS Outlook.  Whether it is paper or electronic, there is a record somewhere.  </a:t>
            </a:r>
            <a:r>
              <a:rPr lang="en-US" baseline="0" dirty="0" smtClean="0"/>
              <a:t>These records can </a:t>
            </a:r>
            <a:r>
              <a:rPr lang="en-US" baseline="0" dirty="0" smtClean="0"/>
              <a:t>provide the information needed to both accurately describe activities on the Effort Log and to provide additional documentation of your activities if </a:t>
            </a:r>
            <a:r>
              <a:rPr lang="en-US" baseline="0" dirty="0" smtClean="0"/>
              <a:t>required.  </a:t>
            </a:r>
            <a:r>
              <a:rPr lang="en-US" baseline="0" dirty="0" smtClean="0"/>
              <a:t>WPU does not require a particular format, nor do we require that you keep a diary at all, but we do strongly encourage you to have some type of record so that you do not need to completely rely on your memory when you are completing an Effort Log.</a:t>
            </a:r>
          </a:p>
          <a:p>
            <a:endParaRPr lang="en-US" baseline="0" dirty="0" smtClean="0"/>
          </a:p>
          <a:p>
            <a:r>
              <a:rPr lang="en-US" baseline="0" dirty="0" smtClean="0"/>
              <a:t>Some projects have detailed activity logs.  These are excellent diaries.</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18</a:t>
            </a:fld>
            <a:endParaRPr lang="en-US"/>
          </a:p>
        </p:txBody>
      </p:sp>
    </p:spTree>
    <p:extLst>
      <p:ext uri="{BB962C8B-B14F-4D97-AF65-F5344CB8AC3E}">
        <p14:creationId xmlns:p14="http://schemas.microsoft.com/office/powerpoint/2010/main" val="38599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lstStyle/>
          <a:p>
            <a:r>
              <a:rPr lang="en-US" dirty="0" smtClean="0"/>
              <a:t>This is one format</a:t>
            </a:r>
            <a:r>
              <a:rPr lang="en-US" baseline="0" dirty="0" smtClean="0"/>
              <a:t> that could be used to track activity for one project.  While this one is typed, someone’s personal record could be hand-written.</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19</a:t>
            </a:fld>
            <a:endParaRPr lang="en-US"/>
          </a:p>
        </p:txBody>
      </p:sp>
    </p:spTree>
    <p:extLst>
      <p:ext uri="{BB962C8B-B14F-4D97-AF65-F5344CB8AC3E}">
        <p14:creationId xmlns:p14="http://schemas.microsoft.com/office/powerpoint/2010/main" val="56004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lstStyle/>
          <a:p>
            <a:r>
              <a:rPr lang="en-US" dirty="0" smtClean="0"/>
              <a:t>This User</a:t>
            </a:r>
            <a:r>
              <a:rPr lang="en-US" baseline="0" dirty="0" smtClean="0"/>
              <a:t> Guide is an expanded version of the workshop presentation that is offered by the Office of Sponsored Programs.</a:t>
            </a:r>
          </a:p>
          <a:p>
            <a:endParaRPr lang="en-US" baseline="0" dirty="0" smtClean="0"/>
          </a:p>
          <a:p>
            <a:r>
              <a:rPr lang="en-US" baseline="0" dirty="0" smtClean="0"/>
              <a:t>Use this Guide to answer basic questions concerning what information is required and the frequency of reporting as well as to review the requirements and expectations surrounding the William Paterson University Effort Reporting policy and process.</a:t>
            </a:r>
          </a:p>
          <a:p>
            <a:endParaRPr lang="en-US" baseline="0" dirty="0" smtClean="0"/>
          </a:p>
          <a:p>
            <a:r>
              <a:rPr lang="en-US" baseline="0" dirty="0" smtClean="0"/>
              <a:t>Questions are always welcome and are heartily encouraged</a:t>
            </a:r>
            <a:r>
              <a:rPr lang="en-US" baseline="0" dirty="0" smtClean="0"/>
              <a:t>.</a:t>
            </a:r>
            <a:endParaRPr lang="en-US" baseline="0" dirty="0" smtClean="0"/>
          </a:p>
          <a:p>
            <a:endParaRPr lang="en-US" baseline="0" dirty="0" smtClean="0"/>
          </a:p>
          <a:p>
            <a:r>
              <a:rPr lang="en-US" baseline="0" dirty="0" smtClean="0"/>
              <a:t>Contact Information:</a:t>
            </a:r>
          </a:p>
          <a:p>
            <a:r>
              <a:rPr lang="en-US" baseline="0" dirty="0" smtClean="0"/>
              <a:t>	Office of Sponsored Programs</a:t>
            </a:r>
          </a:p>
          <a:p>
            <a:r>
              <a:rPr lang="en-US" baseline="0" dirty="0" smtClean="0"/>
              <a:t>	Raubinger Hall, Room 309</a:t>
            </a:r>
          </a:p>
          <a:p>
            <a:r>
              <a:rPr lang="en-US" baseline="0" dirty="0" smtClean="0"/>
              <a:t>	973-720-2852</a:t>
            </a:r>
          </a:p>
          <a:p>
            <a:endParaRPr lang="en-US" baseline="0" dirty="0" smtClean="0"/>
          </a:p>
          <a:p>
            <a:r>
              <a:rPr lang="en-US" baseline="0" dirty="0" smtClean="0"/>
              <a:t>	Martin Williams, Director</a:t>
            </a:r>
          </a:p>
          <a:p>
            <a:r>
              <a:rPr lang="en-US" baseline="0" dirty="0" smtClean="0"/>
              <a:t>	Cleavens Estriplet, Post-Award Coordinator</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2</a:t>
            </a:fld>
            <a:endParaRPr lang="en-US"/>
          </a:p>
        </p:txBody>
      </p:sp>
    </p:spTree>
    <p:extLst>
      <p:ext uri="{BB962C8B-B14F-4D97-AF65-F5344CB8AC3E}">
        <p14:creationId xmlns:p14="http://schemas.microsoft.com/office/powerpoint/2010/main" val="3226128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normAutofit/>
          </a:bodyPr>
          <a:lstStyle/>
          <a:p>
            <a:r>
              <a:rPr lang="en-US" dirty="0" smtClean="0"/>
              <a:t>This is the form that is forwarded to the Office of Sponsored</a:t>
            </a:r>
            <a:r>
              <a:rPr lang="en-US" baseline="0" dirty="0" smtClean="0"/>
              <a:t> Programs three times each year: In January 15 for the Fall Semester (September to December), June 15 for the Spring Semester (January to May), and September 15 for the Summer Semester (June to August).</a:t>
            </a:r>
          </a:p>
          <a:p>
            <a:endParaRPr lang="en-US" baseline="0" dirty="0" smtClean="0"/>
          </a:p>
          <a:p>
            <a:r>
              <a:rPr lang="en-US" baseline="0" dirty="0" smtClean="0"/>
              <a:t>Almost all of the information on this page is transferred from other pages in the Consolidated Effort Reporting Workbook: </a:t>
            </a:r>
          </a:p>
          <a:p>
            <a:pPr marL="167678" indent="-167678">
              <a:buFont typeface="Arial" pitchFamily="34" charset="0"/>
              <a:buChar char="•"/>
            </a:pPr>
            <a:r>
              <a:rPr lang="en-US" baseline="0" dirty="0" smtClean="0"/>
              <a:t>Set-Up: Name and identifying information, department, and project information</a:t>
            </a:r>
          </a:p>
          <a:p>
            <a:pPr marL="167678" indent="-167678">
              <a:buFont typeface="Arial" pitchFamily="34" charset="0"/>
              <a:buChar char="•"/>
            </a:pPr>
            <a:r>
              <a:rPr lang="en-US" baseline="0" dirty="0" smtClean="0"/>
              <a:t>Effort Log Worksheets: Total hours and average percentages of effort</a:t>
            </a:r>
          </a:p>
          <a:p>
            <a:endParaRPr lang="en-US" baseline="0" dirty="0" smtClean="0"/>
          </a:p>
          <a:p>
            <a:r>
              <a:rPr lang="en-US" baseline="0" dirty="0" smtClean="0"/>
              <a:t>This spreadsheet computes the total hours and percentages of effort for each reporting period (row) and the total hours and percentages for each project (column).</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reporting period</a:t>
            </a:r>
            <a:r>
              <a:rPr lang="en-US" baseline="0" dirty="0" smtClean="0"/>
              <a:t> is completed, print this sheet.  You sign it, your supervisor signs it and then sends it to the OSP.</a:t>
            </a:r>
          </a:p>
          <a:p>
            <a:endParaRPr lang="en-US" baseline="0" dirty="0" smtClean="0"/>
          </a:p>
          <a:p>
            <a:r>
              <a:rPr lang="en-US" baseline="0" dirty="0" smtClean="0"/>
              <a:t>Schedule:</a:t>
            </a:r>
          </a:p>
          <a:p>
            <a:r>
              <a:rPr lang="en-US" baseline="0" dirty="0" smtClean="0"/>
              <a:t>	Fall Semester (September to December)		Due January 15</a:t>
            </a:r>
          </a:p>
          <a:p>
            <a:r>
              <a:rPr lang="en-US" baseline="0" dirty="0" smtClean="0"/>
              <a:t>	Spring Semester (January to May)		Due June 15</a:t>
            </a:r>
          </a:p>
          <a:p>
            <a:r>
              <a:rPr lang="en-US" baseline="0" dirty="0" smtClean="0"/>
              <a:t>	Summer Semesters (June to August)		Due September 15</a:t>
            </a:r>
            <a:endParaRPr lang="en-US" dirty="0" smtClean="0"/>
          </a:p>
          <a:p>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21</a:t>
            </a:fld>
            <a:endParaRPr lang="en-US"/>
          </a:p>
        </p:txBody>
      </p:sp>
    </p:spTree>
    <p:extLst>
      <p:ext uri="{BB962C8B-B14F-4D97-AF65-F5344CB8AC3E}">
        <p14:creationId xmlns:p14="http://schemas.microsoft.com/office/powerpoint/2010/main" val="1150450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Certification of Limited Effort is used for project staff who are required to provide</a:t>
            </a:r>
            <a:r>
              <a:rPr lang="en-US" baseline="0" dirty="0" smtClean="0"/>
              <a:t> 5% or less of their effort to the project, whether that effort is paid for by the University or by the award.  This form allows for the certification of that effort without having to complete Effort Logs or the Supervisor Certification.</a:t>
            </a:r>
          </a:p>
          <a:p>
            <a:endParaRPr lang="en-US" baseline="0" dirty="0" smtClean="0"/>
          </a:p>
          <a:p>
            <a:r>
              <a:rPr lang="en-US" baseline="0" dirty="0" smtClean="0"/>
              <a:t>When to use this form:</a:t>
            </a:r>
          </a:p>
          <a:p>
            <a:pPr marL="167678" indent="-167678">
              <a:buFont typeface="Arial" pitchFamily="34" charset="0"/>
              <a:buChar char="•"/>
            </a:pPr>
            <a:r>
              <a:rPr lang="en-US" baseline="0" dirty="0" smtClean="0"/>
              <a:t>Anyone who provides 5% or less effort on several </a:t>
            </a:r>
            <a:r>
              <a:rPr lang="en-US" baseline="0" dirty="0" smtClean="0"/>
              <a:t>projects must complete </a:t>
            </a:r>
            <a:r>
              <a:rPr lang="en-US" baseline="0" dirty="0" smtClean="0"/>
              <a:t>one form for each project.</a:t>
            </a:r>
          </a:p>
          <a:p>
            <a:pPr marL="167678" indent="-167678">
              <a:buFont typeface="Arial" pitchFamily="34" charset="0"/>
              <a:buChar char="•"/>
            </a:pPr>
            <a:r>
              <a:rPr lang="en-US" baseline="0" dirty="0" smtClean="0"/>
              <a:t>Anyone who provides 5% or less effort on one project but more than 5% on a different project must complete Effort Logs and submit the Supervisor’s Certification for the second project.  The 5% effort on the first project would then have to be reported like any other project.</a:t>
            </a:r>
          </a:p>
          <a:p>
            <a:endParaRPr lang="en-US" baseline="0" dirty="0" smtClean="0"/>
          </a:p>
          <a:p>
            <a:r>
              <a:rPr lang="en-US" baseline="0" dirty="0" smtClean="0"/>
              <a:t>To complete this form:</a:t>
            </a:r>
          </a:p>
          <a:p>
            <a:pPr marL="167678" indent="-167678">
              <a:buFont typeface="Arial" pitchFamily="34" charset="0"/>
              <a:buChar char="•"/>
            </a:pPr>
            <a:r>
              <a:rPr lang="en-US" baseline="0" dirty="0" smtClean="0"/>
              <a:t>Enter your identifying information.</a:t>
            </a:r>
          </a:p>
          <a:p>
            <a:pPr marL="167678" indent="-167678">
              <a:buFont typeface="Arial" pitchFamily="34" charset="0"/>
              <a:buChar char="•"/>
            </a:pPr>
            <a:r>
              <a:rPr lang="en-US" baseline="0" dirty="0" smtClean="0"/>
              <a:t>Enter information for the project: Title, sponsor, award period, period covered by this form.  </a:t>
            </a:r>
          </a:p>
          <a:p>
            <a:pPr marL="167678" indent="-167678">
              <a:buFont typeface="Arial" pitchFamily="34" charset="0"/>
              <a:buChar char="•"/>
            </a:pPr>
            <a:r>
              <a:rPr lang="en-US" baseline="0" dirty="0" smtClean="0"/>
              <a:t>Enter a description of the activities you were engaged in during the period reported.</a:t>
            </a:r>
          </a:p>
          <a:p>
            <a:pPr marL="167678" indent="-167678">
              <a:buFont typeface="Arial" pitchFamily="34" charset="0"/>
              <a:buChar char="•"/>
            </a:pPr>
            <a:r>
              <a:rPr lang="en-US" baseline="0" dirty="0" smtClean="0"/>
              <a:t>Sign the form and forward it to the Project Director / Principal Investigator of the project to sign.</a:t>
            </a:r>
          </a:p>
          <a:p>
            <a:endParaRPr lang="en-US" baseline="0" dirty="0" smtClean="0"/>
          </a:p>
          <a:p>
            <a:r>
              <a:rPr lang="en-US" baseline="0" dirty="0" smtClean="0"/>
              <a:t>The form is then sent to the Office of Sponsored Programs.</a:t>
            </a:r>
          </a:p>
          <a:p>
            <a:endParaRPr lang="en-US" baseline="0" dirty="0" smtClean="0"/>
          </a:p>
        </p:txBody>
      </p:sp>
      <p:sp>
        <p:nvSpPr>
          <p:cNvPr id="4" name="Slide Number Placeholder 3"/>
          <p:cNvSpPr>
            <a:spLocks noGrp="1"/>
          </p:cNvSpPr>
          <p:nvPr>
            <p:ph type="sldNum" sz="quarter" idx="10"/>
          </p:nvPr>
        </p:nvSpPr>
        <p:spPr/>
        <p:txBody>
          <a:bodyPr/>
          <a:lstStyle/>
          <a:p>
            <a:fld id="{A6750F74-6574-47C4-8454-317BDE7DABDF}" type="slidenum">
              <a:rPr lang="en-US" smtClean="0"/>
              <a:pPr/>
              <a:t>22</a:t>
            </a:fld>
            <a:endParaRPr lang="en-US"/>
          </a:p>
        </p:txBody>
      </p:sp>
    </p:spTree>
    <p:extLst>
      <p:ext uri="{BB962C8B-B14F-4D97-AF65-F5344CB8AC3E}">
        <p14:creationId xmlns:p14="http://schemas.microsoft.com/office/powerpoint/2010/main" val="3660851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OSP is charged with receiving completed Effort</a:t>
            </a:r>
            <a:r>
              <a:rPr lang="en-US" baseline="0" dirty="0" smtClean="0"/>
              <a:t> Summaries, determining if the levels of effort provided are adequate (annualizing effort), and obtaining final certification from the project director/principal investigator that the levels of effort provided are adequate.</a:t>
            </a:r>
          </a:p>
          <a:p>
            <a:endParaRPr lang="en-US" baseline="0" dirty="0" smtClean="0"/>
          </a:p>
          <a:p>
            <a:r>
              <a:rPr lang="en-US" baseline="0" dirty="0" smtClean="0"/>
              <a:t>Copies of fully certified Effort Summaries are forwarded to Business Services to use in documenting the accuracy and appropriateness of payroll distribution.</a:t>
            </a:r>
          </a:p>
          <a:p>
            <a:endParaRPr lang="en-US" baseline="0" dirty="0" smtClean="0"/>
          </a:p>
          <a:p>
            <a:r>
              <a:rPr lang="en-US" b="1" baseline="0" dirty="0" smtClean="0"/>
              <a:t>If the level of annualized effort provided by a project employee is less than the expectation of the sponsor</a:t>
            </a:r>
            <a:r>
              <a:rPr lang="en-US" baseline="0" dirty="0" smtClean="0"/>
              <a:t>, then the OSP and the project director will review the Effort Logs of that employee – possibly with the employee – to develop a management plan that will increase the level of effort.  If the level of effort cannot be raised sufficiently during the reporting period before the end of the award period, other alternatives will be explored.  These other alternatives could include the formal reduction of effort and payroll through a budget modification (excess funds would be transferred to other budget expenses) or the hiring or appointment of additional staff to compensate for the lost time.  If it is determined that the salary and wages paid to an employee were excessive compared to the hours worked, that employee may be subject to penalties related to submitting false timesheets and may be billed for the overpayment.</a:t>
            </a:r>
          </a:p>
          <a:p>
            <a:endParaRPr lang="en-US" baseline="0" dirty="0" smtClean="0"/>
          </a:p>
          <a:p>
            <a:pPr defTabSz="894283">
              <a:defRPr/>
            </a:pPr>
            <a:r>
              <a:rPr lang="en-US" b="1" baseline="0" dirty="0" smtClean="0"/>
              <a:t>If the level of annualized effort is greater than the expectation of the sponsor</a:t>
            </a:r>
            <a:r>
              <a:rPr lang="en-US" baseline="0" dirty="0" smtClean="0"/>
              <a:t>, then the OSP and the project director will review the Effort Logs of that employee – possibly with the employee – to develop a management plan to decrease the level of effort.  If the level of effort cannot be reduced sufficiently during the reporting period before the end of the award period, other alternatives will be explored.  These other alternatives could include the formal increase of effort and payroll through a budget modification (the additional funds would be transferred from other budget expenses) or the hiring or appointment of additional staff of additional staff to manage the excessive workload.  If a project’s budget is unable to provide for the excessive workload, William Paterson University may be obliged to provide the additional funds.</a:t>
            </a:r>
          </a:p>
          <a:p>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23</a:t>
            </a:fld>
            <a:endParaRPr lang="en-US"/>
          </a:p>
        </p:txBody>
      </p:sp>
    </p:spTree>
    <p:extLst>
      <p:ext uri="{BB962C8B-B14F-4D97-AF65-F5344CB8AC3E}">
        <p14:creationId xmlns:p14="http://schemas.microsoft.com/office/powerpoint/2010/main" val="4016507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There </a:t>
            </a:r>
            <a:r>
              <a:rPr lang="en-US" dirty="0" smtClean="0"/>
              <a:t>two situations </a:t>
            </a:r>
            <a:r>
              <a:rPr lang="en-US" dirty="0" smtClean="0"/>
              <a:t>when an</a:t>
            </a:r>
            <a:r>
              <a:rPr lang="en-US" baseline="0" dirty="0" smtClean="0"/>
              <a:t> employee of William Paterson University may receive compensation from an award that does not need to be included on an Effort Report:</a:t>
            </a:r>
          </a:p>
          <a:p>
            <a:endParaRPr lang="en-US" baseline="0" dirty="0" smtClean="0"/>
          </a:p>
          <a:p>
            <a:pPr marL="228600" indent="-228600">
              <a:buAutoNum type="arabicPeriod"/>
            </a:pPr>
            <a:r>
              <a:rPr lang="en-US" baseline="0" dirty="0" smtClean="0"/>
              <a:t>When the activity is not in their regularly assigned department or it involves a separate or remote location</a:t>
            </a:r>
            <a:endParaRPr lang="en-US" baseline="0" dirty="0"/>
          </a:p>
          <a:p>
            <a:pPr marL="457200" lvl="1" indent="0">
              <a:buNone/>
            </a:pPr>
            <a:r>
              <a:rPr lang="en-US" baseline="0" dirty="0" smtClean="0"/>
              <a:t>a. Department: This certainly means across college or unit lines, such as a someone from the College of Science and Health working for a project in the College of Education, but can also mean someone from the Mathematics Department working in the Chemistry Department</a:t>
            </a:r>
          </a:p>
          <a:p>
            <a:pPr marL="457200" lvl="1" indent="0">
              <a:buNone/>
            </a:pPr>
            <a:r>
              <a:rPr lang="en-US" b="1" baseline="0" dirty="0" smtClean="0"/>
              <a:t>	OR</a:t>
            </a:r>
          </a:p>
          <a:p>
            <a:pPr marL="457200" lvl="1" indent="0">
              <a:buNone/>
            </a:pPr>
            <a:r>
              <a:rPr lang="en-US" baseline="0" dirty="0" smtClean="0"/>
              <a:t>b. Location: The Valley Road “campus” is not a remote location since it is part of the University’s facilities, nor is Wayne or any of the immediately surrounding communities.</a:t>
            </a:r>
          </a:p>
          <a:p>
            <a:pPr marL="0" lvl="0" indent="0">
              <a:buNone/>
            </a:pPr>
            <a:r>
              <a:rPr lang="en-US" b="1" baseline="0" dirty="0" smtClean="0"/>
              <a:t>	</a:t>
            </a:r>
          </a:p>
          <a:p>
            <a:pPr marL="0" lvl="0" indent="0">
              <a:buNone/>
            </a:pPr>
            <a:r>
              <a:rPr lang="en-US" baseline="0" dirty="0" smtClean="0"/>
              <a:t>2. The work is in addition to his/her regular duties.  “Regular Duties” include being identified in the proposal to provide workshops or consultation to the project or other activities in support of the project.  “Regular Duties” would (generally) not include offering workshops for participants in grant funded projects or participating in a faculty development workshop that is in preparation for a possible future (not actual current) activity.</a:t>
            </a:r>
          </a:p>
          <a:p>
            <a:pPr marL="0" lvl="0" indent="0">
              <a:buNone/>
            </a:pPr>
            <a:endParaRPr lang="en-US" baseline="0" dirty="0" smtClean="0"/>
          </a:p>
          <a:p>
            <a:pPr marL="0" lvl="0" indent="0">
              <a:buNone/>
            </a:pPr>
            <a:r>
              <a:rPr lang="en-US" baseline="0" dirty="0" smtClean="0"/>
              <a:t>Additional Compensation can only be paid to an employee if this has been included as a budget item for the project (which means that it was previously approved by the sponsor) or there is a specific approval from the sponsor for this particular instance.</a:t>
            </a:r>
          </a:p>
          <a:p>
            <a:pPr marL="0" lvl="0" indent="0">
              <a:buNone/>
            </a:pPr>
            <a:endParaRPr lang="en-US" baseline="0" dirty="0" smtClean="0"/>
          </a:p>
          <a:p>
            <a:r>
              <a:rPr lang="en-US" baseline="0" dirty="0" smtClean="0"/>
              <a:t>There are few exceptions to this rule.  Attending or leading a professional development workshop on campus is an example of this.  When the University pays you for your time for something that is outside of the activities the scope of your regular duties AND it is of limited in length or a short duration, this is considered an extra activity that is not included in your 100% time.  </a:t>
            </a:r>
            <a:endParaRPr lang="en-US" baseline="0" dirty="0" smtClean="0"/>
          </a:p>
        </p:txBody>
      </p:sp>
      <p:sp>
        <p:nvSpPr>
          <p:cNvPr id="4" name="Slide Number Placeholder 3"/>
          <p:cNvSpPr>
            <a:spLocks noGrp="1"/>
          </p:cNvSpPr>
          <p:nvPr>
            <p:ph type="sldNum" sz="quarter" idx="10"/>
          </p:nvPr>
        </p:nvSpPr>
        <p:spPr/>
        <p:txBody>
          <a:bodyPr/>
          <a:lstStyle/>
          <a:p>
            <a:fld id="{A6750F74-6574-47C4-8454-317BDE7DABDF}" type="slidenum">
              <a:rPr lang="en-US" smtClean="0"/>
              <a:pPr/>
              <a:t>24</a:t>
            </a:fld>
            <a:endParaRPr lang="en-US"/>
          </a:p>
        </p:txBody>
      </p:sp>
    </p:spTree>
    <p:extLst>
      <p:ext uri="{BB962C8B-B14F-4D97-AF65-F5344CB8AC3E}">
        <p14:creationId xmlns:p14="http://schemas.microsoft.com/office/powerpoint/2010/main" val="1682398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complete this form:</a:t>
            </a:r>
          </a:p>
          <a:p>
            <a:pPr marL="167678" indent="-167678">
              <a:buFont typeface="Arial" pitchFamily="34" charset="0"/>
              <a:buChar char="•"/>
            </a:pPr>
            <a:r>
              <a:rPr lang="en-US" baseline="0" dirty="0" smtClean="0"/>
              <a:t>Enter the name of the Project Director or Principal Investigator (who will sign as #2) and their Dean or Associate/Assistant Vice President (who will sign as #3)</a:t>
            </a:r>
          </a:p>
          <a:p>
            <a:pPr marL="167678" indent="-167678">
              <a:buFont typeface="Arial" pitchFamily="34" charset="0"/>
              <a:buChar char="•"/>
            </a:pPr>
            <a:r>
              <a:rPr lang="en-US" baseline="0" dirty="0" smtClean="0"/>
              <a:t>Enter the identifying information for the person who will receive the compensation.</a:t>
            </a:r>
          </a:p>
          <a:p>
            <a:pPr marL="167678" marR="0" indent="-167678"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Enter a description of the activities you were engaged in during the period reported.</a:t>
            </a:r>
          </a:p>
          <a:p>
            <a:pPr marL="167678" indent="-167678">
              <a:buFont typeface="Arial" pitchFamily="34" charset="0"/>
              <a:buChar char="•"/>
            </a:pPr>
            <a:r>
              <a:rPr lang="en-US" baseline="0" dirty="0" smtClean="0"/>
              <a:t>Enter information for the project: title of the project, FOP and amount to be paid.  Please also identify the Account Code if it known.</a:t>
            </a:r>
          </a:p>
          <a:p>
            <a:pPr marL="167678" indent="-167678">
              <a:buFont typeface="Arial" pitchFamily="34" charset="0"/>
              <a:buChar char="•"/>
            </a:pPr>
            <a:r>
              <a:rPr lang="en-US" baseline="0" dirty="0" smtClean="0"/>
              <a:t>Signatures:</a:t>
            </a:r>
          </a:p>
          <a:p>
            <a:pPr marL="624878" lvl="1" indent="-167678">
              <a:buFont typeface="Arial" pitchFamily="34" charset="0"/>
              <a:buChar char="•"/>
            </a:pPr>
            <a:r>
              <a:rPr lang="en-US" baseline="0" dirty="0" smtClean="0"/>
              <a:t>The person who will receive the payment must sign to certify the accuracy of the request.</a:t>
            </a:r>
          </a:p>
          <a:p>
            <a:pPr marL="624878" lvl="1" indent="-167678">
              <a:buFont typeface="Arial" pitchFamily="34" charset="0"/>
              <a:buChar char="•"/>
            </a:pPr>
            <a:r>
              <a:rPr lang="en-US" baseline="0" dirty="0" smtClean="0"/>
              <a:t>The Project Director/Principal Investigator must certify that this is an approved and appropriate activity for their project.</a:t>
            </a:r>
          </a:p>
          <a:p>
            <a:pPr marL="624878" lvl="1" indent="-167678">
              <a:buFont typeface="Arial" pitchFamily="34" charset="0"/>
              <a:buChar char="•"/>
            </a:pPr>
            <a:r>
              <a:rPr lang="en-US" baseline="0" dirty="0" smtClean="0"/>
              <a:t>The Dean/AVP and the Provosts’ Office certifications enable the payment of the compensation.</a:t>
            </a:r>
          </a:p>
          <a:p>
            <a:endParaRPr lang="en-US" baseline="0" dirty="0" smtClean="0"/>
          </a:p>
          <a:p>
            <a:r>
              <a:rPr lang="en-US" baseline="0" dirty="0" smtClean="0"/>
              <a:t>Specific routing instructions are included on the form.</a:t>
            </a:r>
          </a:p>
          <a:p>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25</a:t>
            </a:fld>
            <a:endParaRPr lang="en-US"/>
          </a:p>
        </p:txBody>
      </p:sp>
    </p:spTree>
    <p:extLst>
      <p:ext uri="{BB962C8B-B14F-4D97-AF65-F5344CB8AC3E}">
        <p14:creationId xmlns:p14="http://schemas.microsoft.com/office/powerpoint/2010/main" val="1908803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750F74-6574-47C4-8454-317BDE7DABDF}" type="slidenum">
              <a:rPr lang="en-US" smtClean="0"/>
              <a:pPr/>
              <a:t>26</a:t>
            </a:fld>
            <a:endParaRPr lang="en-US"/>
          </a:p>
        </p:txBody>
      </p:sp>
    </p:spTree>
    <p:extLst>
      <p:ext uri="{BB962C8B-B14F-4D97-AF65-F5344CB8AC3E}">
        <p14:creationId xmlns:p14="http://schemas.microsoft.com/office/powerpoint/2010/main" val="132115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normAutofit fontScale="92500"/>
          </a:bodyPr>
          <a:lstStyle/>
          <a:p>
            <a:r>
              <a:rPr lang="en-US" b="1" dirty="0" smtClean="0"/>
              <a:t>Effort reports document </a:t>
            </a:r>
            <a:r>
              <a:rPr lang="en-US" b="1" u="sng" dirty="0" smtClean="0"/>
              <a:t>everything that you do for the University</a:t>
            </a:r>
            <a:r>
              <a:rPr lang="en-US" b="1" u="sng" baseline="0" dirty="0" smtClean="0"/>
              <a:t> </a:t>
            </a:r>
            <a:r>
              <a:rPr lang="en-US" b="1" baseline="0" dirty="0" smtClean="0"/>
              <a:t>– your personal effort expended on our behalf</a:t>
            </a:r>
            <a:r>
              <a:rPr lang="en-US" baseline="0" dirty="0" smtClean="0"/>
              <a:t>.  Effort includes regular assigned </a:t>
            </a:r>
            <a:r>
              <a:rPr lang="en-US" baseline="0" dirty="0" smtClean="0"/>
              <a:t>duties </a:t>
            </a:r>
            <a:r>
              <a:rPr lang="en-US" b="1" baseline="0" dirty="0" smtClean="0"/>
              <a:t>AND</a:t>
            </a:r>
            <a:r>
              <a:rPr lang="en-US" baseline="0" dirty="0" smtClean="0"/>
              <a:t> </a:t>
            </a:r>
            <a:r>
              <a:rPr lang="en-US" baseline="0" dirty="0" smtClean="0"/>
              <a:t>additional duties such as teaching overload or teaching as an adjunct or advisement or an administrative assignment or working overtime or earning compensatory time.  All of this activity together represents 100% of your effort for the University.  On any given day, you cannot provide more than 100% of you effort and you cannot provide more than 100% of your effort in any given 12-month period.  </a:t>
            </a:r>
          </a:p>
          <a:p>
            <a:endParaRPr lang="en-US" baseline="0" dirty="0" smtClean="0"/>
          </a:p>
          <a:p>
            <a:r>
              <a:rPr lang="en-US" baseline="0" dirty="0" smtClean="0"/>
              <a:t>There are few exceptions to this rule.  Attending or leading a professional development workshop on campus </a:t>
            </a:r>
            <a:r>
              <a:rPr lang="en-US" baseline="0" dirty="0" smtClean="0"/>
              <a:t>is an example of this.  When the </a:t>
            </a:r>
            <a:r>
              <a:rPr lang="en-US" baseline="0" dirty="0" smtClean="0"/>
              <a:t>University </a:t>
            </a:r>
            <a:r>
              <a:rPr lang="en-US" baseline="0" dirty="0" smtClean="0"/>
              <a:t>pays you </a:t>
            </a:r>
            <a:r>
              <a:rPr lang="en-US" baseline="0" dirty="0" smtClean="0"/>
              <a:t>for your time for something that is outside of the activities </a:t>
            </a:r>
            <a:r>
              <a:rPr lang="en-US" baseline="0" dirty="0" smtClean="0"/>
              <a:t>the scope of your </a:t>
            </a:r>
            <a:r>
              <a:rPr lang="en-US" baseline="0" dirty="0" smtClean="0"/>
              <a:t>regular </a:t>
            </a:r>
            <a:r>
              <a:rPr lang="en-US" baseline="0" dirty="0" smtClean="0"/>
              <a:t>duties AND it is of limited </a:t>
            </a:r>
            <a:r>
              <a:rPr lang="en-US" baseline="0" dirty="0" smtClean="0"/>
              <a:t>in length </a:t>
            </a:r>
            <a:r>
              <a:rPr lang="en-US" baseline="0" dirty="0" smtClean="0"/>
              <a:t>or a short duration</a:t>
            </a:r>
            <a:r>
              <a:rPr lang="en-US" baseline="0" dirty="0" smtClean="0"/>
              <a:t>, </a:t>
            </a:r>
            <a:r>
              <a:rPr lang="en-US" baseline="0" dirty="0" smtClean="0"/>
              <a:t>this is considered an extra activity that is not included in your 100% time.  </a:t>
            </a:r>
            <a:endParaRPr lang="en-US" baseline="0" dirty="0" smtClean="0"/>
          </a:p>
          <a:p>
            <a:endParaRPr lang="en-US" baseline="0" dirty="0" smtClean="0"/>
          </a:p>
          <a:p>
            <a:r>
              <a:rPr lang="en-US" b="1" baseline="0" dirty="0" smtClean="0"/>
              <a:t>The value of your effort is computed based on the percentage of time that your effort represents multiplied by your salary or wages</a:t>
            </a:r>
            <a:r>
              <a:rPr lang="en-US" baseline="0" dirty="0" smtClean="0"/>
              <a:t>.  For example, if you are working on a project and spend 10 hours of a 40-hour work week on a project, your have expended 25% of your effort for the University on that project.  If your salary is $40,000, then the value of your effort is $10,000.  It is important that </a:t>
            </a:r>
            <a:r>
              <a:rPr lang="en-US" baseline="0" dirty="0" smtClean="0"/>
              <a:t>timesheets </a:t>
            </a:r>
            <a:r>
              <a:rPr lang="en-US" baseline="0" dirty="0" smtClean="0"/>
              <a:t>and FLMs “balance” with the hours and levels of effort reported here</a:t>
            </a:r>
            <a:r>
              <a:rPr lang="en-US" baseline="0" dirty="0" smtClean="0"/>
              <a:t>.  (FLM = Faculty Load Module)</a:t>
            </a:r>
            <a:endParaRPr lang="en-US" baseline="0" dirty="0" smtClean="0"/>
          </a:p>
          <a:p>
            <a:endParaRPr lang="en-US" baseline="0" dirty="0" smtClean="0"/>
          </a:p>
          <a:p>
            <a:r>
              <a:rPr lang="en-US" baseline="0" dirty="0" smtClean="0"/>
              <a:t>There are two important pieces of information to remember here:  (1) No one’s effort can exceed 100% even if that effort represents 5-hours or 50-hours in a week. (2) Effort is averaged over time because the amount of effort someone expends on a project may fluctuate from week to week or month to month – at WP, we call this “annualized effort.”</a:t>
            </a:r>
          </a:p>
          <a:p>
            <a:endParaRPr lang="en-US" baseline="0" dirty="0" smtClean="0"/>
          </a:p>
          <a:p>
            <a:r>
              <a:rPr lang="en-US" baseline="0" dirty="0" smtClean="0"/>
              <a:t>The URL for the “I Love Effort Certification” is http://www.youtube.com/watch?v=9LEKjVdYN6g. </a:t>
            </a:r>
          </a:p>
        </p:txBody>
      </p:sp>
      <p:sp>
        <p:nvSpPr>
          <p:cNvPr id="4" name="Slide Number Placeholder 3"/>
          <p:cNvSpPr>
            <a:spLocks noGrp="1"/>
          </p:cNvSpPr>
          <p:nvPr>
            <p:ph type="sldNum" sz="quarter" idx="10"/>
          </p:nvPr>
        </p:nvSpPr>
        <p:spPr/>
        <p:txBody>
          <a:bodyPr/>
          <a:lstStyle/>
          <a:p>
            <a:fld id="{A6750F74-6574-47C4-8454-317BDE7DABDF}" type="slidenum">
              <a:rPr lang="en-US" smtClean="0"/>
              <a:pPr/>
              <a:t>3</a:t>
            </a:fld>
            <a:endParaRPr lang="en-US"/>
          </a:p>
        </p:txBody>
      </p:sp>
    </p:spTree>
    <p:extLst>
      <p:ext uri="{BB962C8B-B14F-4D97-AF65-F5344CB8AC3E}">
        <p14:creationId xmlns:p14="http://schemas.microsoft.com/office/powerpoint/2010/main" val="17222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lstStyle/>
          <a:p>
            <a:r>
              <a:rPr lang="en-US" dirty="0" smtClean="0"/>
              <a:t>The Level of Effort</a:t>
            </a:r>
            <a:r>
              <a:rPr lang="en-US" baseline="0" dirty="0" smtClean="0"/>
              <a:t> that a sponsor expects is based on the projection that established </a:t>
            </a:r>
            <a:r>
              <a:rPr lang="en-US" baseline="0" dirty="0" smtClean="0"/>
              <a:t>in the </a:t>
            </a:r>
            <a:r>
              <a:rPr lang="en-US" baseline="0" dirty="0" smtClean="0"/>
              <a:t>cost or budget </a:t>
            </a:r>
            <a:r>
              <a:rPr lang="en-US" baseline="0" dirty="0" smtClean="0"/>
              <a:t>section of the project’s proposal, contract or the most </a:t>
            </a:r>
            <a:r>
              <a:rPr lang="en-US" baseline="0" dirty="0" smtClean="0"/>
              <a:t>recent modification.  If the proposal predicted 25% of someone’s effort, the sponsor will expect us to be able to document that 25% of someone’s effort was expended for the project.</a:t>
            </a:r>
          </a:p>
          <a:p>
            <a:endParaRPr lang="en-US" baseline="0" dirty="0" smtClean="0"/>
          </a:p>
          <a:p>
            <a:r>
              <a:rPr lang="en-US" baseline="0" dirty="0" smtClean="0"/>
              <a:t>The amount of compensation that someone receives for the effort that they expend on the project should be based on their regular salary and wages and be considered within the compensation they receive for their effort.  </a:t>
            </a:r>
          </a:p>
          <a:p>
            <a:endParaRPr lang="en-US" baseline="0" dirty="0" smtClean="0"/>
          </a:p>
          <a:p>
            <a:r>
              <a:rPr lang="en-US" baseline="0" dirty="0" smtClean="0"/>
              <a:t>“Overtime” and “Overload” are not allowed to be paid with a sponsor’s funds unless there was a specific written directive that this is allowable.</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4</a:t>
            </a:fld>
            <a:endParaRPr lang="en-US"/>
          </a:p>
        </p:txBody>
      </p:sp>
    </p:spTree>
    <p:extLst>
      <p:ext uri="{BB962C8B-B14F-4D97-AF65-F5344CB8AC3E}">
        <p14:creationId xmlns:p14="http://schemas.microsoft.com/office/powerpoint/2010/main" val="377240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3571" indent="-223571">
              <a:buAutoNum type="arabicPeriod"/>
            </a:pPr>
            <a:r>
              <a:rPr lang="en-US" dirty="0" smtClean="0"/>
              <a:t>When the University commit to</a:t>
            </a:r>
            <a:r>
              <a:rPr lang="en-US" baseline="0" dirty="0" smtClean="0"/>
              <a:t> sharing part of the cost of the overall project and this is included in the sponsors award, and if part of that commitment is someone’s effort on behalf of the project, then that effort must be documented.  Whether this commitment is called cost sharing, matching or in-kind, the requirement to document is the same.</a:t>
            </a:r>
          </a:p>
          <a:p>
            <a:pPr marL="223571" indent="-223571">
              <a:buAutoNum type="arabicPeriod"/>
            </a:pPr>
            <a:endParaRPr lang="en-US" baseline="0" dirty="0" smtClean="0"/>
          </a:p>
          <a:p>
            <a:pPr marL="223571" indent="-223571">
              <a:buAutoNum type="arabicPeriod"/>
            </a:pPr>
            <a:r>
              <a:rPr lang="en-US" baseline="0" dirty="0" smtClean="0"/>
              <a:t>The proposal establishes the level of effort and its value and is a commitment from the moment the proposal is submitted.  100% effort in a proposal DOES NOT mean 80% on the project and 20% on additional activities when the award is received.  If there is an expectation that </a:t>
            </a:r>
            <a:r>
              <a:rPr lang="en-US" baseline="0" dirty="0" smtClean="0"/>
              <a:t>a 100</a:t>
            </a:r>
            <a:r>
              <a:rPr lang="en-US" baseline="0" dirty="0" smtClean="0"/>
              <a:t>% effort person will </a:t>
            </a:r>
            <a:r>
              <a:rPr lang="en-US" baseline="0" dirty="0" smtClean="0"/>
              <a:t>go towards teaching </a:t>
            </a:r>
            <a:r>
              <a:rPr lang="en-US" baseline="0" dirty="0" smtClean="0"/>
              <a:t>as an </a:t>
            </a:r>
            <a:r>
              <a:rPr lang="en-US" baseline="0" dirty="0" smtClean="0"/>
              <a:t>adjunct </a:t>
            </a:r>
            <a:r>
              <a:rPr lang="en-US" baseline="0" dirty="0" smtClean="0"/>
              <a:t>then the correct effort on the proposal for the project may be 90% paid by the sponsor and 10% paid by the University.</a:t>
            </a:r>
          </a:p>
          <a:p>
            <a:pPr marL="223571" indent="-223571">
              <a:buAutoNum type="arabicPeriod"/>
            </a:pPr>
            <a:endParaRPr lang="en-US" baseline="0" dirty="0" smtClean="0"/>
          </a:p>
          <a:p>
            <a:pPr marL="223571" indent="-223571">
              <a:buAutoNum type="arabicPeriod"/>
            </a:pPr>
            <a:r>
              <a:rPr lang="en-US" baseline="0" dirty="0" smtClean="0"/>
              <a:t>Changes in the level of someone’s effort must be reported to the sponsor along with a mitigation plan or a request to either decrease or increase the effort commitment.  This </a:t>
            </a:r>
            <a:r>
              <a:rPr lang="en-US" baseline="0" dirty="0" smtClean="0"/>
              <a:t>holds </a:t>
            </a:r>
            <a:r>
              <a:rPr lang="en-US" baseline="0" dirty="0" smtClean="0"/>
              <a:t>true </a:t>
            </a:r>
            <a:r>
              <a:rPr lang="en-US" baseline="0" dirty="0" smtClean="0"/>
              <a:t>for </a:t>
            </a:r>
            <a:r>
              <a:rPr lang="en-US" baseline="0" dirty="0" smtClean="0"/>
              <a:t>both sponsor-funded or University contributed effort.</a:t>
            </a:r>
          </a:p>
          <a:p>
            <a:pPr marL="223571" indent="-223571">
              <a:buAutoNum type="arabicPeriod"/>
            </a:pPr>
            <a:endParaRPr lang="en-US" baseline="0" dirty="0" smtClean="0"/>
          </a:p>
          <a:p>
            <a:pPr marL="223571" indent="-223571">
              <a:buAutoNum type="arabicPeriod"/>
            </a:pPr>
            <a:r>
              <a:rPr lang="en-US" baseline="0" dirty="0" smtClean="0"/>
              <a:t>A sponsor will not compensate someone for writing a proposal that seeks additional funds from them to continue the project.  A sponsor cannot compensate someone for effort they expend on something other than their project.  These expenses must be paid by the </a:t>
            </a:r>
            <a:r>
              <a:rPr lang="en-US" baseline="0" dirty="0" smtClean="0"/>
              <a:t>University and </a:t>
            </a:r>
            <a:r>
              <a:rPr lang="en-US" baseline="0" dirty="0" smtClean="0"/>
              <a:t>cannot be included as cost sharing since </a:t>
            </a:r>
            <a:r>
              <a:rPr lang="en-US" baseline="0" dirty="0" smtClean="0"/>
              <a:t>it is an unrelated activity.  This also cannot </a:t>
            </a:r>
            <a:r>
              <a:rPr lang="en-US" baseline="0" dirty="0" smtClean="0"/>
              <a:t>reduce the level of effort committed to the project.</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5</a:t>
            </a:fld>
            <a:endParaRPr lang="en-US"/>
          </a:p>
        </p:txBody>
      </p:sp>
    </p:spTree>
    <p:extLst>
      <p:ext uri="{BB962C8B-B14F-4D97-AF65-F5344CB8AC3E}">
        <p14:creationId xmlns:p14="http://schemas.microsoft.com/office/powerpoint/2010/main" val="74132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33400"/>
            <a:ext cx="5080000" cy="3810000"/>
          </a:xfrm>
        </p:spPr>
      </p:sp>
      <p:sp>
        <p:nvSpPr>
          <p:cNvPr id="3" name="Notes Placeholder 2"/>
          <p:cNvSpPr>
            <a:spLocks noGrp="1"/>
          </p:cNvSpPr>
          <p:nvPr>
            <p:ph type="body" idx="1"/>
          </p:nvPr>
        </p:nvSpPr>
        <p:spPr/>
        <p:txBody>
          <a:bodyPr/>
          <a:lstStyle/>
          <a:p>
            <a:r>
              <a:rPr lang="en-US" dirty="0" smtClean="0"/>
              <a:t>5, 6, 7 and</a:t>
            </a:r>
            <a:r>
              <a:rPr lang="en-US" baseline="0" dirty="0" smtClean="0"/>
              <a:t> 9</a:t>
            </a:r>
            <a:r>
              <a:rPr lang="en-US" dirty="0" smtClean="0"/>
              <a:t>:  Effort must be documented</a:t>
            </a:r>
            <a:r>
              <a:rPr lang="en-US" baseline="0" dirty="0" smtClean="0"/>
              <a:t> by the person who expended the effort and certified by someone who is familiar with that person’s activities.  Since payroll and effort reporting are separate processes using separate forms, certifying one is not the same as certifying the other.</a:t>
            </a:r>
          </a:p>
          <a:p>
            <a:endParaRPr lang="en-US" baseline="0" dirty="0" smtClean="0"/>
          </a:p>
          <a:p>
            <a:r>
              <a:rPr lang="en-US" baseline="0" dirty="0" smtClean="0"/>
              <a:t>8: Level of effort represents that actual amount of effort expended against all the effort provided to the University.  For example, if you provided 5 hours of effort on a project in one week and did nothing else for the University on that week, those 5 hours would constitute 100% of effort for that week.  In the same way, if you provided 60 hours of effort on a project in one week and did nothing else for the University on that week, those 60 hours would constitute 100% of effort for that week.</a:t>
            </a:r>
          </a:p>
          <a:p>
            <a:endParaRPr lang="en-US" baseline="0" dirty="0" smtClean="0"/>
          </a:p>
          <a:p>
            <a:r>
              <a:rPr lang="en-US" baseline="0" dirty="0" smtClean="0"/>
              <a:t>10.  Since payroll costs are the largest expense in virtually all sponsored projects, and since there is a history of poor effort reporting by universities in general, auditors generally begin examining a project’s financial records by analyzing effort reports.  Since audits typically take place long after an award has been closed-out, if the effort reporting on a project is found to be deficient and a </a:t>
            </a:r>
            <a:r>
              <a:rPr lang="en-US" baseline="0" dirty="0" err="1" smtClean="0"/>
              <a:t>judgement</a:t>
            </a:r>
            <a:r>
              <a:rPr lang="en-US" baseline="0" dirty="0" smtClean="0"/>
              <a:t> is made against the University, then William Paterson University is required to pay this out of its own funds.  Whether this is $200 or $200,000, it is important that we work to avoid this situation.</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6</a:t>
            </a:fld>
            <a:endParaRPr lang="en-US"/>
          </a:p>
        </p:txBody>
      </p:sp>
    </p:spTree>
    <p:extLst>
      <p:ext uri="{BB962C8B-B14F-4D97-AF65-F5344CB8AC3E}">
        <p14:creationId xmlns:p14="http://schemas.microsoft.com/office/powerpoint/2010/main" val="290273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a:t>
            </a:r>
            <a:r>
              <a:rPr lang="en-US" b="1" baseline="0" dirty="0" smtClean="0"/>
              <a:t> Mantras of Effort Reporting</a:t>
            </a:r>
          </a:p>
          <a:p>
            <a:endParaRPr lang="en-US" baseline="0" dirty="0" smtClean="0"/>
          </a:p>
          <a:p>
            <a:pPr marL="223571" indent="-223571">
              <a:buAutoNum type="arabicPeriod"/>
            </a:pPr>
            <a:r>
              <a:rPr lang="en-US" baseline="0" dirty="0" smtClean="0"/>
              <a:t>100% is 100%</a:t>
            </a:r>
          </a:p>
          <a:p>
            <a:pPr marL="223571" indent="-223571">
              <a:buAutoNum type="arabicPeriod"/>
            </a:pPr>
            <a:r>
              <a:rPr lang="en-US" baseline="0" dirty="0" smtClean="0"/>
              <a:t>There are no nights and weekends</a:t>
            </a:r>
          </a:p>
          <a:p>
            <a:pPr marL="223571" indent="-223571">
              <a:buAutoNum type="arabicPeriod"/>
            </a:pPr>
            <a:r>
              <a:rPr lang="en-US" dirty="0" smtClean="0"/>
              <a:t>All activities must show up</a:t>
            </a:r>
          </a:p>
          <a:p>
            <a:endParaRPr lang="en-US" dirty="0" smtClean="0"/>
          </a:p>
          <a:p>
            <a:r>
              <a:rPr lang="en-US" b="1" dirty="0" smtClean="0"/>
              <a:t>Unsure How this</a:t>
            </a:r>
            <a:r>
              <a:rPr lang="en-US" b="1" baseline="0" dirty="0" smtClean="0"/>
              <a:t> Works?  </a:t>
            </a:r>
            <a:r>
              <a:rPr lang="en-US" b="1" dirty="0" smtClean="0"/>
              <a:t>Add It Up</a:t>
            </a:r>
          </a:p>
          <a:p>
            <a:endParaRPr lang="en-US" dirty="0" smtClean="0"/>
          </a:p>
          <a:p>
            <a:pPr marL="223571" indent="-223571">
              <a:buAutoNum type="arabicPeriod"/>
            </a:pPr>
            <a:r>
              <a:rPr lang="en-US" baseline="0" dirty="0" smtClean="0"/>
              <a:t>Make a list of activities during an “average” week</a:t>
            </a:r>
          </a:p>
          <a:p>
            <a:pPr marL="223571" indent="-223571">
              <a:buAutoNum type="arabicPeriod"/>
            </a:pPr>
            <a:r>
              <a:rPr lang="en-US" baseline="0" dirty="0" smtClean="0"/>
              <a:t>Assign hours, add them up and </a:t>
            </a:r>
            <a:r>
              <a:rPr lang="en-US" baseline="0" dirty="0" smtClean="0"/>
              <a:t>divide:  H = Total Hours, A = Activity Hours</a:t>
            </a:r>
            <a:endParaRPr lang="en-US" baseline="0" dirty="0" smtClean="0"/>
          </a:p>
          <a:p>
            <a:pPr marL="447142" lvl="1"/>
            <a:endParaRPr lang="en-US" baseline="0" dirty="0" smtClean="0"/>
          </a:p>
          <a:p>
            <a:pPr marL="447142" lvl="1"/>
            <a:r>
              <a:rPr lang="en-US" baseline="0" dirty="0" smtClean="0"/>
              <a:t>Total Hours </a:t>
            </a:r>
            <a:r>
              <a:rPr lang="en-US" baseline="0" dirty="0" smtClean="0"/>
              <a:t>/ </a:t>
            </a:r>
            <a:r>
              <a:rPr lang="en-US" baseline="0" dirty="0" smtClean="0"/>
              <a:t>Activity Hours </a:t>
            </a:r>
            <a:r>
              <a:rPr lang="en-US" baseline="0" dirty="0" smtClean="0"/>
              <a:t>= % </a:t>
            </a:r>
            <a:r>
              <a:rPr lang="en-US" baseline="0" dirty="0" smtClean="0"/>
              <a:t>of Effort for Activity</a:t>
            </a:r>
            <a:endParaRPr lang="en-US" baseline="0" dirty="0" smtClean="0"/>
          </a:p>
          <a:p>
            <a:endParaRPr lang="en-US" baseline="0" dirty="0" smtClean="0"/>
          </a:p>
          <a:p>
            <a:r>
              <a:rPr lang="en-US" b="1" baseline="0" dirty="0" smtClean="0"/>
              <a:t>Why are we doing this?  To fulfill a Federal Requirement.</a:t>
            </a:r>
          </a:p>
          <a:p>
            <a:pPr marL="167678" indent="-167678">
              <a:buFont typeface="Arial" pitchFamily="34" charset="0"/>
              <a:buChar char="•"/>
            </a:pPr>
            <a:r>
              <a:rPr lang="en-US" b="0" baseline="0" dirty="0" smtClean="0"/>
              <a:t>The Denton TX School District’s system described here is NOT the same as William Paterson’s, but it has many similarities and is a good lesson that:</a:t>
            </a:r>
          </a:p>
          <a:p>
            <a:pPr marL="604761" lvl="1" indent="-167678">
              <a:buFont typeface="Arial" pitchFamily="34" charset="0"/>
              <a:buChar char="•"/>
            </a:pPr>
            <a:r>
              <a:rPr lang="en-US" b="0" baseline="0" dirty="0" smtClean="0"/>
              <a:t>All institutions receiving funds that support personnel have to do it</a:t>
            </a:r>
          </a:p>
          <a:p>
            <a:pPr marL="604761" lvl="1" indent="-167678">
              <a:buFont typeface="Arial" pitchFamily="34" charset="0"/>
              <a:buChar char="•"/>
            </a:pPr>
            <a:r>
              <a:rPr lang="en-US" b="0" baseline="0" dirty="0" smtClean="0"/>
              <a:t>All institutions decide how they will accomplish collecting it</a:t>
            </a:r>
          </a:p>
          <a:p>
            <a:pPr marL="604761" lvl="1" indent="-167678">
              <a:buFont typeface="Arial" pitchFamily="34" charset="0"/>
              <a:buChar char="•"/>
            </a:pPr>
            <a:r>
              <a:rPr lang="en-US" b="0" baseline="0" dirty="0" smtClean="0"/>
              <a:t>There are standard “pieces” of information that must be collected.</a:t>
            </a:r>
          </a:p>
        </p:txBody>
      </p:sp>
      <p:sp>
        <p:nvSpPr>
          <p:cNvPr id="4" name="Slide Number Placeholder 3"/>
          <p:cNvSpPr>
            <a:spLocks noGrp="1"/>
          </p:cNvSpPr>
          <p:nvPr>
            <p:ph type="sldNum" sz="quarter" idx="10"/>
          </p:nvPr>
        </p:nvSpPr>
        <p:spPr/>
        <p:txBody>
          <a:bodyPr/>
          <a:lstStyle/>
          <a:p>
            <a:fld id="{A6750F74-6574-47C4-8454-317BDE7DABDF}" type="slidenum">
              <a:rPr lang="en-US" smtClean="0"/>
              <a:pPr/>
              <a:t>7</a:t>
            </a:fld>
            <a:endParaRPr lang="en-US"/>
          </a:p>
        </p:txBody>
      </p:sp>
    </p:spTree>
    <p:extLst>
      <p:ext uri="{BB962C8B-B14F-4D97-AF65-F5344CB8AC3E}">
        <p14:creationId xmlns:p14="http://schemas.microsoft.com/office/powerpoint/2010/main" val="147670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These are the two</a:t>
            </a:r>
            <a:r>
              <a:rPr lang="en-US" baseline="0" dirty="0" smtClean="0"/>
              <a:t> key documents that William Paterson University’s Effort Reporting system is based on.</a:t>
            </a:r>
          </a:p>
          <a:p>
            <a:endParaRPr lang="en-US" baseline="0" dirty="0" smtClean="0"/>
          </a:p>
          <a:p>
            <a:r>
              <a:rPr lang="en-US" baseline="0" dirty="0" smtClean="0"/>
              <a:t>1. The </a:t>
            </a:r>
            <a:r>
              <a:rPr lang="en-US" u="sng" baseline="0" dirty="0" smtClean="0"/>
              <a:t>Effort Log for Sponsored Projects </a:t>
            </a:r>
            <a:r>
              <a:rPr lang="en-US" baseline="0" dirty="0" smtClean="0"/>
              <a:t>is completed on a regular basis by the person who is required to provide their to a sponsored </a:t>
            </a:r>
            <a:r>
              <a:rPr lang="en-US" baseline="0" dirty="0" smtClean="0"/>
              <a:t>project. Once this is completed, it is provided to </a:t>
            </a:r>
            <a:r>
              <a:rPr lang="en-US" baseline="0" dirty="0" smtClean="0"/>
              <a:t>their supervisor for certification.  The Consolidated Effort Reporting Excel Workbook can accommodate up to 18 bi-weekly periods.</a:t>
            </a:r>
          </a:p>
          <a:p>
            <a:endParaRPr lang="en-US" baseline="0" dirty="0" smtClean="0"/>
          </a:p>
          <a:p>
            <a:r>
              <a:rPr lang="en-US" baseline="0" dirty="0" smtClean="0"/>
              <a:t>2. The </a:t>
            </a:r>
            <a:r>
              <a:rPr lang="en-US" u="sng" baseline="0" dirty="0" smtClean="0"/>
              <a:t>Effort Log Summary and Certification </a:t>
            </a:r>
            <a:r>
              <a:rPr lang="en-US" baseline="0" dirty="0" smtClean="0"/>
              <a:t>form is completed automatically when an Effort Log is initiated in a Consolidated Effort Reporting Excel Workbook.  Three times each year, the summary is printed, signed by the employee and his/her supervisor, and then forwarded to the Office of Sponsored Programs.  After this report is generated, the employee opens and initiates a NEW Consolidated Effort Reporting Excel Workbook.</a:t>
            </a:r>
          </a:p>
          <a:p>
            <a:endParaRPr lang="en-US" baseline="0" dirty="0" smtClean="0"/>
          </a:p>
          <a:p>
            <a:r>
              <a:rPr lang="en-US" baseline="0" dirty="0" smtClean="0"/>
              <a:t>A significant amount of the information included on these forms is automatically filled when the Project Set-Up Page is completed</a:t>
            </a:r>
            <a:r>
              <a:rPr lang="en-US" baseline="0" dirty="0" smtClean="0"/>
              <a:t>.</a:t>
            </a:r>
            <a:endParaRPr lang="en-US" baseline="0" dirty="0" smtClean="0"/>
          </a:p>
          <a:p>
            <a:endParaRPr lang="en-US" baseline="0" dirty="0" smtClean="0"/>
          </a:p>
          <a:p>
            <a:r>
              <a:rPr lang="en-US" baseline="0" dirty="0" smtClean="0"/>
              <a:t>Schedule:</a:t>
            </a:r>
          </a:p>
          <a:p>
            <a:r>
              <a:rPr lang="en-US" baseline="0" dirty="0" smtClean="0"/>
              <a:t>	Fall Semester (September to December)		Due January 15</a:t>
            </a:r>
          </a:p>
          <a:p>
            <a:r>
              <a:rPr lang="en-US" baseline="0" dirty="0" smtClean="0"/>
              <a:t>	Spring Semester (January to May)		Due June 15</a:t>
            </a:r>
          </a:p>
          <a:p>
            <a:r>
              <a:rPr lang="en-US" baseline="0" dirty="0" smtClean="0"/>
              <a:t>	Summer Semesters (June to August)		Due September 15</a:t>
            </a:r>
            <a:endParaRPr lang="en-US" dirty="0"/>
          </a:p>
        </p:txBody>
      </p:sp>
      <p:sp>
        <p:nvSpPr>
          <p:cNvPr id="4" name="Slide Number Placeholder 3"/>
          <p:cNvSpPr>
            <a:spLocks noGrp="1"/>
          </p:cNvSpPr>
          <p:nvPr>
            <p:ph type="sldNum" sz="quarter" idx="10"/>
          </p:nvPr>
        </p:nvSpPr>
        <p:spPr/>
        <p:txBody>
          <a:bodyPr/>
          <a:lstStyle/>
          <a:p>
            <a:fld id="{A6750F74-6574-47C4-8454-317BDE7DABDF}" type="slidenum">
              <a:rPr lang="en-US" smtClean="0"/>
              <a:pPr/>
              <a:t>8</a:t>
            </a:fld>
            <a:endParaRPr lang="en-US"/>
          </a:p>
        </p:txBody>
      </p:sp>
    </p:spTree>
    <p:extLst>
      <p:ext uri="{BB962C8B-B14F-4D97-AF65-F5344CB8AC3E}">
        <p14:creationId xmlns:p14="http://schemas.microsoft.com/office/powerpoint/2010/main" val="276159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Documenting effort has been a long-standing requirement for Federal and State grants and contracts.</a:t>
            </a:r>
            <a:r>
              <a:rPr lang="en-US" baseline="0" dirty="0" smtClean="0"/>
              <a:t>  Until 2010 when it was determined to be significantly inadequate, WPU relied solely on timesheets to document effort.  </a:t>
            </a:r>
            <a:r>
              <a:rPr lang="en-US" baseline="0" dirty="0" smtClean="0"/>
              <a:t>This system does not rely on timesheets.  It collects information specifically related to the effort that employees give to the various projects that pay their wages.  This WP </a:t>
            </a:r>
            <a:r>
              <a:rPr lang="en-US" baseline="0" dirty="0" smtClean="0"/>
              <a:t>effort reporting system </a:t>
            </a:r>
            <a:r>
              <a:rPr lang="en-US" baseline="0" dirty="0" smtClean="0"/>
              <a:t>meets </a:t>
            </a:r>
            <a:r>
              <a:rPr lang="en-US" baseline="0" dirty="0" smtClean="0"/>
              <a:t>all of the requirements </a:t>
            </a:r>
            <a:r>
              <a:rPr lang="en-US" baseline="0" dirty="0" smtClean="0"/>
              <a:t>of an adequate system</a:t>
            </a:r>
            <a:r>
              <a:rPr lang="en-US" baseline="0" dirty="0" smtClean="0"/>
              <a:t>.  </a:t>
            </a:r>
            <a:endParaRPr lang="en-US" baseline="0" dirty="0" smtClean="0"/>
          </a:p>
          <a:p>
            <a:endParaRPr lang="en-US" baseline="0" dirty="0" smtClean="0"/>
          </a:p>
          <a:p>
            <a:r>
              <a:rPr lang="en-US" baseline="0" dirty="0" smtClean="0"/>
              <a:t>Recalling </a:t>
            </a:r>
            <a:r>
              <a:rPr lang="en-US" baseline="0" dirty="0" smtClean="0"/>
              <a:t>the 10</a:t>
            </a:r>
            <a:r>
              <a:rPr lang="en-US" baseline="30000" dirty="0" smtClean="0"/>
              <a:t>th</a:t>
            </a:r>
            <a:r>
              <a:rPr lang="en-US" baseline="0" dirty="0" smtClean="0"/>
              <a:t> item in </a:t>
            </a:r>
            <a:r>
              <a:rPr lang="en-US" i="1" baseline="0" dirty="0" smtClean="0"/>
              <a:t>Effort Reporting: Top 10 Things a PI Should Know</a:t>
            </a:r>
            <a:r>
              <a:rPr lang="en-US" baseline="0" dirty="0" smtClean="0"/>
              <a:t> as well as notices from sponsors that the number of audits conducted annually will increase, the William Paterson is committed to reducing the threat of “corrective action” judgments by sponsors that could cost tens of thousands of dollars and have a negative effect on our ability to receive funding.</a:t>
            </a:r>
          </a:p>
        </p:txBody>
      </p:sp>
      <p:sp>
        <p:nvSpPr>
          <p:cNvPr id="4" name="Slide Number Placeholder 3"/>
          <p:cNvSpPr>
            <a:spLocks noGrp="1"/>
          </p:cNvSpPr>
          <p:nvPr>
            <p:ph type="sldNum" sz="quarter" idx="10"/>
          </p:nvPr>
        </p:nvSpPr>
        <p:spPr/>
        <p:txBody>
          <a:bodyPr/>
          <a:lstStyle/>
          <a:p>
            <a:fld id="{A6750F74-6574-47C4-8454-317BDE7DABDF}" type="slidenum">
              <a:rPr lang="en-US" smtClean="0"/>
              <a:pPr/>
              <a:t>9</a:t>
            </a:fld>
            <a:endParaRPr lang="en-US"/>
          </a:p>
        </p:txBody>
      </p:sp>
    </p:spTree>
    <p:extLst>
      <p:ext uri="{BB962C8B-B14F-4D97-AF65-F5344CB8AC3E}">
        <p14:creationId xmlns:p14="http://schemas.microsoft.com/office/powerpoint/2010/main" val="73103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791200" y="6404984"/>
            <a:ext cx="1600200" cy="365760"/>
          </a:xfrm>
        </p:spPr>
        <p:txBody>
          <a:bodyPr/>
          <a:lstStyle/>
          <a:p>
            <a:fld id="{45944B30-C9C2-4F6A-AC98-DC9CD279E1CE}" type="datetimeFigureOut">
              <a:rPr lang="en-US" smtClean="0"/>
              <a:pPr/>
              <a:t>11/12/2012</a:t>
            </a:fld>
            <a:endParaRPr lang="en-US" dirty="0"/>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8305800" y="6324600"/>
            <a:ext cx="457200" cy="365125"/>
          </a:xfrm>
        </p:spPr>
        <p:txBody>
          <a:bodyPr/>
          <a:lstStyle>
            <a:lvl1pPr>
              <a:defRPr>
                <a:solidFill>
                  <a:schemeClr val="tx1"/>
                </a:solidFill>
              </a:defRPr>
            </a:lvl1pPr>
          </a:lstStyle>
          <a:p>
            <a:fld id="{EFEDA0CC-1071-4B3E-9812-092481CDF50D}"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944B30-C9C2-4F6A-AC98-DC9CD279E1CE}"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DA0CC-1071-4B3E-9812-092481CDF50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FEDA0CC-1071-4B3E-9812-092481CDF50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944B30-C9C2-4F6A-AC98-DC9CD279E1CE}"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5791200" y="6404984"/>
            <a:ext cx="1524000" cy="365760"/>
          </a:xfrm>
        </p:spPr>
        <p:txBody>
          <a:bodyPr/>
          <a:lstStyle/>
          <a:p>
            <a:fld id="{45944B30-C9C2-4F6A-AC98-DC9CD279E1CE}" type="datetimeFigureOut">
              <a:rPr lang="en-US" smtClean="0"/>
              <a:pPr/>
              <a:t>11/12/2012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34400" y="6324600"/>
            <a:ext cx="457200" cy="365125"/>
          </a:xfrm>
        </p:spPr>
        <p:txBody>
          <a:bodyPr/>
          <a:lstStyle>
            <a:lvl1pPr>
              <a:defRPr>
                <a:solidFill>
                  <a:schemeClr val="tx1"/>
                </a:solidFill>
              </a:defRPr>
            </a:lvl1pPr>
          </a:lstStyle>
          <a:p>
            <a:fld id="{EFEDA0CC-1071-4B3E-9812-092481CDF50D}"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5944B30-C9C2-4F6A-AC98-DC9CD279E1CE}" type="datetimeFigureOut">
              <a:rPr lang="en-US" smtClean="0"/>
              <a:pPr/>
              <a:t>11/12/2012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FEDA0CC-1071-4B3E-9812-092481CDF50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5944B30-C9C2-4F6A-AC98-DC9CD279E1CE}"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DA0CC-1071-4B3E-9812-092481CDF50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5944B30-C9C2-4F6A-AC98-DC9CD279E1CE}" type="datetimeFigureOut">
              <a:rPr lang="en-US" smtClean="0"/>
              <a:pPr/>
              <a:t>11/12/2012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FEDA0CC-1071-4B3E-9812-092481CDF50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944B30-C9C2-4F6A-AC98-DC9CD279E1CE}" type="datetimeFigureOut">
              <a:rPr lang="en-US" smtClean="0"/>
              <a:pPr/>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FEDA0CC-1071-4B3E-9812-092481CDF5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5944B30-C9C2-4F6A-AC98-DC9CD279E1CE}" type="datetimeFigureOut">
              <a:rPr lang="en-US" smtClean="0"/>
              <a:pPr/>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FEDA0CC-1071-4B3E-9812-092481CDF5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FEDA0CC-1071-4B3E-9812-092481CDF50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5944B30-C9C2-4F6A-AC98-DC9CD279E1CE}" type="datetimeFigureOut">
              <a:rPr lang="en-US" smtClean="0"/>
              <a:pPr/>
              <a:t>11/12/2012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FEDA0CC-1071-4B3E-9812-092481CDF50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5944B30-C9C2-4F6A-AC98-DC9CD279E1CE}" type="datetimeFigureOut">
              <a:rPr lang="en-US" smtClean="0"/>
              <a:pPr/>
              <a:t>11/12/2012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944B30-C9C2-4F6A-AC98-DC9CD279E1CE}" type="datetimeFigureOut">
              <a:rPr lang="en-US" smtClean="0"/>
              <a:pPr/>
              <a:t>11/12/2012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FEDA0CC-1071-4B3E-9812-092481CDF50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lliamsm@wpunj.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punj.edu/o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wpunj.edu/dotAsset/268879.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punj.edu/osp/funded-project-support.do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punj.edu/osp/managing-awards.do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EstripletC@wpunj.edu" TargetMode="External"/><Relationship Id="rId4" Type="http://schemas.openxmlformats.org/officeDocument/2006/relationships/hyperlink" Target="mailto:WilliamsM@wpunj.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9LEKjVdYN6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youtu.be/9LEKjVdYN6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dpkXqQ38m8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youtu.be/HsOhU4lBGpk" TargetMode="External"/><Relationship Id="rId4" Type="http://schemas.openxmlformats.org/officeDocument/2006/relationships/hyperlink" Target="http://youtu.be/yNDQX1Tezb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hyperlink" Target="http://www.wpunj.edu/dotAsset/268879.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419600"/>
            <a:ext cx="8077200" cy="1752600"/>
          </a:xfrm>
        </p:spPr>
        <p:txBody>
          <a:bodyPr>
            <a:normAutofit/>
          </a:bodyPr>
          <a:lstStyle/>
          <a:p>
            <a:r>
              <a:rPr lang="en-US" dirty="0" smtClean="0"/>
              <a:t>Martin Williams</a:t>
            </a:r>
          </a:p>
          <a:p>
            <a:r>
              <a:rPr lang="en-US" dirty="0" smtClean="0"/>
              <a:t>Director, Office of Sponsored Programs</a:t>
            </a:r>
          </a:p>
          <a:p>
            <a:r>
              <a:rPr lang="en-US" dirty="0" smtClean="0"/>
              <a:t>973-720-2852; </a:t>
            </a:r>
            <a:r>
              <a:rPr lang="en-US" dirty="0" smtClean="0">
                <a:hlinkClick r:id="rId3"/>
              </a:rPr>
              <a:t>WilliamsM@wpunj.edu</a:t>
            </a:r>
            <a:endParaRPr lang="en-US" dirty="0"/>
          </a:p>
        </p:txBody>
      </p:sp>
      <p:sp>
        <p:nvSpPr>
          <p:cNvPr id="2" name="Title 1"/>
          <p:cNvSpPr>
            <a:spLocks noGrp="1"/>
          </p:cNvSpPr>
          <p:nvPr>
            <p:ph type="ctrTitle"/>
          </p:nvPr>
        </p:nvSpPr>
        <p:spPr>
          <a:xfrm>
            <a:off x="533400" y="152401"/>
            <a:ext cx="8077200" cy="2057399"/>
          </a:xfrm>
        </p:spPr>
        <p:txBody>
          <a:bodyPr>
            <a:normAutofit/>
          </a:bodyPr>
          <a:lstStyle/>
          <a:p>
            <a:r>
              <a:rPr lang="en-US" dirty="0" smtClean="0"/>
              <a:t>Effort Reporting at William Paterson University:</a:t>
            </a:r>
            <a:br>
              <a:rPr lang="en-US" dirty="0" smtClean="0"/>
            </a:br>
            <a:r>
              <a:rPr lang="en-US" dirty="0" smtClean="0"/>
              <a:t>An Introduction and User Guide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sz="3600" dirty="0"/>
              <a:t>How and When Effort is Reported</a:t>
            </a:r>
            <a:endParaRPr lang="en-US" dirty="0"/>
          </a:p>
        </p:txBody>
      </p:sp>
      <p:sp>
        <p:nvSpPr>
          <p:cNvPr id="3" name="Content Placeholder 2"/>
          <p:cNvSpPr>
            <a:spLocks noGrp="1"/>
          </p:cNvSpPr>
          <p:nvPr>
            <p:ph sz="quarter" idx="1"/>
          </p:nvPr>
        </p:nvSpPr>
        <p:spPr>
          <a:xfrm>
            <a:off x="377952" y="1524000"/>
            <a:ext cx="8766048" cy="5178552"/>
          </a:xfrm>
        </p:spPr>
        <p:txBody>
          <a:bodyPr>
            <a:normAutofit lnSpcReduction="10000"/>
          </a:bodyPr>
          <a:lstStyle/>
          <a:p>
            <a:r>
              <a:rPr lang="en-US" dirty="0" smtClean="0"/>
              <a:t>WPUNJ Effort Reporting Policy and Procedures</a:t>
            </a:r>
          </a:p>
          <a:p>
            <a:pPr lvl="1"/>
            <a:r>
              <a:rPr lang="en-US" sz="2300" dirty="0" smtClean="0"/>
              <a:t>OSP Website: </a:t>
            </a:r>
            <a:r>
              <a:rPr lang="en-US" sz="2300" dirty="0" smtClean="0">
                <a:hlinkClick r:id="rId3"/>
              </a:rPr>
              <a:t>www.wpunj.edu/osp</a:t>
            </a:r>
            <a:r>
              <a:rPr lang="en-US" sz="2300" dirty="0" smtClean="0"/>
              <a:t> &gt; Funded Project Support</a:t>
            </a:r>
          </a:p>
          <a:p>
            <a:pPr lvl="1"/>
            <a:r>
              <a:rPr lang="en-US" sz="2300" dirty="0" smtClean="0">
                <a:hlinkClick r:id="rId4"/>
              </a:rPr>
              <a:t>Section 3: Step by step description</a:t>
            </a:r>
            <a:r>
              <a:rPr lang="en-US" sz="2300" dirty="0" smtClean="0"/>
              <a:t> (page 5)</a:t>
            </a:r>
          </a:p>
          <a:p>
            <a:r>
              <a:rPr lang="en-US" dirty="0" smtClean="0"/>
              <a:t>Overall Process:</a:t>
            </a:r>
          </a:p>
          <a:p>
            <a:pPr lvl="1"/>
            <a:r>
              <a:rPr lang="en-US" sz="2300" dirty="0" smtClean="0"/>
              <a:t>Hiring/Assignment of staff: PCF/HRAF created to hire or updated as needed to indicate percentages when charged to award</a:t>
            </a:r>
          </a:p>
          <a:p>
            <a:pPr lvl="1"/>
            <a:r>
              <a:rPr lang="en-US" sz="2300" dirty="0" smtClean="0"/>
              <a:t>Timesheets / FLMs completed and submitted as required.</a:t>
            </a:r>
          </a:p>
          <a:p>
            <a:pPr lvl="1"/>
            <a:r>
              <a:rPr lang="en-US" sz="2300" dirty="0" smtClean="0"/>
              <a:t>Effort Logs completed, signed and certified</a:t>
            </a:r>
          </a:p>
          <a:p>
            <a:pPr lvl="1"/>
            <a:r>
              <a:rPr lang="en-US" sz="2300" dirty="0" smtClean="0"/>
              <a:t>Supervisor certification and submission of Effort Summary</a:t>
            </a:r>
          </a:p>
          <a:p>
            <a:pPr lvl="1"/>
            <a:r>
              <a:rPr lang="en-US" sz="2300" dirty="0" smtClean="0"/>
              <a:t>PI/PD certifies effort related to his/her project(s)</a:t>
            </a:r>
          </a:p>
          <a:p>
            <a:pPr lvl="1"/>
            <a:r>
              <a:rPr lang="en-US" sz="2300" dirty="0" smtClean="0"/>
              <a:t>OSP maintains PI Certified summaries, shares them with Business Services, and “annualizes” effort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228600" y="1600200"/>
            <a:ext cx="8610600" cy="4724400"/>
          </a:xfrm>
        </p:spPr>
        <p:txBody>
          <a:bodyPr>
            <a:normAutofit fontScale="85000" lnSpcReduction="10000"/>
          </a:bodyPr>
          <a:lstStyle/>
          <a:p>
            <a:pPr marL="0" indent="0">
              <a:buNone/>
            </a:pPr>
            <a:r>
              <a:rPr lang="en-US" dirty="0" smtClean="0"/>
              <a:t>People and Offices Involved</a:t>
            </a:r>
          </a:p>
          <a:p>
            <a:r>
              <a:rPr lang="en-US" dirty="0" smtClean="0"/>
              <a:t>Project Staff: </a:t>
            </a:r>
            <a:endParaRPr lang="en-US" dirty="0" smtClean="0"/>
          </a:p>
          <a:p>
            <a:pPr lvl="1"/>
            <a:r>
              <a:rPr lang="en-US" dirty="0" smtClean="0"/>
              <a:t>5.1% </a:t>
            </a:r>
            <a:r>
              <a:rPr lang="en-US" dirty="0" smtClean="0"/>
              <a:t>to 100% on project, FT or PT, award funded or WPU </a:t>
            </a:r>
            <a:r>
              <a:rPr lang="en-US" dirty="0" smtClean="0"/>
              <a:t>match/cost-share: Complete </a:t>
            </a:r>
            <a:r>
              <a:rPr lang="en-US" dirty="0" smtClean="0"/>
              <a:t>&amp; sign Effort Logs; print &amp; sign </a:t>
            </a:r>
            <a:r>
              <a:rPr lang="en-US" dirty="0" smtClean="0"/>
              <a:t>Summaries</a:t>
            </a:r>
          </a:p>
          <a:p>
            <a:pPr lvl="1"/>
            <a:r>
              <a:rPr lang="en-US" dirty="0" smtClean="0"/>
              <a:t>5% and less on project: Complete Limited Effort Certification</a:t>
            </a:r>
            <a:endParaRPr lang="en-US" dirty="0" smtClean="0"/>
          </a:p>
          <a:p>
            <a:r>
              <a:rPr lang="en-US" dirty="0" smtClean="0"/>
              <a:t>Supervisors: Do not need to be involved in project</a:t>
            </a:r>
          </a:p>
          <a:p>
            <a:pPr lvl="2"/>
            <a:r>
              <a:rPr lang="en-US" dirty="0" smtClean="0"/>
              <a:t>Sign &amp; keep Effort Logs; sign &amp; forward Summaries</a:t>
            </a:r>
          </a:p>
          <a:p>
            <a:r>
              <a:rPr lang="en-US" dirty="0" smtClean="0"/>
              <a:t>Project Directors/Principal Investigators</a:t>
            </a:r>
          </a:p>
          <a:p>
            <a:pPr lvl="2"/>
            <a:r>
              <a:rPr lang="en-US" dirty="0" smtClean="0"/>
              <a:t>Certifies project staff’s effort on the project; Monitors “annualized” Effort</a:t>
            </a:r>
          </a:p>
          <a:p>
            <a:r>
              <a:rPr lang="en-US" dirty="0" smtClean="0"/>
              <a:t>Office of Sponsored Programs</a:t>
            </a:r>
          </a:p>
          <a:p>
            <a:pPr lvl="2"/>
            <a:r>
              <a:rPr lang="en-US" dirty="0" smtClean="0"/>
              <a:t>Receives Summaries; obtains PD/PI certifications; shares with Business Services; maintains originals in project file; monitors “annualized” effort</a:t>
            </a:r>
          </a:p>
          <a:p>
            <a:r>
              <a:rPr lang="en-US" dirty="0" smtClean="0"/>
              <a:t>Office of Business Services</a:t>
            </a:r>
          </a:p>
          <a:p>
            <a:pPr lvl="2"/>
            <a:r>
              <a:rPr lang="en-US" dirty="0" smtClean="0"/>
              <a:t>Uses in report preparation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Steps to Complete Effort Log</a:t>
            </a:r>
          </a:p>
          <a:p>
            <a:pPr marL="514350" indent="-514350">
              <a:buFont typeface="+mj-lt"/>
              <a:buAutoNum type="arabicPeriod"/>
            </a:pPr>
            <a:r>
              <a:rPr lang="en-US" dirty="0" smtClean="0"/>
              <a:t>Download and save </a:t>
            </a:r>
            <a:r>
              <a:rPr lang="en-US" b="1" dirty="0" smtClean="0"/>
              <a:t>Consolidated Effort Reporting Workbook</a:t>
            </a:r>
            <a:r>
              <a:rPr lang="en-US" dirty="0" smtClean="0"/>
              <a:t> (Excel) </a:t>
            </a:r>
          </a:p>
          <a:p>
            <a:pPr marL="788670" lvl="1" indent="-514350"/>
            <a:r>
              <a:rPr lang="en-US" dirty="0" smtClean="0">
                <a:hlinkClick r:id="rId3"/>
              </a:rPr>
              <a:t>OSP webpage</a:t>
            </a:r>
            <a:endParaRPr lang="en-US" dirty="0" smtClean="0"/>
          </a:p>
          <a:p>
            <a:pPr marL="788670" lvl="1" indent="-514350"/>
            <a:endParaRPr lang="en-US" dirty="0" smtClean="0"/>
          </a:p>
          <a:p>
            <a:pPr marL="788670" lvl="1" indent="-514350"/>
            <a:r>
              <a:rPr lang="en-US" b="1" dirty="0" smtClean="0"/>
              <a:t>Workbook includes:</a:t>
            </a:r>
          </a:p>
          <a:p>
            <a:pPr marL="1062990" lvl="2" indent="-514350"/>
            <a:r>
              <a:rPr lang="en-US" sz="2200" dirty="0" smtClean="0"/>
              <a:t>Instructions and </a:t>
            </a:r>
            <a:r>
              <a:rPr lang="en-US" sz="2200" dirty="0" smtClean="0"/>
              <a:t>Set-Up</a:t>
            </a:r>
          </a:p>
          <a:p>
            <a:pPr marL="1062990" lvl="2" indent="-514350"/>
            <a:r>
              <a:rPr lang="en-US" sz="2200" dirty="0" smtClean="0"/>
              <a:t>Timeline and FAQ</a:t>
            </a:r>
            <a:endParaRPr lang="en-US" sz="2200" dirty="0" smtClean="0"/>
          </a:p>
          <a:p>
            <a:pPr marL="1062990" lvl="2" indent="-514350"/>
            <a:r>
              <a:rPr lang="en-US" sz="2200" dirty="0" smtClean="0"/>
              <a:t>Summary and Certification</a:t>
            </a:r>
          </a:p>
          <a:p>
            <a:pPr marL="1062990" lvl="2" indent="-514350"/>
            <a:r>
              <a:rPr lang="en-US" sz="2200" dirty="0" smtClean="0"/>
              <a:t>Effort Logs</a:t>
            </a:r>
          </a:p>
          <a:p>
            <a:pPr marL="1062990" lvl="2" indent="-514350"/>
            <a:r>
              <a:rPr lang="en-US" sz="2200" b="1" dirty="0" smtClean="0"/>
              <a:t>Sample Set-Up, Effort Logs and Summary tabs</a:t>
            </a:r>
            <a:endParaRPr lang="en-US" sz="2200" b="1" dirty="0" smtClean="0"/>
          </a:p>
          <a:p>
            <a:pPr marL="1062990" lvl="2" indent="-514350"/>
            <a:endParaRPr lang="en-US" dirty="0" smtClean="0"/>
          </a:p>
          <a:p>
            <a:pPr marL="788670" lvl="1" indent="-514350"/>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Insert Webpage with instruction blocks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891"/>
          <a:stretch/>
        </p:blipFill>
        <p:spPr bwMode="auto">
          <a:xfrm>
            <a:off x="0" y="0"/>
            <a:ext cx="9143999" cy="6858000"/>
          </a:xfrm>
          <a:prstGeom prst="rect">
            <a:avLst/>
          </a:prstGeom>
          <a:noFill/>
          <a:ln w="9525">
            <a:noFill/>
            <a:miter lim="800000"/>
            <a:headEnd/>
            <a:tailEnd/>
          </a:ln>
        </p:spPr>
      </p:pic>
      <p:sp>
        <p:nvSpPr>
          <p:cNvPr id="5" name="Rectangular Callout 4"/>
          <p:cNvSpPr/>
          <p:nvPr/>
        </p:nvSpPr>
        <p:spPr>
          <a:xfrm>
            <a:off x="2155209" y="2860344"/>
            <a:ext cx="1600200" cy="533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31409" y="2936544"/>
            <a:ext cx="2057400" cy="369332"/>
          </a:xfrm>
          <a:prstGeom prst="rect">
            <a:avLst/>
          </a:prstGeom>
          <a:noFill/>
        </p:spPr>
        <p:txBody>
          <a:bodyPr wrap="square" rtlCol="0">
            <a:spAutoFit/>
          </a:bodyPr>
          <a:lstStyle/>
          <a:p>
            <a:r>
              <a:rPr lang="en-US" dirty="0" smtClean="0"/>
              <a:t>Effort Policy</a:t>
            </a:r>
            <a:endParaRPr lang="en-US" dirty="0"/>
          </a:p>
        </p:txBody>
      </p:sp>
      <p:sp>
        <p:nvSpPr>
          <p:cNvPr id="7" name="Rectangular Callout 6"/>
          <p:cNvSpPr/>
          <p:nvPr/>
        </p:nvSpPr>
        <p:spPr>
          <a:xfrm rot="5400000">
            <a:off x="4959823" y="2458010"/>
            <a:ext cx="1371600" cy="2209800"/>
          </a:xfrm>
          <a:prstGeom prst="wedgeRectCallout">
            <a:avLst>
              <a:gd name="adj1" fmla="val 50595"/>
              <a:gd name="adj2" fmla="val 742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rot="5400000">
            <a:off x="7181850" y="4449370"/>
            <a:ext cx="1295400" cy="2400300"/>
          </a:xfrm>
          <a:prstGeom prst="wedgeRectCallout">
            <a:avLst>
              <a:gd name="adj1" fmla="val -19814"/>
              <a:gd name="adj2" fmla="val 150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16923" y="2953311"/>
            <a:ext cx="2209800" cy="1219200"/>
          </a:xfrm>
          <a:prstGeom prst="rect">
            <a:avLst/>
          </a:prstGeom>
          <a:noFill/>
        </p:spPr>
        <p:txBody>
          <a:bodyPr wrap="square" rtlCol="0">
            <a:spAutoFit/>
          </a:bodyPr>
          <a:lstStyle/>
          <a:p>
            <a:r>
              <a:rPr lang="en-US" dirty="0" smtClean="0"/>
              <a:t>Workbook: Click to save on user drive each time starting new workbook.</a:t>
            </a:r>
            <a:endParaRPr lang="en-US" dirty="0"/>
          </a:p>
        </p:txBody>
      </p:sp>
      <p:sp>
        <p:nvSpPr>
          <p:cNvPr id="10" name="TextBox 9"/>
          <p:cNvSpPr txBox="1"/>
          <p:nvPr/>
        </p:nvSpPr>
        <p:spPr>
          <a:xfrm>
            <a:off x="6743700" y="5078020"/>
            <a:ext cx="2209800" cy="1200329"/>
          </a:xfrm>
          <a:prstGeom prst="rect">
            <a:avLst/>
          </a:prstGeom>
          <a:noFill/>
        </p:spPr>
        <p:txBody>
          <a:bodyPr wrap="square" rtlCol="0">
            <a:spAutoFit/>
          </a:bodyPr>
          <a:lstStyle/>
          <a:p>
            <a:r>
              <a:rPr lang="en-US" dirty="0" smtClean="0"/>
              <a:t>Additional Compensation: Save or use from here each time.</a:t>
            </a:r>
            <a:endParaRPr lang="en-US" dirty="0"/>
          </a:p>
        </p:txBody>
      </p:sp>
      <p:sp>
        <p:nvSpPr>
          <p:cNvPr id="11" name="Rectangular Callout 10"/>
          <p:cNvSpPr/>
          <p:nvPr/>
        </p:nvSpPr>
        <p:spPr>
          <a:xfrm rot="16200000">
            <a:off x="781735" y="4697019"/>
            <a:ext cx="646331" cy="19050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1" y="5326353"/>
            <a:ext cx="1752600" cy="646331"/>
          </a:xfrm>
          <a:prstGeom prst="rect">
            <a:avLst/>
          </a:prstGeom>
          <a:noFill/>
        </p:spPr>
        <p:txBody>
          <a:bodyPr wrap="square" rtlCol="0">
            <a:spAutoFit/>
          </a:bodyPr>
          <a:lstStyle/>
          <a:p>
            <a:r>
              <a:rPr lang="en-US" dirty="0" smtClean="0"/>
              <a:t>Certification of Limited Effort</a:t>
            </a:r>
            <a:endParaRPr lang="en-US" dirty="0"/>
          </a:p>
        </p:txBody>
      </p:sp>
      <p:sp>
        <p:nvSpPr>
          <p:cNvPr id="13" name="Rectangular Callout 12"/>
          <p:cNvSpPr/>
          <p:nvPr/>
        </p:nvSpPr>
        <p:spPr>
          <a:xfrm rot="16200000">
            <a:off x="781735" y="5495750"/>
            <a:ext cx="646331" cy="19050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1" y="6125084"/>
            <a:ext cx="1752600" cy="646331"/>
          </a:xfrm>
          <a:prstGeom prst="rect">
            <a:avLst/>
          </a:prstGeom>
          <a:noFill/>
        </p:spPr>
        <p:txBody>
          <a:bodyPr wrap="square" rtlCol="0">
            <a:spAutoFit/>
          </a:bodyPr>
          <a:lstStyle/>
          <a:p>
            <a:r>
              <a:rPr lang="en-US" dirty="0" smtClean="0"/>
              <a:t>Presentation &amp; User Guide</a:t>
            </a:r>
            <a:endParaRPr lang="en-US" dirty="0"/>
          </a:p>
        </p:txBody>
      </p:sp>
      <p:sp>
        <p:nvSpPr>
          <p:cNvPr id="15" name="Rectangular Callout 14"/>
          <p:cNvSpPr/>
          <p:nvPr/>
        </p:nvSpPr>
        <p:spPr>
          <a:xfrm>
            <a:off x="6750523" y="533399"/>
            <a:ext cx="1600200" cy="72253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26723" y="609600"/>
            <a:ext cx="2057400" cy="646331"/>
          </a:xfrm>
          <a:prstGeom prst="rect">
            <a:avLst/>
          </a:prstGeom>
          <a:noFill/>
        </p:spPr>
        <p:txBody>
          <a:bodyPr wrap="square" rtlCol="0">
            <a:spAutoFit/>
          </a:bodyPr>
          <a:lstStyle/>
          <a:p>
            <a:r>
              <a:rPr lang="en-US" dirty="0" smtClean="0"/>
              <a:t>Informative Videos</a:t>
            </a:r>
            <a:endParaRPr lang="en-US" dirty="0"/>
          </a:p>
        </p:txBody>
      </p:sp>
      <p:sp>
        <p:nvSpPr>
          <p:cNvPr id="4" name="Oval 3"/>
          <p:cNvSpPr/>
          <p:nvPr/>
        </p:nvSpPr>
        <p:spPr>
          <a:xfrm>
            <a:off x="2231409" y="701933"/>
            <a:ext cx="2569191" cy="729734"/>
          </a:xfrm>
          <a:prstGeom prst="ellipse">
            <a:avLst/>
          </a:prstGeom>
          <a:noFill/>
          <a:ln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marL="514350" indent="-514350">
              <a:buFont typeface="+mj-lt"/>
              <a:buAutoNum type="arabicPeriod" startAt="2"/>
            </a:pPr>
            <a:r>
              <a:rPr lang="en-US" b="1" dirty="0" smtClean="0"/>
              <a:t>Project List/Set-Up</a:t>
            </a:r>
            <a:r>
              <a:rPr lang="en-US" dirty="0" smtClean="0"/>
              <a:t>: Complete this first</a:t>
            </a:r>
          </a:p>
          <a:p>
            <a:pPr marL="788670" lvl="1" indent="-514350"/>
            <a:r>
              <a:rPr lang="en-US" dirty="0" smtClean="0"/>
              <a:t>Defines project specifications</a:t>
            </a:r>
          </a:p>
          <a:p>
            <a:pPr marL="788670" lvl="1" indent="-514350"/>
            <a:r>
              <a:rPr lang="en-US" dirty="0" smtClean="0"/>
              <a:t>Information will be loaded onto Effort Logs and Summary</a:t>
            </a:r>
          </a:p>
          <a:p>
            <a:pPr marL="788670" lvl="1" indent="-514350"/>
            <a:r>
              <a:rPr lang="en-US" dirty="0" smtClean="0"/>
              <a:t>Provided by PI’s to project staff or created by project staff</a:t>
            </a:r>
          </a:p>
          <a:p>
            <a:pPr marL="788670" lvl="1" indent="-514350"/>
            <a:r>
              <a:rPr lang="en-US" dirty="0" smtClean="0"/>
              <a:t>“Regular Assignment” is default first “project”</a:t>
            </a:r>
          </a:p>
          <a:p>
            <a:pPr marL="788670" lvl="1" indent="-514350"/>
            <a:r>
              <a:rPr lang="en-US" dirty="0" smtClean="0"/>
              <a:t>For each project:</a:t>
            </a:r>
          </a:p>
          <a:p>
            <a:pPr marL="1062990" lvl="2" indent="-514350"/>
            <a:r>
              <a:rPr lang="en-US" dirty="0" smtClean="0"/>
              <a:t>Enter Project Title</a:t>
            </a:r>
          </a:p>
          <a:p>
            <a:pPr marL="1062990" lvl="2" indent="-514350"/>
            <a:r>
              <a:rPr lang="en-US" dirty="0" smtClean="0"/>
              <a:t>Enter Sponsor (funding agency)</a:t>
            </a:r>
          </a:p>
          <a:p>
            <a:pPr marL="1062990" lvl="2" indent="-514350"/>
            <a:r>
              <a:rPr lang="en-US" dirty="0" smtClean="0"/>
              <a:t>Enter FOP</a:t>
            </a:r>
          </a:p>
          <a:p>
            <a:pPr marL="1337310" lvl="3" indent="-514350"/>
            <a:r>
              <a:rPr lang="en-US" dirty="0" smtClean="0"/>
              <a:t>If WPU-funded, enter “Cost Share” or “Match”</a:t>
            </a:r>
          </a:p>
          <a:p>
            <a:pPr marL="1062990" lvl="2" indent="-514350"/>
            <a:r>
              <a:rPr lang="en-US" dirty="0" smtClean="0"/>
              <a:t>Enter Annual Award Period</a:t>
            </a:r>
          </a:p>
          <a:p>
            <a:pPr marL="1062990" lvl="2" indent="-514350"/>
            <a:r>
              <a:rPr lang="en-US" dirty="0" smtClean="0"/>
              <a:t>Enter Effort Commitment</a:t>
            </a:r>
          </a:p>
          <a:p>
            <a:pPr marL="1062990" lvl="2" indent="-514350"/>
            <a:r>
              <a:rPr lang="en-US" dirty="0" smtClean="0"/>
              <a:t>Enter Name of Project Director/Principal Investigator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Set-up page with instruction blocks</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118" t="8078" r="15241" b="7316"/>
          <a:stretch/>
        </p:blipFill>
        <p:spPr bwMode="auto">
          <a:xfrm>
            <a:off x="0" y="-11374"/>
            <a:ext cx="5410200" cy="6869373"/>
          </a:xfrm>
          <a:prstGeom prst="rect">
            <a:avLst/>
          </a:prstGeom>
          <a:noFill/>
          <a:ln w="9525">
            <a:noFill/>
            <a:miter lim="800000"/>
            <a:headEnd/>
            <a:tailEnd/>
          </a:ln>
        </p:spPr>
      </p:pic>
      <p:sp>
        <p:nvSpPr>
          <p:cNvPr id="5" name="Rectangle 4"/>
          <p:cNvSpPr/>
          <p:nvPr/>
        </p:nvSpPr>
        <p:spPr>
          <a:xfrm>
            <a:off x="5410200" y="0"/>
            <a:ext cx="3733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rot="5400000">
            <a:off x="7010400" y="-1056859"/>
            <a:ext cx="609600" cy="3200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rot="5400000">
            <a:off x="6781800" y="26074"/>
            <a:ext cx="1066800" cy="3200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rot="5400000">
            <a:off x="6172200" y="1828800"/>
            <a:ext cx="2286000" cy="3200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314741"/>
            <a:ext cx="2743200" cy="369332"/>
          </a:xfrm>
          <a:prstGeom prst="rect">
            <a:avLst/>
          </a:prstGeom>
          <a:noFill/>
        </p:spPr>
        <p:txBody>
          <a:bodyPr wrap="square" rtlCol="0">
            <a:spAutoFit/>
          </a:bodyPr>
          <a:lstStyle/>
          <a:p>
            <a:r>
              <a:rPr lang="en-US" dirty="0" smtClean="0"/>
              <a:t>Enter your information</a:t>
            </a:r>
            <a:endParaRPr lang="en-US" dirty="0"/>
          </a:p>
        </p:txBody>
      </p:sp>
      <p:sp>
        <p:nvSpPr>
          <p:cNvPr id="10" name="TextBox 9"/>
          <p:cNvSpPr txBox="1"/>
          <p:nvPr/>
        </p:nvSpPr>
        <p:spPr>
          <a:xfrm>
            <a:off x="5791200" y="1169074"/>
            <a:ext cx="2819400" cy="923330"/>
          </a:xfrm>
          <a:prstGeom prst="rect">
            <a:avLst/>
          </a:prstGeom>
          <a:noFill/>
        </p:spPr>
        <p:txBody>
          <a:bodyPr wrap="square" rtlCol="0">
            <a:spAutoFit/>
          </a:bodyPr>
          <a:lstStyle/>
          <a:p>
            <a:r>
              <a:rPr lang="en-US" dirty="0" smtClean="0"/>
              <a:t>Enter your department’s information. If 100% on award, enter as if project.</a:t>
            </a:r>
            <a:endParaRPr lang="en-US" dirty="0"/>
          </a:p>
        </p:txBody>
      </p:sp>
      <p:sp>
        <p:nvSpPr>
          <p:cNvPr id="11" name="TextBox 10"/>
          <p:cNvSpPr txBox="1"/>
          <p:nvPr/>
        </p:nvSpPr>
        <p:spPr>
          <a:xfrm>
            <a:off x="5867400" y="2362200"/>
            <a:ext cx="2971800" cy="2057400"/>
          </a:xfrm>
          <a:prstGeom prst="rect">
            <a:avLst/>
          </a:prstGeom>
          <a:noFill/>
        </p:spPr>
        <p:txBody>
          <a:bodyPr wrap="square" rtlCol="0">
            <a:spAutoFit/>
          </a:bodyPr>
          <a:lstStyle/>
          <a:p>
            <a:r>
              <a:rPr lang="en-US" dirty="0" smtClean="0"/>
              <a:t>Enter information for each project. If more than four, call OSP so that we can create a customized form for you. For surplus boxes, delete instructions so that they are blank.</a:t>
            </a:r>
            <a:endParaRPr lang="en-US" dirty="0"/>
          </a:p>
        </p:txBody>
      </p:sp>
      <p:sp>
        <p:nvSpPr>
          <p:cNvPr id="14" name="Rectangular Callout 13"/>
          <p:cNvSpPr/>
          <p:nvPr/>
        </p:nvSpPr>
        <p:spPr>
          <a:xfrm rot="5400000">
            <a:off x="6667500" y="3810000"/>
            <a:ext cx="1295400" cy="3200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91200" y="4838700"/>
            <a:ext cx="3048000" cy="1200329"/>
          </a:xfrm>
          <a:prstGeom prst="rect">
            <a:avLst/>
          </a:prstGeom>
          <a:noFill/>
        </p:spPr>
        <p:txBody>
          <a:bodyPr wrap="square" rtlCol="0">
            <a:spAutoFit/>
          </a:bodyPr>
          <a:lstStyle/>
          <a:p>
            <a:r>
              <a:rPr lang="en-US" dirty="0" smtClean="0"/>
              <a:t>Enter Banner Finance FOP for each project. Obtain from PD/PI. If match, enter “match” as FOP.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a:bodyPr>
          <a:lstStyle/>
          <a:p>
            <a:pPr marL="514350" indent="-514350">
              <a:buFont typeface="+mj-lt"/>
              <a:buAutoNum type="arabicPeriod" startAt="3"/>
            </a:pPr>
            <a:r>
              <a:rPr lang="en-US" b="1" dirty="0" smtClean="0"/>
              <a:t>Effort Log</a:t>
            </a:r>
            <a:r>
              <a:rPr lang="en-US" dirty="0" smtClean="0"/>
              <a:t>: Complete at least monthly but bi-weekly probably the most convenient</a:t>
            </a:r>
            <a:endParaRPr lang="en-US" dirty="0"/>
          </a:p>
          <a:p>
            <a:pPr marL="788670" lvl="1" indent="-514350"/>
            <a:r>
              <a:rPr lang="en-US" dirty="0" smtClean="0"/>
              <a:t>Enter Beginning and Ending Dates for Period</a:t>
            </a:r>
          </a:p>
          <a:p>
            <a:pPr marL="788670" lvl="1" indent="-514350"/>
            <a:r>
              <a:rPr lang="en-US" dirty="0" smtClean="0"/>
              <a:t>Enter dates for each day worked</a:t>
            </a:r>
          </a:p>
          <a:p>
            <a:pPr marL="788670" lvl="1" indent="-514350"/>
            <a:r>
              <a:rPr lang="en-US" dirty="0" smtClean="0"/>
              <a:t>Enter brief description of work for each day worked for each project, including “no activity”</a:t>
            </a:r>
          </a:p>
          <a:p>
            <a:pPr marL="788670" lvl="1" indent="-514350"/>
            <a:r>
              <a:rPr lang="en-US" dirty="0" smtClean="0"/>
              <a:t>Enter approximate number of hours worked for each project</a:t>
            </a:r>
          </a:p>
          <a:p>
            <a:pPr marL="788670" lvl="1" indent="-514350"/>
            <a:r>
              <a:rPr lang="en-US" dirty="0" smtClean="0"/>
              <a:t>Percentage of effort automatically computed</a:t>
            </a:r>
          </a:p>
          <a:p>
            <a:pPr marL="788670" lvl="1" indent="-514350"/>
            <a:r>
              <a:rPr lang="en-US" dirty="0" smtClean="0"/>
              <a:t>Print, sign and submit to supervisor for signing and filing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Insert Effort Log with instruction blocks</a:t>
            </a: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74" t="2223" r="4790" b="20199"/>
          <a:stretch/>
        </p:blipFill>
        <p:spPr bwMode="auto">
          <a:xfrm>
            <a:off x="0" y="0"/>
            <a:ext cx="9144000" cy="6858000"/>
          </a:xfrm>
          <a:prstGeom prst="rect">
            <a:avLst/>
          </a:prstGeom>
          <a:noFill/>
          <a:ln w="9525">
            <a:noFill/>
            <a:miter lim="800000"/>
            <a:headEnd/>
            <a:tailEnd/>
          </a:ln>
        </p:spPr>
      </p:pic>
      <p:sp>
        <p:nvSpPr>
          <p:cNvPr id="5" name="Rectangular Callout 4"/>
          <p:cNvSpPr/>
          <p:nvPr/>
        </p:nvSpPr>
        <p:spPr>
          <a:xfrm rot="16200000">
            <a:off x="6295175" y="-2062099"/>
            <a:ext cx="369336" cy="5255526"/>
          </a:xfrm>
          <a:prstGeom prst="wedgeRectCallout">
            <a:avLst>
              <a:gd name="adj1" fmla="val -31919"/>
              <a:gd name="adj2" fmla="val -650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2080" y="381000"/>
            <a:ext cx="5120768" cy="369332"/>
          </a:xfrm>
          <a:prstGeom prst="rect">
            <a:avLst/>
          </a:prstGeom>
          <a:noFill/>
        </p:spPr>
        <p:txBody>
          <a:bodyPr wrap="square" rtlCol="0">
            <a:spAutoFit/>
          </a:bodyPr>
          <a:lstStyle/>
          <a:p>
            <a:r>
              <a:rPr lang="en-US" dirty="0" smtClean="0"/>
              <a:t>Enter dates covered by this specific spreadsheet.</a:t>
            </a:r>
            <a:endParaRPr lang="en-US" dirty="0"/>
          </a:p>
        </p:txBody>
      </p:sp>
      <p:sp>
        <p:nvSpPr>
          <p:cNvPr id="9" name="Rectangular Callout 8"/>
          <p:cNvSpPr/>
          <p:nvPr/>
        </p:nvSpPr>
        <p:spPr>
          <a:xfrm>
            <a:off x="3124200" y="5105400"/>
            <a:ext cx="3429000" cy="838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rot="16200000">
            <a:off x="6178452" y="2853560"/>
            <a:ext cx="1839625" cy="1371600"/>
          </a:xfrm>
          <a:prstGeom prst="wedgeRectCallout">
            <a:avLst>
              <a:gd name="adj1" fmla="val 23383"/>
              <a:gd name="adj2" fmla="val 72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p:cNvSpPr/>
          <p:nvPr/>
        </p:nvSpPr>
        <p:spPr>
          <a:xfrm rot="5400000">
            <a:off x="3075316" y="2110264"/>
            <a:ext cx="1553528" cy="22098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2438400" y="907280"/>
            <a:ext cx="5867400" cy="665119"/>
          </a:xfrm>
          <a:prstGeom prst="wedgeRectCallout">
            <a:avLst>
              <a:gd name="adj1" fmla="val -20368"/>
              <a:gd name="adj2" fmla="val 66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38400" y="926068"/>
            <a:ext cx="5715000" cy="646331"/>
          </a:xfrm>
          <a:prstGeom prst="rect">
            <a:avLst/>
          </a:prstGeom>
          <a:noFill/>
        </p:spPr>
        <p:txBody>
          <a:bodyPr wrap="square" rtlCol="0">
            <a:spAutoFit/>
          </a:bodyPr>
          <a:lstStyle/>
          <a:p>
            <a:r>
              <a:rPr lang="en-US" dirty="0" smtClean="0"/>
              <a:t>Information from Set-Up Page will populate employee information, period, headings and names.</a:t>
            </a:r>
            <a:endParaRPr lang="en-US" dirty="0"/>
          </a:p>
        </p:txBody>
      </p:sp>
      <p:sp>
        <p:nvSpPr>
          <p:cNvPr id="15" name="TextBox 14"/>
          <p:cNvSpPr txBox="1"/>
          <p:nvPr/>
        </p:nvSpPr>
        <p:spPr>
          <a:xfrm>
            <a:off x="2823380" y="2514600"/>
            <a:ext cx="2057400" cy="1477328"/>
          </a:xfrm>
          <a:prstGeom prst="rect">
            <a:avLst/>
          </a:prstGeom>
          <a:noFill/>
        </p:spPr>
        <p:txBody>
          <a:bodyPr wrap="square" rtlCol="0">
            <a:spAutoFit/>
          </a:bodyPr>
          <a:lstStyle/>
          <a:p>
            <a:r>
              <a:rPr lang="en-US" dirty="0" smtClean="0"/>
              <a:t>Enter date, brief descriptions and approximate time for regular duties and projects. </a:t>
            </a:r>
            <a:endParaRPr lang="en-US" dirty="0"/>
          </a:p>
        </p:txBody>
      </p:sp>
      <p:sp>
        <p:nvSpPr>
          <p:cNvPr id="16" name="TextBox 15"/>
          <p:cNvSpPr txBox="1"/>
          <p:nvPr/>
        </p:nvSpPr>
        <p:spPr>
          <a:xfrm>
            <a:off x="6412465" y="2695747"/>
            <a:ext cx="1280160" cy="1754326"/>
          </a:xfrm>
          <a:prstGeom prst="rect">
            <a:avLst/>
          </a:prstGeom>
          <a:noFill/>
        </p:spPr>
        <p:txBody>
          <a:bodyPr wrap="square" rtlCol="0">
            <a:spAutoFit/>
          </a:bodyPr>
          <a:lstStyle/>
          <a:p>
            <a:r>
              <a:rPr lang="en-US" dirty="0" smtClean="0"/>
              <a:t>Effort will compute and always total to 100% </a:t>
            </a:r>
            <a:endParaRPr lang="en-US" dirty="0"/>
          </a:p>
        </p:txBody>
      </p:sp>
      <p:sp>
        <p:nvSpPr>
          <p:cNvPr id="17" name="TextBox 16"/>
          <p:cNvSpPr txBox="1"/>
          <p:nvPr/>
        </p:nvSpPr>
        <p:spPr>
          <a:xfrm>
            <a:off x="3200400" y="5181600"/>
            <a:ext cx="3429000" cy="646331"/>
          </a:xfrm>
          <a:prstGeom prst="rect">
            <a:avLst/>
          </a:prstGeom>
          <a:noFill/>
        </p:spPr>
        <p:txBody>
          <a:bodyPr wrap="square" rtlCol="0">
            <a:spAutoFit/>
          </a:bodyPr>
          <a:lstStyle/>
          <a:p>
            <a:r>
              <a:rPr lang="en-US" dirty="0" smtClean="0"/>
              <a:t>Print, sign to certify. Give to Supervisor to certify and hold.</a:t>
            </a:r>
            <a:endParaRPr lang="en-US" dirty="0"/>
          </a:p>
        </p:txBody>
      </p:sp>
      <p:sp>
        <p:nvSpPr>
          <p:cNvPr id="18" name="Rectangular Callout 17"/>
          <p:cNvSpPr/>
          <p:nvPr/>
        </p:nvSpPr>
        <p:spPr>
          <a:xfrm>
            <a:off x="990600" y="4114800"/>
            <a:ext cx="3429000" cy="838200"/>
          </a:xfrm>
          <a:prstGeom prst="wedgeRectCallout">
            <a:avLst>
              <a:gd name="adj1" fmla="val -22027"/>
              <a:gd name="adj2" fmla="val 69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4191000"/>
            <a:ext cx="3429000" cy="646331"/>
          </a:xfrm>
          <a:prstGeom prst="rect">
            <a:avLst/>
          </a:prstGeom>
          <a:noFill/>
        </p:spPr>
        <p:txBody>
          <a:bodyPr wrap="square" rtlCol="0">
            <a:spAutoFit/>
          </a:bodyPr>
          <a:lstStyle/>
          <a:p>
            <a:r>
              <a:rPr lang="en-US" dirty="0" smtClean="0"/>
              <a:t>Effort and hours will total for  activity; transfers to summary.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a:bodyPr>
          <a:lstStyle/>
          <a:p>
            <a:pPr marL="514350" indent="-514350">
              <a:buNone/>
            </a:pPr>
            <a:r>
              <a:rPr lang="en-US" b="1" dirty="0" smtClean="0"/>
              <a:t>3. Effort Log, continued:</a:t>
            </a:r>
          </a:p>
          <a:p>
            <a:pPr marL="514350" indent="-514350">
              <a:buNone/>
            </a:pPr>
            <a:endParaRPr lang="en-US" b="1" dirty="0" smtClean="0"/>
          </a:p>
          <a:p>
            <a:pPr marL="514350" indent="-514350">
              <a:buNone/>
            </a:pPr>
            <a:r>
              <a:rPr lang="en-US" b="1" dirty="0" smtClean="0"/>
              <a:t>	Activity diary: </a:t>
            </a:r>
          </a:p>
          <a:p>
            <a:pPr marL="788670" lvl="1" indent="-514350"/>
            <a:r>
              <a:rPr lang="en-US" dirty="0" smtClean="0"/>
              <a:t>Use to create and substantiate descriptions of activities on the Effort Log</a:t>
            </a:r>
          </a:p>
          <a:p>
            <a:pPr marL="788670" lvl="1" indent="-514350"/>
            <a:endParaRPr lang="en-US" dirty="0" smtClean="0"/>
          </a:p>
          <a:p>
            <a:pPr marL="788670" lvl="1" indent="-514350"/>
            <a:r>
              <a:rPr lang="en-US" dirty="0" smtClean="0"/>
              <a:t>Any format that is right for the employee as long as activities are clear, are assigned to a specific project, and are prepared in a timely manner.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Insert Activity Diary</a:t>
            </a:r>
            <a:endParaRPr lang="en-US" dirty="0"/>
          </a:p>
        </p:txBody>
      </p:sp>
      <p:pic>
        <p:nvPicPr>
          <p:cNvPr id="4098" name="Picture 2"/>
          <p:cNvPicPr>
            <a:picLocks noChangeAspect="1" noChangeArrowheads="1"/>
          </p:cNvPicPr>
          <p:nvPr/>
        </p:nvPicPr>
        <p:blipFill>
          <a:blip r:embed="rId3" cstate="print"/>
          <a:srcRect l="11905" t="15238" r="9048" b="5524"/>
          <a:stretch>
            <a:fillRect/>
          </a:stretch>
        </p:blipFill>
        <p:spPr bwMode="auto">
          <a:xfrm>
            <a:off x="1" y="0"/>
            <a:ext cx="9143999" cy="6858000"/>
          </a:xfrm>
          <a:prstGeom prst="rect">
            <a:avLst/>
          </a:prstGeom>
          <a:noFill/>
          <a:ln w="9525">
            <a:noFill/>
            <a:miter lim="800000"/>
            <a:headEnd/>
            <a:tailEnd/>
          </a:ln>
        </p:spPr>
      </p:pic>
      <p:sp>
        <p:nvSpPr>
          <p:cNvPr id="8" name="Rectangle 7"/>
          <p:cNvSpPr/>
          <p:nvPr/>
        </p:nvSpPr>
        <p:spPr>
          <a:xfrm>
            <a:off x="3429000" y="552270"/>
            <a:ext cx="5562600" cy="1276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552271"/>
            <a:ext cx="5562600" cy="1200329"/>
          </a:xfrm>
          <a:prstGeom prst="rect">
            <a:avLst/>
          </a:prstGeom>
          <a:noFill/>
        </p:spPr>
        <p:txBody>
          <a:bodyPr wrap="square" rtlCol="0">
            <a:spAutoFit/>
          </a:bodyPr>
          <a:lstStyle/>
          <a:p>
            <a:r>
              <a:rPr lang="en-US" dirty="0" smtClean="0"/>
              <a:t>For employee’s personal use. Can be any format. May be called on to document or support Effort Log Worksheet. Should include all projects on one diary </a:t>
            </a:r>
            <a:r>
              <a:rPr lang="en-US" i="1" dirty="0" smtClean="0"/>
              <a:t>OR</a:t>
            </a:r>
            <a:r>
              <a:rPr lang="en-US" dirty="0" smtClean="0"/>
              <a:t> clearly show which activity the diary is for.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and Table of Contents</a:t>
            </a:r>
            <a:endParaRPr lang="en-US" dirty="0"/>
          </a:p>
        </p:txBody>
      </p:sp>
      <p:sp>
        <p:nvSpPr>
          <p:cNvPr id="3" name="Content Placeholder 2"/>
          <p:cNvSpPr>
            <a:spLocks noGrp="1"/>
          </p:cNvSpPr>
          <p:nvPr>
            <p:ph sz="quarter" idx="1"/>
          </p:nvPr>
        </p:nvSpPr>
        <p:spPr>
          <a:xfrm>
            <a:off x="301752" y="1527048"/>
            <a:ext cx="8503920" cy="4797552"/>
          </a:xfrm>
        </p:spPr>
        <p:txBody>
          <a:bodyPr>
            <a:normAutofit/>
          </a:bodyPr>
          <a:lstStyle/>
          <a:p>
            <a:pPr marL="514350" indent="-514350">
              <a:buFont typeface="+mj-lt"/>
              <a:buAutoNum type="arabicPeriod"/>
            </a:pPr>
            <a:r>
              <a:rPr lang="en-US" sz="3000" dirty="0" smtClean="0"/>
              <a:t>Effort Reporting at William Paterson	Pg. 2</a:t>
            </a:r>
          </a:p>
          <a:p>
            <a:pPr marL="514350" indent="-514350">
              <a:buFont typeface="+mj-lt"/>
              <a:buAutoNum type="arabicPeriod"/>
            </a:pPr>
            <a:r>
              <a:rPr lang="en-US" sz="3000" dirty="0" smtClean="0"/>
              <a:t>Requirements and Implementation	Pg. 8</a:t>
            </a:r>
          </a:p>
          <a:p>
            <a:pPr marL="514350" indent="-514350">
              <a:buFont typeface="+mj-lt"/>
              <a:buAutoNum type="arabicPeriod"/>
            </a:pPr>
            <a:r>
              <a:rPr lang="en-US" sz="3000" dirty="0" smtClean="0"/>
              <a:t>How and When Effort is Reported		Pg. 9</a:t>
            </a:r>
          </a:p>
          <a:p>
            <a:pPr lvl="3"/>
            <a:endParaRPr lang="en-US" dirty="0" smtClean="0"/>
          </a:p>
          <a:p>
            <a:r>
              <a:rPr lang="en-US" dirty="0" smtClean="0"/>
              <a:t>Notes:</a:t>
            </a:r>
          </a:p>
          <a:p>
            <a:pPr lvl="1"/>
            <a:r>
              <a:rPr lang="en-US" sz="1900" dirty="0" smtClean="0"/>
              <a:t>Effort Reporting and Effort Certification are synonyms, as are PI/Principal Investigator and PD/Project Director, and are used as such throughout this presentation and user </a:t>
            </a:r>
            <a:r>
              <a:rPr lang="en-US" sz="1900" dirty="0" smtClean="0"/>
              <a:t>guide. </a:t>
            </a:r>
          </a:p>
          <a:p>
            <a:pPr lvl="1"/>
            <a:r>
              <a:rPr lang="en-US" sz="1900" dirty="0" smtClean="0"/>
              <a:t>“Time” </a:t>
            </a:r>
            <a:r>
              <a:rPr lang="en-US" sz="1900" dirty="0" smtClean="0"/>
              <a:t>and </a:t>
            </a:r>
            <a:r>
              <a:rPr lang="en-US" sz="1900" dirty="0" smtClean="0"/>
              <a:t>“Effort</a:t>
            </a:r>
            <a:r>
              <a:rPr lang="en-US" sz="1900" dirty="0" smtClean="0"/>
              <a:t>” </a:t>
            </a:r>
            <a:r>
              <a:rPr lang="en-US" sz="1900" dirty="0" smtClean="0"/>
              <a:t>are not synonyms.  </a:t>
            </a:r>
          </a:p>
          <a:p>
            <a:pPr lvl="2"/>
            <a:r>
              <a:rPr lang="en-US" sz="1700" dirty="0" smtClean="0"/>
              <a:t>Time is the number of hours worked</a:t>
            </a:r>
          </a:p>
          <a:p>
            <a:pPr lvl="2"/>
            <a:r>
              <a:rPr lang="en-US" sz="1700" dirty="0" smtClean="0"/>
              <a:t>Effort is what was done during those hours.</a:t>
            </a:r>
            <a:endParaRPr lang="en-US" sz="1700" dirty="0" smtClean="0"/>
          </a:p>
          <a:p>
            <a:pPr lvl="1"/>
            <a:r>
              <a:rPr lang="en-US" sz="1900" dirty="0" smtClean="0"/>
              <a:t>Effort Reporting is required for all staff who are working on a </a:t>
            </a:r>
            <a:r>
              <a:rPr lang="en-US" sz="1900" dirty="0" smtClean="0"/>
              <a:t>project.</a:t>
            </a:r>
            <a:endParaRPr lang="en-US" sz="19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613648" cy="4949952"/>
          </a:xfrm>
        </p:spPr>
        <p:txBody>
          <a:bodyPr>
            <a:normAutofit fontScale="92500" lnSpcReduction="10000"/>
          </a:bodyPr>
          <a:lstStyle/>
          <a:p>
            <a:pPr marL="514350" indent="-514350">
              <a:buFont typeface="+mj-lt"/>
              <a:buAutoNum type="arabicPeriod" startAt="4"/>
            </a:pPr>
            <a:r>
              <a:rPr lang="en-US" sz="2800" b="1" dirty="0" smtClean="0"/>
              <a:t>Supervisor Confirmation of Effort on Sponsored Projects</a:t>
            </a:r>
            <a:r>
              <a:rPr lang="en-US" sz="2800" dirty="0" smtClean="0"/>
              <a:t>: Complete 3 times each year</a:t>
            </a:r>
          </a:p>
          <a:p>
            <a:pPr lvl="1"/>
            <a:r>
              <a:rPr lang="en-US" dirty="0" smtClean="0"/>
              <a:t>Information loaded from the Effort Log worksheets</a:t>
            </a:r>
          </a:p>
          <a:p>
            <a:pPr lvl="1"/>
            <a:r>
              <a:rPr lang="en-US" dirty="0" smtClean="0"/>
              <a:t>Employee prints and signs </a:t>
            </a:r>
            <a:r>
              <a:rPr lang="en-US" dirty="0" smtClean="0"/>
              <a:t>the Summary and then gives </a:t>
            </a:r>
            <a:r>
              <a:rPr lang="en-US" dirty="0" smtClean="0"/>
              <a:t>to </a:t>
            </a:r>
            <a:r>
              <a:rPr lang="en-US" dirty="0" smtClean="0"/>
              <a:t>their Supervisor</a:t>
            </a:r>
            <a:endParaRPr lang="en-US" dirty="0" smtClean="0"/>
          </a:p>
          <a:p>
            <a:pPr lvl="1"/>
            <a:r>
              <a:rPr lang="en-US" dirty="0" smtClean="0"/>
              <a:t>Supervisor reviews and signs and forwards to the OSP</a:t>
            </a:r>
          </a:p>
          <a:p>
            <a:pPr marL="514350" indent="-514350">
              <a:buFont typeface="+mj-lt"/>
              <a:buAutoNum type="arabicPeriod" startAt="4"/>
            </a:pPr>
            <a:r>
              <a:rPr lang="en-US" sz="2800" b="1" dirty="0" smtClean="0"/>
              <a:t>PI Certification of Effort</a:t>
            </a:r>
          </a:p>
          <a:p>
            <a:pPr lvl="1"/>
            <a:r>
              <a:rPr lang="en-US" dirty="0" smtClean="0"/>
              <a:t>OSP provides </a:t>
            </a:r>
            <a:r>
              <a:rPr lang="en-US" dirty="0" smtClean="0"/>
              <a:t>a copy </a:t>
            </a:r>
            <a:r>
              <a:rPr lang="en-US" dirty="0" smtClean="0"/>
              <a:t>to project PIs for review (unless the supervisor was the PI) and monitoring. </a:t>
            </a:r>
          </a:p>
          <a:p>
            <a:pPr lvl="1"/>
            <a:r>
              <a:rPr lang="en-US" dirty="0" smtClean="0"/>
              <a:t>PI compares annualized effort against proposal/contract</a:t>
            </a:r>
          </a:p>
          <a:p>
            <a:pPr lvl="2"/>
            <a:r>
              <a:rPr lang="en-US" dirty="0" smtClean="0"/>
              <a:t>Sufficient Effort: sign and return to OSP</a:t>
            </a:r>
          </a:p>
          <a:p>
            <a:pPr lvl="2"/>
            <a:r>
              <a:rPr lang="en-US" dirty="0" smtClean="0"/>
              <a:t>Insufficient/Too Much Effort (more than 5% differential)</a:t>
            </a:r>
          </a:p>
          <a:p>
            <a:pPr lvl="3"/>
            <a:r>
              <a:rPr lang="en-US" dirty="0" smtClean="0"/>
              <a:t>Remediation Plan</a:t>
            </a:r>
          </a:p>
          <a:p>
            <a:pPr lvl="3"/>
            <a:r>
              <a:rPr lang="en-US" dirty="0" smtClean="0"/>
              <a:t>Budget Modification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and When: Supervisors &amp; Project Directors</a:t>
            </a:r>
            <a:endParaRPr lang="en-US" dirty="0"/>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74" t="2189" r="4943" b="32222"/>
          <a:stretch/>
        </p:blipFill>
        <p:spPr bwMode="auto">
          <a:xfrm>
            <a:off x="11373" y="0"/>
            <a:ext cx="9132627" cy="6858000"/>
          </a:xfrm>
          <a:prstGeom prst="rect">
            <a:avLst/>
          </a:prstGeom>
          <a:noFill/>
          <a:ln w="9525">
            <a:noFill/>
            <a:miter lim="800000"/>
            <a:headEnd/>
            <a:tailEnd/>
          </a:ln>
        </p:spPr>
      </p:pic>
      <p:sp>
        <p:nvSpPr>
          <p:cNvPr id="8" name="Rectangle 7"/>
          <p:cNvSpPr/>
          <p:nvPr/>
        </p:nvSpPr>
        <p:spPr>
          <a:xfrm>
            <a:off x="2819400" y="3276600"/>
            <a:ext cx="3200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95600" y="3352800"/>
            <a:ext cx="3048000" cy="646331"/>
          </a:xfrm>
          <a:prstGeom prst="rect">
            <a:avLst/>
          </a:prstGeom>
          <a:noFill/>
        </p:spPr>
        <p:txBody>
          <a:bodyPr wrap="square" rtlCol="0">
            <a:spAutoFit/>
          </a:bodyPr>
          <a:lstStyle/>
          <a:p>
            <a:r>
              <a:rPr lang="en-US" dirty="0" smtClean="0"/>
              <a:t>Everything on form is populated from other pages.</a:t>
            </a:r>
            <a:endParaRPr lang="en-US" dirty="0"/>
          </a:p>
        </p:txBody>
      </p:sp>
      <p:sp>
        <p:nvSpPr>
          <p:cNvPr id="10" name="Rectangular Callout 9"/>
          <p:cNvSpPr/>
          <p:nvPr/>
        </p:nvSpPr>
        <p:spPr>
          <a:xfrm>
            <a:off x="2743200" y="4572000"/>
            <a:ext cx="4648200" cy="8382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19400" y="4648200"/>
            <a:ext cx="4648200" cy="646331"/>
          </a:xfrm>
          <a:prstGeom prst="rect">
            <a:avLst/>
          </a:prstGeom>
          <a:noFill/>
        </p:spPr>
        <p:txBody>
          <a:bodyPr wrap="square" rtlCol="0">
            <a:spAutoFit/>
          </a:bodyPr>
          <a:lstStyle/>
          <a:p>
            <a:r>
              <a:rPr lang="en-US" dirty="0" smtClean="0"/>
              <a:t>Print, sign to certify. Give to Supervisor to certify and forward to OSP.</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80108" y="179294"/>
            <a:ext cx="5043056" cy="6526306"/>
          </a:xfrm>
        </p:spPr>
      </p:pic>
      <p:sp>
        <p:nvSpPr>
          <p:cNvPr id="5" name="Rectangle 4"/>
          <p:cNvSpPr/>
          <p:nvPr/>
        </p:nvSpPr>
        <p:spPr>
          <a:xfrm>
            <a:off x="5029200" y="0"/>
            <a:ext cx="4114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rot="5400000">
            <a:off x="6629400" y="-609600"/>
            <a:ext cx="1028700" cy="32385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609600"/>
            <a:ext cx="3028208" cy="646331"/>
          </a:xfrm>
          <a:prstGeom prst="rect">
            <a:avLst/>
          </a:prstGeom>
          <a:noFill/>
        </p:spPr>
        <p:txBody>
          <a:bodyPr wrap="square" rtlCol="0">
            <a:spAutoFit/>
          </a:bodyPr>
          <a:lstStyle/>
          <a:p>
            <a:r>
              <a:rPr lang="en-US" dirty="0" smtClean="0"/>
              <a:t>From/To depends on project and who initiates</a:t>
            </a:r>
            <a:endParaRPr lang="en-US" dirty="0"/>
          </a:p>
        </p:txBody>
      </p:sp>
      <p:sp>
        <p:nvSpPr>
          <p:cNvPr id="8" name="Rectangular Callout 7"/>
          <p:cNvSpPr/>
          <p:nvPr/>
        </p:nvSpPr>
        <p:spPr>
          <a:xfrm rot="5400000">
            <a:off x="6629400" y="723900"/>
            <a:ext cx="1028700" cy="33147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25440" y="1981200"/>
            <a:ext cx="3099460" cy="646331"/>
          </a:xfrm>
          <a:prstGeom prst="rect">
            <a:avLst/>
          </a:prstGeom>
          <a:noFill/>
        </p:spPr>
        <p:txBody>
          <a:bodyPr wrap="square" rtlCol="0">
            <a:spAutoFit/>
          </a:bodyPr>
          <a:lstStyle/>
          <a:p>
            <a:r>
              <a:rPr lang="en-US" dirty="0" smtClean="0"/>
              <a:t>Identify who provided the limited effort. </a:t>
            </a:r>
            <a:endParaRPr lang="en-US" dirty="0"/>
          </a:p>
        </p:txBody>
      </p:sp>
      <p:sp>
        <p:nvSpPr>
          <p:cNvPr id="10" name="Rectangular Callout 9"/>
          <p:cNvSpPr/>
          <p:nvPr/>
        </p:nvSpPr>
        <p:spPr>
          <a:xfrm rot="5400000">
            <a:off x="6896100" y="1943100"/>
            <a:ext cx="533400" cy="33528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04028" y="3390900"/>
            <a:ext cx="3231758" cy="369332"/>
          </a:xfrm>
          <a:prstGeom prst="rect">
            <a:avLst/>
          </a:prstGeom>
          <a:noFill/>
        </p:spPr>
        <p:txBody>
          <a:bodyPr wrap="square" rtlCol="0">
            <a:spAutoFit/>
          </a:bodyPr>
          <a:lstStyle/>
          <a:p>
            <a:r>
              <a:rPr lang="en-US" dirty="0" smtClean="0"/>
              <a:t>Provide summary </a:t>
            </a:r>
            <a:r>
              <a:rPr lang="en-US" dirty="0"/>
              <a:t>of work</a:t>
            </a:r>
          </a:p>
        </p:txBody>
      </p:sp>
      <p:sp>
        <p:nvSpPr>
          <p:cNvPr id="12" name="Rectangular Callout 11"/>
          <p:cNvSpPr/>
          <p:nvPr/>
        </p:nvSpPr>
        <p:spPr>
          <a:xfrm rot="5400000">
            <a:off x="6362700" y="3314700"/>
            <a:ext cx="1600200" cy="33528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00700" y="4305300"/>
            <a:ext cx="3135086" cy="1477328"/>
          </a:xfrm>
          <a:prstGeom prst="rect">
            <a:avLst/>
          </a:prstGeom>
          <a:noFill/>
        </p:spPr>
        <p:txBody>
          <a:bodyPr wrap="square" rtlCol="0">
            <a:spAutoFit/>
          </a:bodyPr>
          <a:lstStyle/>
          <a:p>
            <a:r>
              <a:rPr lang="en-US" dirty="0" smtClean="0"/>
              <a:t>Everyone has to sign to certify accuracy.  Maintain copy with project files, send original to OSP as you would Effort Summaries.</a:t>
            </a:r>
            <a:endParaRPr lang="en-US" dirty="0"/>
          </a:p>
        </p:txBody>
      </p:sp>
    </p:spTree>
    <p:extLst>
      <p:ext uri="{BB962C8B-B14F-4D97-AF65-F5344CB8AC3E}">
        <p14:creationId xmlns:p14="http://schemas.microsoft.com/office/powerpoint/2010/main" val="962481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514350" indent="-514350">
              <a:buFont typeface="+mj-lt"/>
              <a:buAutoNum type="arabicPeriod" startAt="6"/>
            </a:pPr>
            <a:r>
              <a:rPr lang="en-US" dirty="0" smtClean="0"/>
              <a:t>Office of Sponsored Programs</a:t>
            </a:r>
          </a:p>
          <a:p>
            <a:pPr lvl="1"/>
            <a:r>
              <a:rPr lang="en-US" dirty="0" smtClean="0"/>
              <a:t>Obtains PI/PD certifications</a:t>
            </a:r>
          </a:p>
          <a:p>
            <a:pPr lvl="1"/>
            <a:r>
              <a:rPr lang="en-US" dirty="0" smtClean="0"/>
              <a:t>Uses to justify budget modifications (limit: 25% difference)</a:t>
            </a:r>
          </a:p>
          <a:p>
            <a:pPr lvl="1"/>
            <a:r>
              <a:rPr lang="en-US" dirty="0" smtClean="0"/>
              <a:t>Uses to improve budgeting of effort in future proposals</a:t>
            </a:r>
          </a:p>
          <a:p>
            <a:pPr lvl="1"/>
            <a:r>
              <a:rPr lang="en-US" dirty="0" smtClean="0"/>
              <a:t>Maintains in project files</a:t>
            </a:r>
          </a:p>
          <a:p>
            <a:pPr lvl="1"/>
            <a:r>
              <a:rPr lang="en-US" dirty="0" smtClean="0"/>
              <a:t>Monitors “annualized” Effort</a:t>
            </a:r>
          </a:p>
          <a:p>
            <a:pPr marL="514350" indent="-514350">
              <a:buFont typeface="+mj-lt"/>
              <a:buAutoNum type="arabicPeriod" startAt="7"/>
            </a:pPr>
            <a:r>
              <a:rPr lang="en-US" dirty="0" smtClean="0"/>
              <a:t>Office of Business Services</a:t>
            </a:r>
          </a:p>
          <a:p>
            <a:pPr lvl="1"/>
            <a:r>
              <a:rPr lang="en-US" dirty="0" smtClean="0"/>
              <a:t>Uses Summary certified by PD/PI to confirm percentages of salary and payroll amounts charged to the award</a:t>
            </a:r>
          </a:p>
          <a:p>
            <a:pPr lvl="1"/>
            <a:r>
              <a:rPr lang="en-US" dirty="0" smtClean="0"/>
              <a:t>Maintains copy with financial records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1527048"/>
            <a:ext cx="8503920" cy="5026152"/>
          </a:xfrm>
        </p:spPr>
        <p:txBody>
          <a:bodyPr>
            <a:normAutofit lnSpcReduction="10000"/>
          </a:bodyPr>
          <a:lstStyle/>
          <a:p>
            <a:pPr marL="0" indent="0">
              <a:buNone/>
            </a:pPr>
            <a:r>
              <a:rPr lang="en-US" dirty="0" smtClean="0"/>
              <a:t>Additional Compensation</a:t>
            </a:r>
          </a:p>
          <a:p>
            <a:pPr marL="0" indent="0">
              <a:buNone/>
            </a:pPr>
            <a:endParaRPr lang="en-US" dirty="0" smtClean="0"/>
          </a:p>
          <a:p>
            <a:r>
              <a:rPr lang="en-US" dirty="0" smtClean="0"/>
              <a:t>Faculty and staff may receive this if their:</a:t>
            </a:r>
          </a:p>
          <a:p>
            <a:pPr lvl="1"/>
            <a:r>
              <a:rPr lang="en-US" dirty="0" smtClean="0"/>
              <a:t>Work is across departmental lines </a:t>
            </a:r>
            <a:r>
              <a:rPr lang="en-US" b="1" dirty="0" smtClean="0"/>
              <a:t>OR</a:t>
            </a:r>
            <a:r>
              <a:rPr lang="en-US" dirty="0" smtClean="0"/>
              <a:t> involves a separate or remote operation </a:t>
            </a:r>
            <a:r>
              <a:rPr lang="en-US" b="1" dirty="0" smtClean="0"/>
              <a:t>AND</a:t>
            </a:r>
          </a:p>
          <a:p>
            <a:pPr lvl="1"/>
            <a:r>
              <a:rPr lang="en-US" dirty="0" smtClean="0"/>
              <a:t>Work performed is in addition to his/her regular department load</a:t>
            </a:r>
          </a:p>
          <a:p>
            <a:pPr lvl="1">
              <a:buNone/>
            </a:pPr>
            <a:endParaRPr lang="en-US" dirty="0" smtClean="0"/>
          </a:p>
          <a:p>
            <a:r>
              <a:rPr lang="en-US" dirty="0" smtClean="0"/>
              <a:t>Charging to the project is allowable when:</a:t>
            </a:r>
          </a:p>
          <a:p>
            <a:pPr lvl="1"/>
            <a:r>
              <a:rPr lang="en-US" dirty="0" smtClean="0"/>
              <a:t>Consulting arrangements are specifically provided for in the contract (i.e.: included in the approved proposal) </a:t>
            </a:r>
            <a:r>
              <a:rPr lang="en-US" b="1" dirty="0" smtClean="0"/>
              <a:t>OR</a:t>
            </a:r>
          </a:p>
          <a:p>
            <a:pPr lvl="1"/>
            <a:r>
              <a:rPr lang="en-US" dirty="0" smtClean="0"/>
              <a:t>Approved in writing by the sponsor (i.e.: after the award because it was not included in the proposal)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146" name="Picture 2"/>
          <p:cNvPicPr>
            <a:picLocks noChangeAspect="1" noChangeArrowheads="1"/>
          </p:cNvPicPr>
          <p:nvPr/>
        </p:nvPicPr>
        <p:blipFill>
          <a:blip r:embed="rId3" cstate="print"/>
          <a:srcRect l="35714" t="24381" r="32858" b="10857"/>
          <a:stretch>
            <a:fillRect/>
          </a:stretch>
        </p:blipFill>
        <p:spPr bwMode="auto">
          <a:xfrm>
            <a:off x="0" y="0"/>
            <a:ext cx="5029200" cy="6858000"/>
          </a:xfrm>
          <a:prstGeom prst="rect">
            <a:avLst/>
          </a:prstGeom>
          <a:noFill/>
          <a:ln w="9525">
            <a:noFill/>
            <a:miter lim="800000"/>
            <a:headEnd/>
            <a:tailEnd/>
          </a:ln>
        </p:spPr>
      </p:pic>
      <p:sp>
        <p:nvSpPr>
          <p:cNvPr id="5" name="Rectangle 4"/>
          <p:cNvSpPr/>
          <p:nvPr/>
        </p:nvSpPr>
        <p:spPr>
          <a:xfrm>
            <a:off x="5029200" y="0"/>
            <a:ext cx="4114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rot="5400000">
            <a:off x="6629400" y="-609600"/>
            <a:ext cx="1028700" cy="32385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609600"/>
            <a:ext cx="3028208" cy="646331"/>
          </a:xfrm>
          <a:prstGeom prst="rect">
            <a:avLst/>
          </a:prstGeom>
          <a:noFill/>
        </p:spPr>
        <p:txBody>
          <a:bodyPr wrap="square" rtlCol="0">
            <a:spAutoFit/>
          </a:bodyPr>
          <a:lstStyle/>
          <a:p>
            <a:r>
              <a:rPr lang="en-US" dirty="0" smtClean="0"/>
              <a:t>From/To depends on project and who initiates</a:t>
            </a:r>
            <a:endParaRPr lang="en-US" dirty="0"/>
          </a:p>
        </p:txBody>
      </p:sp>
      <p:sp>
        <p:nvSpPr>
          <p:cNvPr id="8" name="Rectangular Callout 7"/>
          <p:cNvSpPr/>
          <p:nvPr/>
        </p:nvSpPr>
        <p:spPr>
          <a:xfrm rot="5400000">
            <a:off x="6629400" y="457200"/>
            <a:ext cx="1028700" cy="33147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25440" y="1714500"/>
            <a:ext cx="3099460" cy="923330"/>
          </a:xfrm>
          <a:prstGeom prst="rect">
            <a:avLst/>
          </a:prstGeom>
          <a:noFill/>
        </p:spPr>
        <p:txBody>
          <a:bodyPr wrap="square" rtlCol="0">
            <a:spAutoFit/>
          </a:bodyPr>
          <a:lstStyle/>
          <a:p>
            <a:r>
              <a:rPr lang="en-US" dirty="0" smtClean="0"/>
              <a:t>Identify who will receive the compensation and the summary of work</a:t>
            </a:r>
            <a:endParaRPr lang="en-US" dirty="0"/>
          </a:p>
        </p:txBody>
      </p:sp>
      <p:sp>
        <p:nvSpPr>
          <p:cNvPr id="10" name="Rectangular Callout 9"/>
          <p:cNvSpPr/>
          <p:nvPr/>
        </p:nvSpPr>
        <p:spPr>
          <a:xfrm rot="5400000">
            <a:off x="6896100" y="1409700"/>
            <a:ext cx="533400" cy="33528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00700" y="2857500"/>
            <a:ext cx="2743200" cy="381000"/>
          </a:xfrm>
          <a:prstGeom prst="rect">
            <a:avLst/>
          </a:prstGeom>
          <a:noFill/>
        </p:spPr>
        <p:txBody>
          <a:bodyPr wrap="square" rtlCol="0">
            <a:spAutoFit/>
          </a:bodyPr>
          <a:lstStyle/>
          <a:p>
            <a:r>
              <a:rPr lang="en-US" dirty="0" smtClean="0"/>
              <a:t>Identify Banner FOP</a:t>
            </a:r>
            <a:endParaRPr lang="en-US" dirty="0"/>
          </a:p>
        </p:txBody>
      </p:sp>
      <p:sp>
        <p:nvSpPr>
          <p:cNvPr id="12" name="Rectangular Callout 11"/>
          <p:cNvSpPr/>
          <p:nvPr/>
        </p:nvSpPr>
        <p:spPr>
          <a:xfrm rot="5400000">
            <a:off x="6362700" y="2705100"/>
            <a:ext cx="1600200" cy="33528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00700" y="3695700"/>
            <a:ext cx="3135086" cy="1477328"/>
          </a:xfrm>
          <a:prstGeom prst="rect">
            <a:avLst/>
          </a:prstGeom>
          <a:noFill/>
        </p:spPr>
        <p:txBody>
          <a:bodyPr wrap="square" rtlCol="0">
            <a:spAutoFit/>
          </a:bodyPr>
          <a:lstStyle/>
          <a:p>
            <a:r>
              <a:rPr lang="en-US" dirty="0" smtClean="0"/>
              <a:t>Everyone has to sign to certify accuracy.  Ultimately goes to payroll where check is cut and payment is assigned to project.</a:t>
            </a:r>
            <a:endParaRPr lang="en-US" dirty="0"/>
          </a:p>
        </p:txBody>
      </p:sp>
      <p:sp>
        <p:nvSpPr>
          <p:cNvPr id="16" name="Rectangle 15"/>
          <p:cNvSpPr/>
          <p:nvPr/>
        </p:nvSpPr>
        <p:spPr>
          <a:xfrm>
            <a:off x="5486400" y="5410200"/>
            <a:ext cx="3352800"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62600" y="5486400"/>
            <a:ext cx="3176337" cy="923330"/>
          </a:xfrm>
          <a:prstGeom prst="rect">
            <a:avLst/>
          </a:prstGeom>
          <a:noFill/>
        </p:spPr>
        <p:txBody>
          <a:bodyPr wrap="square" rtlCol="0">
            <a:spAutoFit/>
          </a:bodyPr>
          <a:lstStyle/>
          <a:p>
            <a:r>
              <a:rPr lang="en-US" dirty="0" smtClean="0"/>
              <a:t>Can be used for non-award purposes. Most current version will be on website.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 and Support</a:t>
            </a:r>
            <a:endParaRPr lang="en-US" dirty="0"/>
          </a:p>
        </p:txBody>
      </p:sp>
      <p:sp>
        <p:nvSpPr>
          <p:cNvPr id="3" name="Content Placeholder 2"/>
          <p:cNvSpPr>
            <a:spLocks noGrp="1"/>
          </p:cNvSpPr>
          <p:nvPr>
            <p:ph sz="quarter" idx="1"/>
          </p:nvPr>
        </p:nvSpPr>
        <p:spPr>
          <a:xfrm>
            <a:off x="301752" y="1527048"/>
            <a:ext cx="8689848" cy="4797552"/>
          </a:xfrm>
        </p:spPr>
        <p:txBody>
          <a:bodyPr>
            <a:normAutofit lnSpcReduction="10000"/>
          </a:bodyPr>
          <a:lstStyle/>
          <a:p>
            <a:pPr>
              <a:buNone/>
            </a:pPr>
            <a:r>
              <a:rPr lang="en-US" dirty="0" smtClean="0"/>
              <a:t>Office of Sponsored Programs</a:t>
            </a:r>
          </a:p>
          <a:p>
            <a:pPr>
              <a:buNone/>
            </a:pPr>
            <a:endParaRPr lang="en-US" dirty="0" smtClean="0"/>
          </a:p>
          <a:p>
            <a:pPr lvl="1">
              <a:buNone/>
            </a:pPr>
            <a:r>
              <a:rPr lang="en-US" sz="2400" dirty="0" smtClean="0"/>
              <a:t>OSP Webpage: section on Managing Awards</a:t>
            </a:r>
            <a:endParaRPr lang="en-US" sz="2400" dirty="0"/>
          </a:p>
          <a:p>
            <a:pPr lvl="2"/>
            <a:r>
              <a:rPr lang="en-US" sz="2400" dirty="0" smtClean="0">
                <a:hlinkClick r:id="rId3"/>
              </a:rPr>
              <a:t>www.wpunj.edu/osp/managing-awards.dot</a:t>
            </a:r>
            <a:endParaRPr lang="en-US" sz="2400" dirty="0" smtClean="0"/>
          </a:p>
          <a:p>
            <a:pPr lvl="1">
              <a:buNone/>
            </a:pPr>
            <a:endParaRPr lang="en-US" sz="2400" dirty="0"/>
          </a:p>
          <a:p>
            <a:pPr lvl="1">
              <a:buNone/>
            </a:pPr>
            <a:r>
              <a:rPr lang="en-US" sz="2400" dirty="0" smtClean="0"/>
              <a:t>Contact:</a:t>
            </a:r>
          </a:p>
          <a:p>
            <a:pPr lvl="1">
              <a:buNone/>
            </a:pPr>
            <a:r>
              <a:rPr lang="en-US" sz="2400" dirty="0" smtClean="0"/>
              <a:t>	Martin Williams, </a:t>
            </a:r>
            <a:r>
              <a:rPr lang="en-US" sz="2400" dirty="0" smtClean="0"/>
              <a:t>Director, </a:t>
            </a:r>
            <a:r>
              <a:rPr lang="en-US" sz="2400" dirty="0" smtClean="0">
                <a:hlinkClick r:id="rId4"/>
              </a:rPr>
              <a:t>WilliamsM@wpunj.edu</a:t>
            </a:r>
            <a:endParaRPr lang="en-US" sz="2400" dirty="0"/>
          </a:p>
          <a:p>
            <a:pPr lvl="1">
              <a:buNone/>
            </a:pPr>
            <a:r>
              <a:rPr lang="en-US" sz="2400" dirty="0"/>
              <a:t>	</a:t>
            </a:r>
            <a:r>
              <a:rPr lang="en-US" sz="2400" dirty="0"/>
              <a:t>Cleavens Estriplet, Post-Award </a:t>
            </a:r>
            <a:r>
              <a:rPr lang="en-US" sz="2400" dirty="0" smtClean="0"/>
              <a:t>Coordinator, 	</a:t>
            </a:r>
            <a:r>
              <a:rPr lang="en-US" sz="2400" dirty="0" smtClean="0">
                <a:hlinkClick r:id="rId5"/>
              </a:rPr>
              <a:t>EstripletC@wpunj.edu</a:t>
            </a:r>
            <a:r>
              <a:rPr lang="en-US" sz="2400" dirty="0" smtClean="0"/>
              <a:t> </a:t>
            </a:r>
            <a:r>
              <a:rPr lang="en-US" sz="2400" dirty="0"/>
              <a:t>	</a:t>
            </a:r>
            <a:endParaRPr lang="en-US" sz="2400" dirty="0" smtClean="0"/>
          </a:p>
          <a:p>
            <a:pPr lvl="1">
              <a:buNone/>
            </a:pPr>
            <a:r>
              <a:rPr lang="en-US" sz="2400" dirty="0" smtClean="0"/>
              <a:t>	Telephone</a:t>
            </a:r>
            <a:r>
              <a:rPr lang="en-US" sz="2400" dirty="0" smtClean="0"/>
              <a:t>: 973-720-2852</a:t>
            </a:r>
          </a:p>
          <a:p>
            <a:pPr lvl="1">
              <a:buNone/>
            </a:pPr>
            <a:r>
              <a:rPr lang="en-US" sz="2400" dirty="0" smtClean="0"/>
              <a:t>	Location</a:t>
            </a:r>
            <a:r>
              <a:rPr lang="en-US" sz="2400" dirty="0" smtClean="0"/>
              <a:t>: Raubinger Hall, Room 309</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Effort Reporting at William Paterson</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Effort Reports and Timesheets are Not The Same</a:t>
            </a:r>
          </a:p>
          <a:p>
            <a:pPr lvl="1"/>
            <a:r>
              <a:rPr lang="en-US" b="1" dirty="0" smtClean="0"/>
              <a:t>Effort Reports</a:t>
            </a:r>
            <a:r>
              <a:rPr lang="en-US" dirty="0" smtClean="0"/>
              <a:t> record activities and the percentage of an employees' effort expended on a </a:t>
            </a:r>
            <a:r>
              <a:rPr lang="en-US" dirty="0" smtClean="0"/>
              <a:t>project.</a:t>
            </a:r>
          </a:p>
          <a:p>
            <a:pPr lvl="1"/>
            <a:r>
              <a:rPr lang="en-US" b="1" dirty="0" smtClean="0"/>
              <a:t>Timesheets</a:t>
            </a:r>
            <a:r>
              <a:rPr lang="en-US" dirty="0" smtClean="0"/>
              <a:t> </a:t>
            </a:r>
            <a:r>
              <a:rPr lang="en-US" dirty="0" smtClean="0"/>
              <a:t>document the total number of hours worked for </a:t>
            </a:r>
            <a:r>
              <a:rPr lang="en-US" dirty="0" smtClean="0"/>
              <a:t>payroll purposes (amount of compensation, vacation</a:t>
            </a:r>
            <a:r>
              <a:rPr lang="en-US" dirty="0"/>
              <a:t> </a:t>
            </a:r>
            <a:r>
              <a:rPr lang="en-US" dirty="0" smtClean="0"/>
              <a:t>and</a:t>
            </a:r>
            <a:r>
              <a:rPr lang="en-US" dirty="0" smtClean="0"/>
              <a:t> sick time </a:t>
            </a:r>
            <a:r>
              <a:rPr lang="en-US" dirty="0" smtClean="0"/>
              <a:t>accrual and usage, </a:t>
            </a:r>
            <a:r>
              <a:rPr lang="en-US" dirty="0" smtClean="0"/>
              <a:t>etc.).</a:t>
            </a:r>
            <a:endParaRPr lang="en-US" dirty="0" smtClean="0"/>
          </a:p>
          <a:p>
            <a:pPr lvl="1"/>
            <a:r>
              <a:rPr lang="en-US" dirty="0" smtClean="0"/>
              <a:t>The value of someone’s effort is based on the compensation agreement between that person and their institution multiplied by the percentage of his/her time on the project</a:t>
            </a:r>
            <a:r>
              <a:rPr lang="en-US" dirty="0" smtClean="0"/>
              <a:t>.</a:t>
            </a:r>
          </a:p>
          <a:p>
            <a:pPr lvl="2"/>
            <a:r>
              <a:rPr lang="en-US" dirty="0" smtClean="0"/>
              <a:t>Value of Effort = Percentage of Effort x Salary or Wages</a:t>
            </a:r>
            <a:endParaRPr lang="en-US" dirty="0" smtClean="0"/>
          </a:p>
          <a:p>
            <a:pPr lvl="1"/>
            <a:r>
              <a:rPr lang="en-US" dirty="0" smtClean="0"/>
              <a:t>The allocation of someone’s effort toward one or more funding sources is known as </a:t>
            </a:r>
            <a:r>
              <a:rPr lang="en-US" b="1" dirty="0" smtClean="0"/>
              <a:t>payroll distribution</a:t>
            </a:r>
            <a:r>
              <a:rPr lang="en-US" dirty="0" smtClean="0"/>
              <a:t>.</a:t>
            </a:r>
          </a:p>
          <a:p>
            <a:r>
              <a:rPr lang="en-US" dirty="0" smtClean="0"/>
              <a:t>“</a:t>
            </a:r>
            <a:r>
              <a:rPr lang="en-US" dirty="0" smtClean="0">
                <a:hlinkClick r:id="rId3"/>
              </a:rPr>
              <a:t>I Love Effort Certification</a:t>
            </a:r>
            <a:r>
              <a:rPr lang="en-US" dirty="0" smtClean="0"/>
              <a:t>” (YouTube</a:t>
            </a:r>
            <a:r>
              <a:rPr lang="en-US" dirty="0" smtClean="0"/>
              <a:t>)</a:t>
            </a:r>
          </a:p>
          <a:p>
            <a:pPr lvl="2"/>
            <a:r>
              <a:rPr lang="en-US" dirty="0">
                <a:hlinkClick r:id="rId4"/>
              </a:rPr>
              <a:t>http://</a:t>
            </a:r>
            <a:r>
              <a:rPr lang="en-US" dirty="0" smtClean="0">
                <a:hlinkClick r:id="rId4"/>
              </a:rPr>
              <a:t>youtu.be/9LEKjVdYN6g</a:t>
            </a:r>
            <a:r>
              <a:rPr lang="en-US" dirty="0" smtClean="0"/>
              <a:t> </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62500" lnSpcReduction="20000"/>
          </a:bodyPr>
          <a:lstStyle/>
          <a:p>
            <a:pPr>
              <a:buNone/>
            </a:pPr>
            <a:r>
              <a:rPr lang="en-US" sz="3800" b="1" dirty="0" smtClean="0"/>
              <a:t>Effort Reporting: Top 10 Things a P.I. Should Know</a:t>
            </a:r>
          </a:p>
          <a:p>
            <a:pPr>
              <a:buNone/>
            </a:pPr>
            <a:r>
              <a:rPr lang="en-US" sz="2800" b="1" dirty="0" smtClean="0"/>
              <a:t>Robert C. Andresen,  Assistant Director Research And Sponsored Programs, University of Wisconsin – Madison </a:t>
            </a:r>
            <a:endParaRPr lang="en-US" sz="2800" dirty="0" smtClean="0"/>
          </a:p>
          <a:p>
            <a:pPr>
              <a:buNone/>
            </a:pPr>
            <a:r>
              <a:rPr lang="en-US" sz="2800" dirty="0" smtClean="0"/>
              <a:t>	National Council of University Research Administrators, September 8, 2011</a:t>
            </a:r>
            <a:endParaRPr lang="en-US" sz="2800" b="1" dirty="0" smtClean="0"/>
          </a:p>
          <a:p>
            <a:pPr>
              <a:buNone/>
            </a:pPr>
            <a:endParaRPr lang="en-US" sz="2800" b="1" dirty="0" smtClean="0"/>
          </a:p>
          <a:p>
            <a:pPr>
              <a:buNone/>
            </a:pPr>
            <a:r>
              <a:rPr lang="en-US" sz="2800" b="1" dirty="0" smtClean="0"/>
              <a:t>Effort Reporting </a:t>
            </a:r>
            <a:endParaRPr lang="en-US" sz="2800" dirty="0" smtClean="0"/>
          </a:p>
          <a:p>
            <a:pPr>
              <a:buNone/>
            </a:pPr>
            <a:r>
              <a:rPr lang="en-US" sz="2800" dirty="0" smtClean="0"/>
              <a:t> </a:t>
            </a:r>
          </a:p>
          <a:p>
            <a:pPr>
              <a:buNone/>
            </a:pPr>
            <a:r>
              <a:rPr lang="en-US" sz="2800" dirty="0" smtClean="0"/>
              <a:t>Effort Reporting is our means of providing assurance to sponsors that:</a:t>
            </a:r>
          </a:p>
          <a:p>
            <a:pPr>
              <a:buNone/>
            </a:pPr>
            <a:endParaRPr lang="en-US" sz="2800" dirty="0" smtClean="0"/>
          </a:p>
          <a:p>
            <a:pPr>
              <a:buNone/>
            </a:pPr>
            <a:r>
              <a:rPr lang="en-US" sz="2800" dirty="0" smtClean="0"/>
              <a:t>1. Salaries charged to </a:t>
            </a:r>
            <a:r>
              <a:rPr lang="en-US" sz="2800" dirty="0" smtClean="0"/>
              <a:t>a sponsored project is reasonable </a:t>
            </a:r>
            <a:r>
              <a:rPr lang="en-US" sz="2800" dirty="0" smtClean="0"/>
              <a:t>in relation to the work performed, and</a:t>
            </a:r>
          </a:p>
          <a:p>
            <a:pPr>
              <a:buNone/>
            </a:pPr>
            <a:endParaRPr lang="en-US" sz="2800" dirty="0" smtClean="0"/>
          </a:p>
          <a:p>
            <a:pPr>
              <a:buNone/>
            </a:pPr>
            <a:r>
              <a:rPr lang="en-US" sz="2800" dirty="0" smtClean="0"/>
              <a:t>2. Faculty and staff have met their commitments to sponsored projects.</a:t>
            </a:r>
          </a:p>
          <a:p>
            <a:pPr>
              <a:buNone/>
            </a:pPr>
            <a:endParaRPr lang="en-US" sz="2800" dirty="0" smtClean="0"/>
          </a:p>
          <a:p>
            <a:pPr>
              <a:buNone/>
            </a:pPr>
            <a:r>
              <a:rPr lang="en-US" sz="2800" dirty="0" smtClean="0"/>
              <a:t>Success in the effort realm depends on careful attention to important issues throughout the sponsored projects lifecycle and communication among all the people involved.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4000"/>
            <a:ext cx="8503920" cy="5181600"/>
          </a:xfrm>
        </p:spPr>
        <p:txBody>
          <a:bodyPr>
            <a:normAutofit fontScale="70000" lnSpcReduction="20000"/>
          </a:bodyPr>
          <a:lstStyle/>
          <a:p>
            <a:pPr>
              <a:buNone/>
            </a:pPr>
            <a:r>
              <a:rPr lang="en-US" sz="3200" dirty="0" smtClean="0"/>
              <a:t>1. </a:t>
            </a:r>
            <a:r>
              <a:rPr lang="en-US" sz="3600" dirty="0" smtClean="0"/>
              <a:t>Effort is your work on a project, whether the sponsor pays your salary or not.</a:t>
            </a:r>
          </a:p>
          <a:p>
            <a:pPr>
              <a:buNone/>
            </a:pPr>
            <a:r>
              <a:rPr lang="en-US" sz="3600" dirty="0" smtClean="0"/>
              <a:t>2. When you write yourself into a grant proposal, you are </a:t>
            </a:r>
            <a:r>
              <a:rPr lang="en-US" sz="3600" i="1" dirty="0" smtClean="0"/>
              <a:t>committing</a:t>
            </a:r>
            <a:r>
              <a:rPr lang="en-US" sz="3600" dirty="0" smtClean="0"/>
              <a:t> your effort to the sponsor.</a:t>
            </a:r>
          </a:p>
          <a:p>
            <a:pPr>
              <a:buNone/>
            </a:pPr>
            <a:r>
              <a:rPr lang="en-US" sz="3600" dirty="0" smtClean="0"/>
              <a:t>3. If you reduce your effort, paid or unpaid, on a federal grant by 25%, you must have agency approval.  If you reduce your paid effort, you may choose to document cost-sharing so that the total effort does not decrease.</a:t>
            </a:r>
          </a:p>
          <a:p>
            <a:pPr>
              <a:buNone/>
            </a:pPr>
            <a:r>
              <a:rPr lang="en-US" sz="3600" dirty="0" smtClean="0"/>
              <a:t>4. Many activities cannot be charged to a federally sponsored project.  For example, the time you spend on these activities cannot be charged:</a:t>
            </a:r>
          </a:p>
          <a:p>
            <a:pPr lvl="1">
              <a:buNone/>
            </a:pPr>
            <a:r>
              <a:rPr lang="en-US" sz="2900" dirty="0" smtClean="0"/>
              <a:t> 	¤  Writing a proposal</a:t>
            </a:r>
          </a:p>
          <a:p>
            <a:pPr lvl="1">
              <a:buNone/>
            </a:pPr>
            <a:r>
              <a:rPr lang="en-US" sz="2900" dirty="0" smtClean="0"/>
              <a:t>	¤  Serving on an IRB, IACUC or other research committee</a:t>
            </a:r>
          </a:p>
          <a:p>
            <a:pPr lvl="1">
              <a:buNone/>
            </a:pPr>
            <a:r>
              <a:rPr lang="en-US" sz="2900" dirty="0" smtClean="0"/>
              <a:t>	¤  Serving on a departmental or university service committee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371600"/>
            <a:ext cx="8503920" cy="4572000"/>
          </a:xfrm>
        </p:spPr>
        <p:txBody>
          <a:bodyPr>
            <a:noAutofit/>
          </a:bodyPr>
          <a:lstStyle/>
          <a:p>
            <a:pPr>
              <a:buNone/>
            </a:pPr>
            <a:r>
              <a:rPr lang="en-US" sz="2300" dirty="0" smtClean="0"/>
              <a:t>5. If you work on a sponsored project, you must certify your effort.</a:t>
            </a:r>
          </a:p>
          <a:p>
            <a:pPr>
              <a:buNone/>
            </a:pPr>
            <a:r>
              <a:rPr lang="en-US" sz="2300" dirty="0" smtClean="0"/>
              <a:t>6. Certifying </a:t>
            </a:r>
            <a:r>
              <a:rPr lang="en-US" sz="2300" i="1" dirty="0" smtClean="0"/>
              <a:t>effort</a:t>
            </a:r>
            <a:r>
              <a:rPr lang="en-US" sz="2300" dirty="0" smtClean="0"/>
              <a:t> is not the same as certifying </a:t>
            </a:r>
            <a:r>
              <a:rPr lang="en-US" sz="2300" i="1" dirty="0" smtClean="0"/>
              <a:t>payroll</a:t>
            </a:r>
            <a:r>
              <a:rPr lang="en-US" sz="2300" dirty="0" smtClean="0"/>
              <a:t>.</a:t>
            </a:r>
          </a:p>
          <a:p>
            <a:pPr>
              <a:buNone/>
            </a:pPr>
            <a:r>
              <a:rPr lang="en-US" sz="2300" dirty="0" smtClean="0"/>
              <a:t>7. Certification must </a:t>
            </a:r>
            <a:r>
              <a:rPr lang="en-US" sz="2300" i="1" dirty="0" smtClean="0"/>
              <a:t>reasonably</a:t>
            </a:r>
            <a:r>
              <a:rPr lang="en-US" sz="2300" dirty="0" smtClean="0"/>
              <a:t> reflect </a:t>
            </a:r>
            <a:r>
              <a:rPr lang="en-US" sz="2300" i="1" dirty="0" smtClean="0"/>
              <a:t>all</a:t>
            </a:r>
            <a:r>
              <a:rPr lang="en-US" sz="2300" dirty="0" smtClean="0"/>
              <a:t> the effort for </a:t>
            </a:r>
            <a:r>
              <a:rPr lang="en-US" sz="2300" i="1" dirty="0" smtClean="0"/>
              <a:t>all</a:t>
            </a:r>
            <a:r>
              <a:rPr lang="en-US" sz="2300" dirty="0" smtClean="0"/>
              <a:t> the activities that are covered by </a:t>
            </a:r>
            <a:r>
              <a:rPr lang="en-US" sz="2300" dirty="0" smtClean="0"/>
              <a:t>the University’s </a:t>
            </a:r>
            <a:r>
              <a:rPr lang="en-US" sz="2300" dirty="0" smtClean="0"/>
              <a:t>compensation.</a:t>
            </a:r>
          </a:p>
          <a:p>
            <a:pPr>
              <a:buNone/>
            </a:pPr>
            <a:r>
              <a:rPr lang="en-US" sz="2300" dirty="0" smtClean="0"/>
              <a:t>8. Effort is </a:t>
            </a:r>
            <a:r>
              <a:rPr lang="en-US" sz="2300" i="1" dirty="0" smtClean="0"/>
              <a:t>not</a:t>
            </a:r>
            <a:r>
              <a:rPr lang="en-US" sz="2300" dirty="0" smtClean="0"/>
              <a:t> based on a 40-hour work week.  It’s not based on hours at all even though hours are used to help estimate effort.</a:t>
            </a:r>
          </a:p>
          <a:p>
            <a:pPr>
              <a:buNone/>
            </a:pPr>
            <a:r>
              <a:rPr lang="en-US" sz="2300" dirty="0" smtClean="0"/>
              <a:t>9. Effort must be certified by someone with </a:t>
            </a:r>
            <a:r>
              <a:rPr lang="en-US" sz="2300" i="1" dirty="0" smtClean="0"/>
              <a:t>suitable means of verifying</a:t>
            </a:r>
            <a:r>
              <a:rPr lang="en-US" sz="2300" dirty="0" smtClean="0"/>
              <a:t> that the work was performed.</a:t>
            </a:r>
          </a:p>
          <a:p>
            <a:pPr>
              <a:buNone/>
            </a:pPr>
            <a:r>
              <a:rPr lang="en-US" sz="2300" dirty="0" smtClean="0"/>
              <a:t>10. In identifying audit findings, auditors look for indications that certification was based on factors other than actual, justifiable effort.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Review</a:t>
            </a:r>
          </a:p>
          <a:p>
            <a:pPr lvl="1"/>
            <a:r>
              <a:rPr lang="en-US" sz="2000" b="1" dirty="0" smtClean="0"/>
              <a:t>Talking with your faculty about effort reporting, part 1</a:t>
            </a:r>
          </a:p>
          <a:p>
            <a:pPr lvl="2"/>
            <a:r>
              <a:rPr lang="en-US" dirty="0" smtClean="0"/>
              <a:t>The Three Mantras of Effort Reporting</a:t>
            </a:r>
          </a:p>
          <a:p>
            <a:pPr lvl="2"/>
            <a:r>
              <a:rPr lang="en-US" dirty="0">
                <a:hlinkClick r:id="rId3"/>
              </a:rPr>
              <a:t>http://</a:t>
            </a:r>
            <a:r>
              <a:rPr lang="en-US" dirty="0" smtClean="0">
                <a:hlinkClick r:id="rId3"/>
              </a:rPr>
              <a:t>youtu.be/dpkXqQ38m84</a:t>
            </a:r>
            <a:r>
              <a:rPr lang="en-US" dirty="0" smtClean="0"/>
              <a:t> </a:t>
            </a:r>
          </a:p>
          <a:p>
            <a:pPr lvl="1"/>
            <a:r>
              <a:rPr lang="en-US" sz="2000" b="1" dirty="0"/>
              <a:t>Talking with your faculty about effort reporting, part </a:t>
            </a:r>
            <a:r>
              <a:rPr lang="en-US" sz="2000" b="1" dirty="0" smtClean="0"/>
              <a:t>2</a:t>
            </a:r>
            <a:endParaRPr lang="en-US" b="1" dirty="0"/>
          </a:p>
          <a:p>
            <a:pPr lvl="2"/>
            <a:r>
              <a:rPr lang="en-US" dirty="0">
                <a:hlinkClick r:id="rId4"/>
              </a:rPr>
              <a:t>http://</a:t>
            </a:r>
            <a:r>
              <a:rPr lang="en-US" dirty="0" smtClean="0">
                <a:hlinkClick r:id="rId4"/>
              </a:rPr>
              <a:t>youtu.be/yNDQX1TezbQ</a:t>
            </a:r>
            <a:r>
              <a:rPr lang="en-US" dirty="0" smtClean="0"/>
              <a:t> </a:t>
            </a:r>
          </a:p>
          <a:p>
            <a:pPr marL="1691640" lvl="6" indent="0">
              <a:buNone/>
            </a:pPr>
            <a:r>
              <a:rPr lang="en-US" sz="1400" dirty="0" smtClean="0"/>
              <a:t>		YouTube Videos: © National Council of Research Administrators, 2011</a:t>
            </a:r>
          </a:p>
          <a:p>
            <a:pPr marL="605790" lvl="1" indent="-285750"/>
            <a:endParaRPr lang="en-US" dirty="0"/>
          </a:p>
          <a:p>
            <a:pPr marL="605790" lvl="1" indent="-285750"/>
            <a:r>
              <a:rPr lang="en-US" sz="2000" b="1" dirty="0" smtClean="0"/>
              <a:t>Time and Effort Reporting Procedures</a:t>
            </a:r>
            <a:r>
              <a:rPr lang="en-US" sz="2000" dirty="0" smtClean="0"/>
              <a:t>, Denton </a:t>
            </a:r>
            <a:r>
              <a:rPr lang="en-US" dirty="0" smtClean="0"/>
              <a:t>Independent School District, Denton, TX</a:t>
            </a:r>
          </a:p>
          <a:p>
            <a:pPr marL="880110" lvl="2" indent="-285750"/>
            <a:r>
              <a:rPr lang="en-US" dirty="0">
                <a:hlinkClick r:id="rId5"/>
              </a:rPr>
              <a:t>http://</a:t>
            </a:r>
            <a:r>
              <a:rPr lang="en-US" dirty="0" smtClean="0">
                <a:hlinkClick r:id="rId5"/>
              </a:rPr>
              <a:t>youtu.be/HsOhU4lBGpk</a:t>
            </a:r>
            <a:r>
              <a:rPr lang="en-US" dirty="0" smtClean="0"/>
              <a:t> </a:t>
            </a:r>
          </a:p>
        </p:txBody>
      </p:sp>
    </p:spTree>
    <p:extLst>
      <p:ext uri="{BB962C8B-B14F-4D97-AF65-F5344CB8AC3E}">
        <p14:creationId xmlns:p14="http://schemas.microsoft.com/office/powerpoint/2010/main" val="15720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3400"/>
          </a:xfrm>
        </p:spPr>
        <p:txBody>
          <a:bodyPr>
            <a:normAutofit/>
          </a:bodyPr>
          <a:lstStyle/>
          <a:p>
            <a:pPr algn="l"/>
            <a:r>
              <a:rPr lang="en-US" sz="2800" dirty="0" smtClean="0"/>
              <a:t>Two Forms</a:t>
            </a:r>
            <a:endParaRPr lang="en-US" sz="2800" dirty="0"/>
          </a:p>
        </p:txBody>
      </p:sp>
      <p:pic>
        <p:nvPicPr>
          <p:cNvPr id="1026" name="Picture 2"/>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b="18453"/>
          <a:stretch/>
        </p:blipFill>
        <p:spPr bwMode="auto">
          <a:xfrm>
            <a:off x="457200" y="800100"/>
            <a:ext cx="5562600" cy="3848100"/>
          </a:xfrm>
          <a:prstGeom prst="rect">
            <a:avLst/>
          </a:prstGeom>
          <a:noFill/>
          <a:ln>
            <a:solidFill>
              <a:schemeClr val="tx1"/>
            </a:solidFill>
          </a:ln>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435"/>
          <a:stretch/>
        </p:blipFill>
        <p:spPr bwMode="auto">
          <a:xfrm>
            <a:off x="2819400" y="2667000"/>
            <a:ext cx="6019800" cy="3962400"/>
          </a:xfrm>
          <a:prstGeom prst="rect">
            <a:avLst/>
          </a:prstGeom>
          <a:noFill/>
          <a:ln>
            <a:solidFill>
              <a:schemeClr val="tx1"/>
            </a:solidFill>
          </a:ln>
        </p:spPr>
      </p:pic>
      <p:sp>
        <p:nvSpPr>
          <p:cNvPr id="6" name="TextBox 5"/>
          <p:cNvSpPr txBox="1"/>
          <p:nvPr/>
        </p:nvSpPr>
        <p:spPr>
          <a:xfrm>
            <a:off x="6172200" y="304800"/>
            <a:ext cx="2743200" cy="1477328"/>
          </a:xfrm>
          <a:prstGeom prst="rect">
            <a:avLst/>
          </a:prstGeom>
          <a:solidFill>
            <a:schemeClr val="bg1"/>
          </a:solidFill>
        </p:spPr>
        <p:txBody>
          <a:bodyPr wrap="square" rtlCol="0">
            <a:spAutoFit/>
          </a:bodyPr>
          <a:lstStyle/>
          <a:p>
            <a:r>
              <a:rPr lang="en-US" b="1" dirty="0" smtClean="0"/>
              <a:t>Effort Log for Sponsored Projects: </a:t>
            </a:r>
            <a:r>
              <a:rPr lang="en-US" dirty="0" smtClean="0"/>
              <a:t>Employee and Supervisor, generally biweekly or monthly.</a:t>
            </a:r>
            <a:endParaRPr lang="en-US" dirty="0"/>
          </a:p>
        </p:txBody>
      </p:sp>
      <p:cxnSp>
        <p:nvCxnSpPr>
          <p:cNvPr id="8" name="Straight Arrow Connector 7"/>
          <p:cNvCxnSpPr/>
          <p:nvPr/>
        </p:nvCxnSpPr>
        <p:spPr>
          <a:xfrm rot="10800000">
            <a:off x="6248400" y="1905000"/>
            <a:ext cx="259080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 y="4724400"/>
            <a:ext cx="2819400" cy="1477328"/>
          </a:xfrm>
          <a:prstGeom prst="rect">
            <a:avLst/>
          </a:prstGeom>
          <a:noFill/>
        </p:spPr>
        <p:txBody>
          <a:bodyPr wrap="square" rtlCol="0">
            <a:spAutoFit/>
          </a:bodyPr>
          <a:lstStyle/>
          <a:p>
            <a:r>
              <a:rPr lang="en-US" b="1" dirty="0" smtClean="0"/>
              <a:t>Effort Log Summary and Certification: </a:t>
            </a:r>
            <a:r>
              <a:rPr lang="en-US" dirty="0" smtClean="0"/>
              <a:t>Employee and Supervisor, 3 times  per year (Jan, June, Sept)</a:t>
            </a:r>
            <a:endParaRPr lang="en-US" dirty="0"/>
          </a:p>
        </p:txBody>
      </p:sp>
      <p:cxnSp>
        <p:nvCxnSpPr>
          <p:cNvPr id="13" name="Straight Arrow Connector 12"/>
          <p:cNvCxnSpPr/>
          <p:nvPr/>
        </p:nvCxnSpPr>
        <p:spPr>
          <a:xfrm>
            <a:off x="152400" y="6400800"/>
            <a:ext cx="243840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Requirements and Implementation</a:t>
            </a:r>
            <a:endParaRPr lang="en-US" dirty="0"/>
          </a:p>
        </p:txBody>
      </p:sp>
      <p:sp>
        <p:nvSpPr>
          <p:cNvPr id="3" name="Content Placeholder 2"/>
          <p:cNvSpPr>
            <a:spLocks noGrp="1"/>
          </p:cNvSpPr>
          <p:nvPr>
            <p:ph sz="quarter" idx="1"/>
          </p:nvPr>
        </p:nvSpPr>
        <p:spPr>
          <a:xfrm>
            <a:off x="304800" y="1524000"/>
            <a:ext cx="8686800" cy="5102352"/>
          </a:xfrm>
        </p:spPr>
        <p:txBody>
          <a:bodyPr>
            <a:normAutofit fontScale="92500"/>
          </a:bodyPr>
          <a:lstStyle/>
          <a:p>
            <a:r>
              <a:rPr lang="en-US" sz="2600" dirty="0" smtClean="0"/>
              <a:t>Effort Reports are Required by Sponsors</a:t>
            </a:r>
          </a:p>
          <a:p>
            <a:pPr lvl="1"/>
            <a:r>
              <a:rPr lang="en-US" dirty="0" smtClean="0">
                <a:hlinkClick r:id="rId3"/>
              </a:rPr>
              <a:t>OMB Circular A-21 (2 CFR Part 220 Appendix A.J.10)</a:t>
            </a:r>
            <a:r>
              <a:rPr lang="en-US" dirty="0" smtClean="0"/>
              <a:t> </a:t>
            </a:r>
          </a:p>
          <a:p>
            <a:pPr lvl="1"/>
            <a:r>
              <a:rPr lang="en-US" dirty="0" smtClean="0"/>
              <a:t>Long-standing requirement</a:t>
            </a:r>
          </a:p>
          <a:p>
            <a:r>
              <a:rPr lang="en-US" sz="2600" dirty="0" smtClean="0"/>
              <a:t>Method previously used by WPUNJ proved to be insufficient</a:t>
            </a:r>
          </a:p>
          <a:p>
            <a:pPr lvl="1"/>
            <a:r>
              <a:rPr lang="en-US" dirty="0" smtClean="0"/>
              <a:t>“Plan Confirmation Method”: Level of effort is proposed in the application for funding then the provision of effort is later confirmed by the employee and her/his supervisor. </a:t>
            </a:r>
          </a:p>
          <a:p>
            <a:pPr lvl="1"/>
            <a:r>
              <a:rPr lang="en-US" dirty="0" smtClean="0"/>
              <a:t>Inadequate training and understanding of roles, requirements and application of effort mixed with inadequate documentation and inadequate oversight created an opportunity for unintentional and inappropriate activities.</a:t>
            </a:r>
          </a:p>
          <a:p>
            <a:pPr lvl="1"/>
            <a:r>
              <a:rPr lang="en-US" dirty="0" smtClean="0"/>
              <a:t>Increased sponsor scrutiny, possibility of audits and potential penalties encouraged this “corrective action” by WPUNJ before it could be imposed upon us.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2484</TotalTime>
  <Words>5880</Words>
  <Application>Microsoft Office PowerPoint</Application>
  <PresentationFormat>On-screen Show (4:3)</PresentationFormat>
  <Paragraphs>431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Effort Reporting at William Paterson University: An Introduction and User Guide</vt:lpstr>
      <vt:lpstr>Agenda and Table of Contents</vt:lpstr>
      <vt:lpstr>1. Effort Reporting at William Paterson</vt:lpstr>
      <vt:lpstr>PowerPoint Presentation</vt:lpstr>
      <vt:lpstr>PowerPoint Presentation</vt:lpstr>
      <vt:lpstr>PowerPoint Presentation</vt:lpstr>
      <vt:lpstr>PowerPoint Presentation</vt:lpstr>
      <vt:lpstr>Two Forms</vt:lpstr>
      <vt:lpstr>2. Requirements and Implementation</vt:lpstr>
      <vt:lpstr>3. How and When Effort is Reported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and When: Supervisors &amp; Project Directors</vt:lpstr>
      <vt:lpstr>PowerPoint Presentation</vt:lpstr>
      <vt:lpstr>PowerPoint Presentation</vt:lpstr>
      <vt:lpstr>PowerPoint Presentation</vt:lpstr>
      <vt:lpstr>PowerPoint Presentation</vt:lpstr>
      <vt:lpstr>Additional Information and Support</vt:lpstr>
    </vt:vector>
  </TitlesOfParts>
  <Company>William Paterson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Effort Reporting at William Paterson University: An Introduction</dc:title>
  <dc:creator>williamsm</dc:creator>
  <cp:lastModifiedBy>williamsm</cp:lastModifiedBy>
  <cp:revision>225</cp:revision>
  <cp:lastPrinted>2012-09-24T15:52:26Z</cp:lastPrinted>
  <dcterms:created xsi:type="dcterms:W3CDTF">2011-09-25T20:03:27Z</dcterms:created>
  <dcterms:modified xsi:type="dcterms:W3CDTF">2012-11-12T18:26:33Z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-529710233</vt:i4>
  </property>
  <property fmtid="{D5CDD505-2E9C-101B-9397-08002B2CF9AE}" pid="3" name="_NewReviewCycle">
    <vt:lpwstr/>
  </property>
  <property fmtid="{D5CDD505-2E9C-101B-9397-08002B2CF9AE}" pid="4" name="_EmailSubject">
    <vt:lpwstr>Effort Reporting</vt:lpwstr>
  </property>
  <property fmtid="{D5CDD505-2E9C-101B-9397-08002B2CF9AE}" pid="5" name="_AuthorEmail">
    <vt:lpwstr>GRANTS@wpunj.edu</vt:lpwstr>
  </property>
  <property fmtid="{D5CDD505-2E9C-101B-9397-08002B2CF9AE}" pid="6" name="_AuthorEmailDisplayName">
    <vt:lpwstr>GRANTS</vt:lpwstr>
  </property>
</Properties>
</file>