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5" r:id="rId1"/>
  </p:sldMasterIdLst>
  <p:notesMasterIdLst>
    <p:notesMasterId r:id="rId44"/>
  </p:notesMasterIdLst>
  <p:handoutMasterIdLst>
    <p:handoutMasterId r:id="rId45"/>
  </p:handoutMasterIdLst>
  <p:sldIdLst>
    <p:sldId id="369" r:id="rId2"/>
    <p:sldId id="299" r:id="rId3"/>
    <p:sldId id="370" r:id="rId4"/>
    <p:sldId id="371" r:id="rId5"/>
    <p:sldId id="372" r:id="rId6"/>
    <p:sldId id="373" r:id="rId7"/>
    <p:sldId id="374" r:id="rId8"/>
    <p:sldId id="375" r:id="rId9"/>
    <p:sldId id="399" r:id="rId10"/>
    <p:sldId id="400" r:id="rId11"/>
    <p:sldId id="401" r:id="rId12"/>
    <p:sldId id="387" r:id="rId13"/>
    <p:sldId id="376" r:id="rId14"/>
    <p:sldId id="377" r:id="rId15"/>
    <p:sldId id="379" r:id="rId16"/>
    <p:sldId id="388" r:id="rId17"/>
    <p:sldId id="277" r:id="rId18"/>
    <p:sldId id="304" r:id="rId19"/>
    <p:sldId id="381" r:id="rId20"/>
    <p:sldId id="342" r:id="rId21"/>
    <p:sldId id="382" r:id="rId22"/>
    <p:sldId id="383" r:id="rId23"/>
    <p:sldId id="344" r:id="rId24"/>
    <p:sldId id="384" r:id="rId25"/>
    <p:sldId id="380" r:id="rId26"/>
    <p:sldId id="393" r:id="rId27"/>
    <p:sldId id="314" r:id="rId28"/>
    <p:sldId id="317" r:id="rId29"/>
    <p:sldId id="398" r:id="rId30"/>
    <p:sldId id="348" r:id="rId31"/>
    <p:sldId id="305" r:id="rId32"/>
    <p:sldId id="320" r:id="rId33"/>
    <p:sldId id="351" r:id="rId34"/>
    <p:sldId id="323" r:id="rId35"/>
    <p:sldId id="336" r:id="rId36"/>
    <p:sldId id="337" r:id="rId37"/>
    <p:sldId id="356" r:id="rId38"/>
    <p:sldId id="364" r:id="rId39"/>
    <p:sldId id="363" r:id="rId40"/>
    <p:sldId id="366" r:id="rId41"/>
    <p:sldId id="385" r:id="rId42"/>
    <p:sldId id="39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4" autoAdjust="0"/>
  </p:normalViewPr>
  <p:slideViewPr>
    <p:cSldViewPr>
      <p:cViewPr>
        <p:scale>
          <a:sx n="100" d="100"/>
          <a:sy n="100" d="100"/>
        </p:scale>
        <p:origin x="-1908" y="-3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smtClean="0"/>
              <a:t>11/17/2010</a:t>
            </a:r>
            <a:endParaRPr lang="en-US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Office of Sponsored Programs, WPUNJ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405B31-86B8-4AA2-B4B9-E1F1D14C1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smtClean="0"/>
              <a:t>11/17/2010</a:t>
            </a:r>
            <a:endParaRPr lang="en-US"/>
          </a:p>
        </p:txBody>
      </p:sp>
      <p:sp>
        <p:nvSpPr>
          <p:cNvPr id="604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5334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Office of Sponsored Programs, WPUNJ</a:t>
            </a:r>
          </a:p>
        </p:txBody>
      </p:sp>
      <p:sp>
        <p:nvSpPr>
          <p:cNvPr id="276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AADB8C-E894-4B97-9B32-4001EA4E3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DB8C-E894-4B97-9B32-4001EA4E31D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849C-B7AD-4557-8F2B-A49B724A0E6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86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3D0C4-CE0E-41AA-AFFE-B59291ED91C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96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24A89-8AF1-4936-8205-97BB631F987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706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3C3FA-3B12-4CE7-BEF1-F174B5B54AD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716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88799-5A44-402A-8A7E-E2E15A511DF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727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4ABE2-5C0E-45B9-8F3B-F91BDF0901D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737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6182F-B176-446F-8E1A-216EC5BF553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747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CC110-74CC-4708-B116-9079652D396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757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C195E-E13F-4217-B0A4-A6009D6598A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14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DB8C-E894-4B97-9B32-4001EA4E31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BBCF7-06ED-47FF-B967-E88D641088F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24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24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5E3A3-1FF2-4660-8F06-D8047030B61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34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DA7FF-A5E9-4FCC-B4B4-858776EEFA5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DB32A-7273-4EA5-8D3D-65A1D2AD913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55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500B2-51D9-46C9-95FF-CF25CCE3959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65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7DBC4-F2AE-4B7C-A46E-B853C6875DC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75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Office of Sponsored Programs, WPUNJ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BA13-053B-4BD1-BD61-CFD56DDA4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29DD1-FE61-4D56-AA78-AD199574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20C1B-3A8A-40DA-8407-10A97739BE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B8E08-8C2B-4B59-803D-9A02480E9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pPr>
              <a:defRPr/>
            </a:pPr>
            <a:fld id="{8BA3FD49-A758-48B8-905E-A4D3B0D6B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3E527-5AA1-4E99-9ABB-2991D85CA7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0637E-8B46-445C-9467-06F3AF737B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F5F26-9A38-4C9A-9530-DD6CAFB7B1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A94BA-4501-40BD-A284-76FE252E6B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CA503-1A99-491C-AFC6-F657FE72EE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36F20-7F6C-4719-A10C-1E1951FB5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1/8/2008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Office of Sponsored Programs, WPUNJ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D23AE64-EF4F-4A60-B284-A8DCE428A5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punj.edu/o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sm@wpunj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punj.edu/osp" TargetMode="External"/><Relationship Id="rId4" Type="http://schemas.openxmlformats.org/officeDocument/2006/relationships/hyperlink" Target="mailto:bastasl@wpunj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undingopps.cos.com/" TargetMode="External"/><Relationship Id="rId2" Type="http://schemas.openxmlformats.org/officeDocument/2006/relationships/hyperlink" Target="http://www.aascu.org/grc/g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dncenter.org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www.grants.gov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8229600" cy="2895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ahoma" pitchFamily="34" charset="0"/>
              </a:rPr>
              <a:t>Finding &amp; Applying for </a:t>
            </a:r>
            <a:r>
              <a:rPr lang="en-US" b="1" i="1" dirty="0" smtClean="0">
                <a:latin typeface="Tahoma" pitchFamily="34" charset="0"/>
              </a:rPr>
              <a:t>Grants</a:t>
            </a:r>
            <a:br>
              <a:rPr lang="en-US" b="1" i="1" dirty="0" smtClean="0">
                <a:latin typeface="Tahoma" pitchFamily="34" charset="0"/>
              </a:rPr>
            </a:br>
            <a:r>
              <a:rPr lang="en-US" i="1" dirty="0" smtClean="0">
                <a:latin typeface="Tahoma" pitchFamily="34" charset="0"/>
              </a:rPr>
              <a:t>“</a:t>
            </a:r>
            <a:r>
              <a:rPr lang="en-US" b="1" i="1" dirty="0" smtClean="0">
                <a:latin typeface="Tahoma" pitchFamily="34" charset="0"/>
              </a:rPr>
              <a:t> It’s All About the Program”</a:t>
            </a:r>
            <a:endParaRPr lang="en-US" dirty="0" smtClean="0">
              <a:latin typeface="Tahoma" pitchFamily="34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09600" y="4495800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2800" dirty="0">
                <a:latin typeface="Tahoma" pitchFamily="34" charset="0"/>
              </a:rPr>
              <a:t>Office of Sponsored Programs</a:t>
            </a:r>
          </a:p>
          <a:p>
            <a:r>
              <a:rPr kumimoji="1" lang="en-US" sz="2800" dirty="0" err="1">
                <a:latin typeface="Tahoma" pitchFamily="34" charset="0"/>
              </a:rPr>
              <a:t>Raubinger</a:t>
            </a:r>
            <a:r>
              <a:rPr kumimoji="1" lang="en-US" sz="2800" dirty="0">
                <a:latin typeface="Tahoma" pitchFamily="34" charset="0"/>
              </a:rPr>
              <a:t> Hall, Room 107</a:t>
            </a:r>
          </a:p>
          <a:p>
            <a:r>
              <a:rPr kumimoji="1" lang="en-US" sz="2800" dirty="0">
                <a:latin typeface="Tahoma" pitchFamily="34" charset="0"/>
              </a:rPr>
              <a:t>William Paterson University</a:t>
            </a:r>
          </a:p>
          <a:p>
            <a:r>
              <a:rPr kumimoji="1" lang="en-US" sz="2800" dirty="0">
                <a:latin typeface="Tahoma" pitchFamily="34" charset="0"/>
              </a:rPr>
              <a:t>973-720-2852			</a:t>
            </a:r>
            <a:r>
              <a:rPr kumimoji="1" lang="en-US" sz="2800" dirty="0" smtClean="0">
                <a:latin typeface="Tahoma" pitchFamily="34" charset="0"/>
              </a:rPr>
              <a:t>November 17, </a:t>
            </a:r>
            <a:r>
              <a:rPr kumimoji="1" lang="en-US" sz="2800" dirty="0" smtClean="0">
                <a:latin typeface="Tahoma" pitchFamily="34" charset="0"/>
              </a:rPr>
              <a:t>2010</a:t>
            </a:r>
            <a:endParaRPr kumimoji="1" lang="en-US" sz="2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 b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b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</a:rPr>
              <a:t>Grant Development Process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8178800" cy="474345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Initiate Idea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Find appropriate funders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Refine idea, develop project, outline proposal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Meet with OSP; contact funder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Draft proposal; contact consultants and partners, begin collecting support materials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Meet with OSP to review draft, develop budget, schedule submission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Submit nearly finished narrative and budget for review and signature, about 10 days to deadline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Finalize proposal package, submit early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/>
              <a:t>WPUNJ Policies &amp; Procedures</a:t>
            </a:r>
            <a:r>
              <a:rPr lang="en-US" sz="3600" smtClean="0"/>
              <a:t>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Grant Approval Sheet</a:t>
            </a:r>
            <a:r>
              <a:rPr lang="en-US" sz="2800" dirty="0" smtClean="0"/>
              <a:t>: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Documents official support for project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Summarizes key elements, identifies </a:t>
            </a:r>
            <a:r>
              <a:rPr lang="en-US" sz="2800" i="1" dirty="0" smtClean="0"/>
              <a:t>special review needs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Assists in time management and in orchestrating the final review process to meet submission deadline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Project Director obtains Chair &amp; Dean signatures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OSP obtains Administration &amp; Finance signatures, Provost Office signatures, and signatures on proposal,  support letters and other required documentation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Due in OSP 10 days before due date to: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Obtain final signatures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Assemble packet and prepare final documents and copies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Submit</a:t>
            </a:r>
            <a:endParaRPr lang="en-US" sz="2800" dirty="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066800" y="400050"/>
            <a:ext cx="2514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kumimoji="1" 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52601"/>
            <a:ext cx="320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Project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Approval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Sheet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smtClean="0"/>
              <a:t>How to Develop a Fundable Proposal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Overview of a Complete Proposal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Guidelines First!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Review Criteria &amp; Processes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Developing Each Component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Some Helpful Hints</a:t>
            </a:r>
          </a:p>
          <a:p>
            <a:pPr eaLnBrk="1" hangingPunct="1">
              <a:buFont typeface="Monotype Sort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+mn-lt"/>
              </a:rPr>
              <a:t>Overview of a Complete Proposal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smtClean="0"/>
              <a:t>Cover Page, forms, signatures</a:t>
            </a:r>
          </a:p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smtClean="0"/>
              <a:t>Budget, budget support, other forms</a:t>
            </a:r>
          </a:p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smtClean="0"/>
              <a:t>Abstract</a:t>
            </a:r>
          </a:p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smtClean="0"/>
              <a:t>Narrative</a:t>
            </a:r>
          </a:p>
          <a:p>
            <a:pPr marL="971550" lvl="1" indent="-514350" eaLnBrk="1" hangingPunct="1">
              <a:buFont typeface="Monotype Sorts" pitchFamily="2" charset="2"/>
              <a:buAutoNum type="arabicPeriod"/>
            </a:pPr>
            <a:r>
              <a:rPr lang="en-US" sz="2400" smtClean="0"/>
              <a:t>Background and problem statement</a:t>
            </a:r>
          </a:p>
          <a:p>
            <a:pPr marL="971550" lvl="1" indent="-514350" eaLnBrk="1" hangingPunct="1">
              <a:buFont typeface="Monotype Sorts" pitchFamily="2" charset="2"/>
              <a:buAutoNum type="arabicPeriod"/>
            </a:pPr>
            <a:r>
              <a:rPr lang="en-US" sz="2400" smtClean="0"/>
              <a:t>Goals and objectives</a:t>
            </a:r>
          </a:p>
          <a:p>
            <a:pPr marL="971550" lvl="1" indent="-514350" eaLnBrk="1" hangingPunct="1">
              <a:buFont typeface="Monotype Sorts" pitchFamily="2" charset="2"/>
              <a:buAutoNum type="arabicPeriod"/>
            </a:pPr>
            <a:r>
              <a:rPr lang="en-US" sz="2400" smtClean="0"/>
              <a:t>Activity Plan</a:t>
            </a:r>
          </a:p>
          <a:p>
            <a:pPr marL="971550" lvl="1" indent="-514350" eaLnBrk="1" hangingPunct="1">
              <a:buFont typeface="Monotype Sorts" pitchFamily="2" charset="2"/>
              <a:buAutoNum type="arabicPeriod"/>
            </a:pPr>
            <a:r>
              <a:rPr lang="en-US" sz="2400" smtClean="0"/>
              <a:t>Evaluation</a:t>
            </a:r>
          </a:p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smtClean="0"/>
              <a:t>Appendix and support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/>
              <a:t>Guidelines First!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 </a:t>
            </a:r>
            <a:r>
              <a:rPr lang="en-US" sz="2800" smtClean="0"/>
              <a:t>Read the Guidelines Thoroughly to:</a:t>
            </a:r>
            <a:endParaRPr lang="en-US" sz="24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 </a:t>
            </a:r>
            <a:r>
              <a:rPr lang="en-US" sz="2400" i="1" smtClean="0"/>
              <a:t>Verify Eligibility</a:t>
            </a:r>
            <a:r>
              <a:rPr lang="en-US" sz="2400" smtClean="0"/>
              <a:t> for the grant program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 </a:t>
            </a:r>
            <a:r>
              <a:rPr lang="en-US" sz="2400" i="1" smtClean="0"/>
              <a:t>Establish Connection</a:t>
            </a:r>
            <a:r>
              <a:rPr lang="en-US" sz="2400" smtClean="0"/>
              <a:t> to the funder’s mission, goals and the grant program’s expected outcomes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 </a:t>
            </a:r>
            <a:r>
              <a:rPr lang="en-US" sz="2400" i="1" smtClean="0"/>
              <a:t>Learn the Details</a:t>
            </a:r>
            <a:r>
              <a:rPr lang="en-US" sz="2400" smtClean="0"/>
              <a:t> of the application process, format, including special information or review requirements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i="1" smtClean="0"/>
              <a:t> Get Answers to Questions: </a:t>
            </a:r>
            <a:r>
              <a:rPr lang="en-US" sz="2400" smtClean="0"/>
              <a:t>Call the Program staff!</a:t>
            </a:r>
            <a:endParaRPr lang="en-US" sz="2400" i="1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 </a:t>
            </a:r>
            <a:r>
              <a:rPr lang="en-US" sz="2400" i="1" smtClean="0"/>
              <a:t>Evaluate</a:t>
            </a:r>
            <a:r>
              <a:rPr lang="en-US" sz="2400" smtClean="0"/>
              <a:t> whether the program is right for you, your project and the University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Review Criteria</a:t>
            </a:r>
            <a:r>
              <a:rPr lang="en-US" sz="3600" dirty="0" smtClean="0"/>
              <a:t>: Content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2777" y="1600200"/>
            <a:ext cx="8378825" cy="4953000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The </a:t>
            </a:r>
            <a:r>
              <a:rPr lang="en-US" sz="3000" i="1" dirty="0" smtClean="0"/>
              <a:t>first &amp; most important</a:t>
            </a:r>
            <a:r>
              <a:rPr lang="en-US" sz="3000" dirty="0" smtClean="0"/>
              <a:t> review issue is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3000" dirty="0" smtClean="0"/>
              <a:t>	</a:t>
            </a:r>
            <a:r>
              <a:rPr lang="en-US" sz="3000" i="1" u="sng" dirty="0" smtClean="0"/>
              <a:t>Intellectual Quality/Merit/Significance</a:t>
            </a:r>
            <a:r>
              <a:rPr lang="en-US" sz="3000" i="1" dirty="0" smtClean="0"/>
              <a:t>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How will the project advance “knowledge and understanding in its own field or across different fields?” (NSF)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Does it “address an important problem?” &amp; “How will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scientific knowledge or practice be advanced?” (NIH)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”Is it “broadly conceived, based on sound scholarship, and appropriately analytical?” (NEH)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” The extent to which the design of the proposed project reflects up-to-date knowledge from research and effective practice.” (US Dept of Education)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219200"/>
          </a:xfrm>
        </p:spPr>
        <p:txBody>
          <a:bodyPr/>
          <a:lstStyle/>
          <a:p>
            <a:pPr algn="ctr" eaLnBrk="1" hangingPunct="1"/>
            <a:r>
              <a:rPr lang="en-US" sz="2800" i="1" dirty="0" smtClean="0">
                <a:latin typeface="Tahoma" pitchFamily="34" charset="0"/>
              </a:rPr>
              <a:t>Other Aspects of Intellectual Quality/Merit/Significance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Other Intellectual Quality Issues: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Originality/Innovation: Does it address an innovative hypothesis or employ novel concepts, approaches, methodologies, tools or techniques?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Validity of the need, goals, objectives and supporting information as presented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Quality of participants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Realistic design and likelihood for success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Conducive facilities and environment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u="sng" smtClean="0"/>
              <a:t>Agenda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178800" cy="4171950"/>
          </a:xfrm>
        </p:spPr>
        <p:txBody>
          <a:bodyPr/>
          <a:lstStyle/>
          <a:p>
            <a:pPr marL="514350" indent="-514350" eaLnBrk="1" hangingPunct="1">
              <a:buFont typeface="Tw Cen MT" pitchFamily="34" charset="0"/>
              <a:buAutoNum type="arabicPeriod"/>
            </a:pPr>
            <a:r>
              <a:rPr lang="en-US" sz="2800" u="sng" smtClean="0"/>
              <a:t>Resources</a:t>
            </a:r>
            <a:r>
              <a:rPr lang="en-US" sz="2800" smtClean="0"/>
              <a:t> available to search for grants at WPUNJ</a:t>
            </a:r>
          </a:p>
          <a:p>
            <a:pPr marL="514350" indent="-514350" eaLnBrk="1" hangingPunct="1">
              <a:buFont typeface="Tw Cen MT" pitchFamily="34" charset="0"/>
              <a:buAutoNum type="arabicPeriod"/>
            </a:pPr>
            <a:endParaRPr lang="en-US" sz="2800" smtClean="0"/>
          </a:p>
          <a:p>
            <a:pPr marL="514350" indent="-514350" eaLnBrk="1" hangingPunct="1">
              <a:buFont typeface="Tw Cen MT" pitchFamily="34" charset="0"/>
              <a:buAutoNum type="arabicPeriod"/>
            </a:pPr>
            <a:r>
              <a:rPr lang="en-US" sz="2800" smtClean="0"/>
              <a:t>WPUNJ </a:t>
            </a:r>
            <a:r>
              <a:rPr lang="en-US" sz="2800" u="sng" smtClean="0"/>
              <a:t>Process, Policies and Procedures</a:t>
            </a:r>
            <a:r>
              <a:rPr lang="en-US" sz="2800" smtClean="0"/>
              <a:t> regarding grants</a:t>
            </a:r>
          </a:p>
          <a:p>
            <a:pPr marL="514350" indent="-514350" eaLnBrk="1" hangingPunct="1">
              <a:buFont typeface="Tw Cen MT" pitchFamily="34" charset="0"/>
              <a:buAutoNum type="arabicPeriod"/>
            </a:pPr>
            <a:endParaRPr lang="en-US" sz="2800" u="sng" smtClean="0"/>
          </a:p>
          <a:p>
            <a:pPr marL="514350" indent="-514350" eaLnBrk="1" hangingPunct="1">
              <a:buFont typeface="Tw Cen MT" pitchFamily="34" charset="0"/>
              <a:buAutoNum type="arabicPeriod"/>
            </a:pPr>
            <a:r>
              <a:rPr lang="en-US" sz="2800" u="sng" smtClean="0"/>
              <a:t>How to</a:t>
            </a:r>
            <a:r>
              <a:rPr lang="en-US" sz="2800" smtClean="0"/>
              <a:t> develop a fundable grant proposal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u="sng" dirty="0" smtClean="0"/>
              <a:t>Review Criteria</a:t>
            </a:r>
            <a:r>
              <a:rPr lang="en-US" dirty="0" smtClean="0"/>
              <a:t>: Content</a:t>
            </a:r>
            <a:endParaRPr lang="en-US" dirty="0" smtClean="0">
              <a:latin typeface="Tahom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The </a:t>
            </a:r>
            <a:r>
              <a:rPr lang="en-US" sz="2800" i="1" dirty="0" smtClean="0"/>
              <a:t>second most important</a:t>
            </a:r>
            <a:r>
              <a:rPr lang="en-US" sz="2800" dirty="0" smtClean="0"/>
              <a:t> review issue is</a:t>
            </a:r>
          </a:p>
          <a:p>
            <a:pPr marL="834390" lvl="1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i="1" dirty="0" smtClean="0"/>
              <a:t>		</a:t>
            </a:r>
            <a:r>
              <a:rPr lang="en-US" sz="2800" i="1" u="sng" dirty="0" smtClean="0"/>
              <a:t>Potential Broader Impact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 project participants (you, others; direct, indirect)?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 the service/support environment/infrastructure?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Of the data or insights to be produced?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Of how others will use the outcomes?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A </a:t>
            </a:r>
            <a:r>
              <a:rPr lang="en-US" sz="2400" i="1" dirty="0" smtClean="0"/>
              <a:t>Key Aspect</a:t>
            </a:r>
            <a:r>
              <a:rPr lang="en-US" sz="2400" dirty="0" smtClean="0"/>
              <a:t> to address is dissemination: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i="1" dirty="0" smtClean="0"/>
              <a:t>How will you share the outcomes with others?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i="1" dirty="0" smtClean="0">
                <a:latin typeface="Tahoma" pitchFamily="34" charset="0"/>
              </a:rPr>
              <a:t>Other Aspects of Potential Broader Impact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5950"/>
            <a:ext cx="8305800" cy="41719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Other Broader Impact Issues: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How well will the project/activity: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dirty="0" smtClean="0"/>
              <a:t>Promote integration of service, research and education?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dirty="0" smtClean="0"/>
              <a:t>Broaden the participation of underrepresented groups (e.g. genders, racial/ethnic minorities, persons with disabilities)?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dirty="0" smtClean="0"/>
              <a:t>Benefit your community and society in general?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/>
              <a:t>Review Criteria</a:t>
            </a:r>
            <a:r>
              <a:rPr lang="en-US" sz="3600" smtClean="0"/>
              <a:t>: Technical</a:t>
            </a: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7244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Was a Letter of Intent or Preliminary Proposal Required?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Forms: Cover sheet, summaries, assurances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Format: Length, margins, font size, attachments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Organization: Specific sections in specific order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Special Requirements: Human Subjects, ADA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Letters of Commitment: Partners, Evaluators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i="1" smtClean="0">
                <a:sym typeface="Wingdings 2" pitchFamily="18" charset="2"/>
              </a:rPr>
              <a:t> THESE ARE </a:t>
            </a:r>
            <a:r>
              <a:rPr lang="en-US" sz="2800" i="1" smtClean="0"/>
              <a:t>EASY EXCUSES TO REJECT PROPOSALS</a:t>
            </a:r>
          </a:p>
          <a:p>
            <a:pPr eaLnBrk="1" hangingPunct="1">
              <a:buFont typeface="Monotype Sorts" pitchFamily="2" charset="2"/>
              <a:buNone/>
            </a:pP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latin typeface="Tahoma" pitchFamily="34" charset="0"/>
                <a:cs typeface="Tahoma" pitchFamily="34" charset="0"/>
              </a:rPr>
              <a:t>Review Process</a:t>
            </a:r>
            <a:endParaRPr lang="en-US" u="sng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5950"/>
            <a:ext cx="8534400" cy="417195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1.  Self/Institutional review before submitting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2.  Technical review when received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3.  First program staff review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4.  Peer/Committee review: selection and scoring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5.  Second program staff review: ranking and selection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6.  Program executive officer/board review: approval</a:t>
            </a:r>
          </a:p>
          <a:p>
            <a:pPr marL="463550" indent="-4635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dirty="0" smtClean="0"/>
              <a:t>7.	Contract office review: negotiation and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latin typeface="Tahoma" pitchFamily="34" charset="0"/>
              </a:rPr>
              <a:t>Developing Each Component</a:t>
            </a:r>
            <a:endParaRPr lang="en-US" sz="3600" smtClean="0">
              <a:latin typeface="Tahom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0225" cy="4724400"/>
          </a:xfrm>
        </p:spPr>
        <p:txBody>
          <a:bodyPr>
            <a:normAutofit/>
          </a:bodyPr>
          <a:lstStyle/>
          <a:p>
            <a:pPr marL="514350" indent="-514350" eaLnBrk="1" hangingPunct="1">
              <a:buNone/>
            </a:pPr>
            <a:r>
              <a:rPr lang="en-US" sz="2800" dirty="0" smtClean="0"/>
              <a:t>1. Activity Plan                 </a:t>
            </a:r>
          </a:p>
          <a:p>
            <a:pPr marL="514350" indent="-514350" eaLnBrk="1" hangingPunct="1">
              <a:buNone/>
            </a:pPr>
            <a:r>
              <a:rPr lang="en-US" sz="2800" dirty="0" smtClean="0"/>
              <a:t>2. Budget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dirty="0" smtClean="0"/>
              <a:t>3. Goals &amp; Objectives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dirty="0" smtClean="0"/>
              <a:t>4. Background, Need(s), Problem(s), Benefits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dirty="0" smtClean="0"/>
              <a:t>5. Introduction: Credibility of PI/PD, WPU, etc.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dirty="0" smtClean="0"/>
              <a:t>6. Detailed Evaluation Plan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dirty="0" smtClean="0"/>
              <a:t>7. Detailed Dissemination Plan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dirty="0" smtClean="0"/>
              <a:t>8. Future Activity</a:t>
            </a:r>
            <a:endParaRPr lang="en-US" dirty="0" smtClean="0"/>
          </a:p>
          <a:p>
            <a:pPr eaLnBrk="1" hangingPunct="1">
              <a:buFont typeface="Monotype Sorts" pitchFamily="2" charset="2"/>
              <a:buNone/>
            </a:pPr>
            <a:r>
              <a:rPr lang="en-US" sz="2800" dirty="0" smtClean="0"/>
              <a:t>9. Summary/Final Introduction</a:t>
            </a:r>
          </a:p>
          <a:p>
            <a:pPr eaLnBrk="1" hangingPunct="1">
              <a:buFont typeface="Monotype Sort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kumimoji="1" lang="en-US" sz="40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3"/>
            </a:pPr>
            <a:endParaRPr kumimoji="1" lang="en-US" sz="3200">
              <a:latin typeface="Tahoma" pitchFamily="34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Worksheet" r:id="rId3" imgW="6619858" imgH="3933952" progId="Excel.Sheet.8">
              <p:embed/>
            </p:oleObj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58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kumimoji="1" lang="en-US" sz="40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600" y="20383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3"/>
            </a:pPr>
            <a:endParaRPr kumimoji="1" lang="en-US" sz="3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  <a:cs typeface="Tahoma" pitchFamily="34" charset="0"/>
              </a:rPr>
              <a:t>Before the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9530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Research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Similar programs, core issue, related issues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Gather data supporting your idea and proposed of activities (census, research findings)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Undertake preliminary activity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Test proposed activities and/or collect preliminary data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Determine outcome estimates</a:t>
            </a:r>
            <a:endParaRPr lang="en-US" sz="2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u="sng" dirty="0" smtClean="0"/>
              <a:t>DEVELOP THE PROJECT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Don’t wait until you start writing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Will identify issues that need resolution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Provides time to think about what you are going to do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  <a:cs typeface="Tahoma" pitchFamily="34" charset="0"/>
              </a:rPr>
              <a:t>1. </a:t>
            </a:r>
            <a:r>
              <a:rPr lang="en-US" sz="3600" u="sng" smtClean="0">
                <a:latin typeface="Tahoma" pitchFamily="34" charset="0"/>
                <a:cs typeface="Tahoma" pitchFamily="34" charset="0"/>
              </a:rPr>
              <a:t>Activity Plan or Methodology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Rationale: Why are you doing project this way?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Literature review, programs at other institutions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Preliminary activities, outcomes and data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Activities Plan and Accomplishments: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Tasks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Timeline</a:t>
            </a:r>
            <a:endParaRPr lang="en-US" sz="1600" i="1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Personnel: Who will perform each task?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Resources: Facilities, Equipment, Supplies, Money?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752600" y="5791201"/>
            <a:ext cx="5410200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DETAILS! DETAILS!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latin typeface="Tahoma" pitchFamily="34" charset="0"/>
                <a:cs typeface="Tahoma" pitchFamily="34" charset="0"/>
              </a:rPr>
              <a:t>2.  Budget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229600" cy="41338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Budget Summary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Total expenses by category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Budget Detail or Narrative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Present as narrative or spreadsheet (or both)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Provides details on expenses by category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Provides fiscal perspective on the project and narrative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No expenses included in the budget that are not identified in the narrative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No expenses in narrative that are not in the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  <a:cs typeface="Tahoma" pitchFamily="34" charset="0"/>
              </a:rPr>
              <a:t>Sample Budget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524000"/>
          <a:ext cx="9144000" cy="3862552"/>
        </p:xfrm>
        <a:graphic>
          <a:graphicData uri="http://schemas.openxmlformats.org/presentationml/2006/ole">
            <p:oleObj spid="_x0000_s4098" name="Worksheet" r:id="rId3" imgW="5229320" imgH="16572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ahoma" pitchFamily="34" charset="0"/>
              </a:rPr>
              <a:t>  </a:t>
            </a:r>
            <a:r>
              <a:rPr lang="en-US" sz="4000" u="sng" dirty="0" smtClean="0">
                <a:latin typeface="Tahoma" pitchFamily="34" charset="0"/>
              </a:rPr>
              <a:t>Resource #1</a:t>
            </a:r>
            <a:r>
              <a:rPr lang="en-US" sz="4000" dirty="0" smtClean="0">
                <a:latin typeface="Tahoma" pitchFamily="34" charset="0"/>
              </a:rPr>
              <a:t>:</a:t>
            </a:r>
            <a:br>
              <a:rPr lang="en-US" sz="4000" dirty="0" smtClean="0">
                <a:latin typeface="Tahoma" pitchFamily="34" charset="0"/>
              </a:rPr>
            </a:br>
            <a:r>
              <a:rPr lang="en-US" sz="4000" dirty="0" smtClean="0">
                <a:latin typeface="Tahoma" pitchFamily="34" charset="0"/>
              </a:rPr>
              <a:t>  The Office of Sponsored Programs</a:t>
            </a:r>
            <a:endParaRPr lang="en-US" sz="3600" dirty="0" smtClean="0"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u="sng" smtClean="0"/>
              <a:t>Primary Focus</a:t>
            </a:r>
            <a:r>
              <a:rPr lang="en-US" sz="2800" smtClean="0"/>
              <a:t>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Proposals to government agencies, public charities and large foundations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Support for research, teaching, community service, public programs, creative endeavors, conferences, other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u="sng" smtClean="0"/>
              <a:t>Three Major Areas of Activity</a:t>
            </a:r>
            <a:r>
              <a:rPr lang="en-US" sz="2800" smtClean="0"/>
              <a:t>:</a:t>
            </a:r>
            <a:endParaRPr lang="en-US" sz="2800" u="sng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Pre-Award Services &amp; Resources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Post-Award Services &amp; Support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Compliance</a:t>
            </a:r>
            <a:endParaRPr lang="en-US" smtClean="0"/>
          </a:p>
          <a:p>
            <a:pPr eaLnBrk="1" hangingPunct="1">
              <a:buFont typeface="Monotype Sort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i="1" u="sng" dirty="0" smtClean="0">
                <a:latin typeface="Tahoma" pitchFamily="34" charset="0"/>
              </a:rPr>
              <a:t/>
            </a:r>
            <a:br>
              <a:rPr lang="en-US" sz="3600" i="1" u="sng" dirty="0" smtClean="0">
                <a:latin typeface="Tahoma" pitchFamily="34" charset="0"/>
              </a:rPr>
            </a:br>
            <a:r>
              <a:rPr lang="en-US" sz="3600" i="1" u="sng" dirty="0" smtClean="0">
                <a:latin typeface="Tahoma" pitchFamily="34" charset="0"/>
              </a:rPr>
              <a:t>Typical Budget Categories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5950"/>
            <a:ext cx="8178800" cy="45148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Salaries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Fringe Benefits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Supplies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Consultants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Travel &amp; Conferences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Equipment (agency defined)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Participant Costs (tuition/stipends, other)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Indirect/Overhead Costs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105400" y="1905000"/>
            <a:ext cx="3810000" cy="235449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Multiple Year Budget?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Adjust for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>
                <a:latin typeface="Tahoma" pitchFamily="34" charset="0"/>
              </a:rPr>
              <a:t>  salary increments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>
                <a:latin typeface="Tahoma" pitchFamily="34" charset="0"/>
              </a:rPr>
              <a:t>  variable expenses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>
                <a:latin typeface="Tahoma" pitchFamily="34" charset="0"/>
              </a:rPr>
              <a:t>  non-repeating expenses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</a:rPr>
              <a:t>3.  </a:t>
            </a:r>
            <a:r>
              <a:rPr lang="en-US" sz="3600" u="sng" smtClean="0">
                <a:latin typeface="Tahoma" pitchFamily="34" charset="0"/>
              </a:rPr>
              <a:t>Goals, Objectives, Outcomes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Goal</a:t>
            </a:r>
            <a:r>
              <a:rPr lang="en-US" sz="2800" dirty="0" smtClean="0"/>
              <a:t>: A broad statement of the ultimate result of the research or change being pursued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Objective</a:t>
            </a:r>
            <a:r>
              <a:rPr lang="en-US" sz="2800" dirty="0" smtClean="0"/>
              <a:t>: The narrowly defined, measurable and time-specific result you expect to accomplish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Process vs. outcome objectives; Action verbs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Interventions: To [direction of change] + [area of change] + [target population] + [degree of change] + [timeframe]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Research: To [specific research activity] then [impact of research] on [status of problem/need] + [timeframe].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Outcomes</a:t>
            </a:r>
            <a:r>
              <a:rPr lang="en-US" sz="2800" dirty="0" smtClean="0"/>
              <a:t>: Short term accomplishments and long term impacts, direct and possibly indirect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82000" cy="1066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</a:rPr>
              <a:t>4.  </a:t>
            </a:r>
            <a:r>
              <a:rPr lang="en-US" sz="3600" u="sng" smtClean="0">
                <a:latin typeface="Tahoma" pitchFamily="34" charset="0"/>
              </a:rPr>
              <a:t>Problem and Need Statement</a:t>
            </a:r>
            <a:endParaRPr lang="en-US" sz="3600" smtClean="0">
              <a:latin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Defines what the project will address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Who, what, where, when, why?</a:t>
            </a:r>
            <a:endParaRPr lang="en-US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Hard evidence and documentation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Statistics, data, evidence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smtClean="0"/>
              <a:t>From your literature search &amp; preliminary activities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smtClean="0"/>
              <a:t>Authoritative: Census data, government reports, credible experts and publications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Anecdotal evidence gives life to statistics</a:t>
            </a:r>
            <a:endParaRPr lang="en-US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Impact/outcome if problem is addressed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Link outcome to missions (You &amp; funder)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</a:rPr>
              <a:t>5. </a:t>
            </a:r>
            <a:r>
              <a:rPr lang="en-US" sz="3600" u="sng" smtClean="0">
                <a:latin typeface="Tahoma" pitchFamily="34" charset="0"/>
              </a:rPr>
              <a:t>Introduction: Credibility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Concise statement of project goal, including problem/need addressed and objectives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Crucial information reader needs to know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Discuss importance, innovation, creativity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Concise statement describing project activities and key outcomes expected  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Crucial information reader needs to know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How project addresses the </a:t>
            </a:r>
            <a:r>
              <a:rPr lang="en-US" sz="2800" i="1" smtClean="0"/>
              <a:t>funder’s</a:t>
            </a:r>
            <a:r>
              <a:rPr lang="en-US" sz="2800" smtClean="0"/>
              <a:t> priorities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/>
              <a:t>Related organizational and staff experience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Previous successful related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ahoma" pitchFamily="34" charset="0"/>
              </a:rPr>
              <a:t>Discipline, Project &amp; Grant Program-Specific Activity Plan Components</a:t>
            </a:r>
            <a:endParaRPr lang="en-US" sz="3600" dirty="0" smtClean="0">
              <a:latin typeface="Tahom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5950"/>
            <a:ext cx="8382000" cy="4591050"/>
          </a:xfrm>
        </p:spPr>
        <p:txBody>
          <a:bodyPr>
            <a:normAutofit fontScale="92500"/>
          </a:bodyPr>
          <a:lstStyle/>
          <a:p>
            <a:pPr eaLnBrk="1" hangingPunct="1">
              <a:buFont typeface="Monotype Sorts" pitchFamily="2" charset="2"/>
              <a:buNone/>
              <a:defRPr/>
            </a:pPr>
            <a:r>
              <a:rPr lang="en-US" sz="2800" i="1" dirty="0" smtClean="0"/>
              <a:t>These vary significantly based on the nature of the project, your discipline, and the specifics of grant program: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800" dirty="0" smtClean="0"/>
              <a:t>6. </a:t>
            </a:r>
            <a:r>
              <a:rPr lang="en-US" sz="2800" u="sng" dirty="0" smtClean="0"/>
              <a:t>Evaluation/Assessment</a:t>
            </a:r>
            <a:r>
              <a:rPr lang="en-US" sz="2800" dirty="0" smtClean="0"/>
              <a:t>: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What will success look like? 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How will it be documented? External Consultant(s)?</a:t>
            </a:r>
            <a:r>
              <a:rPr lang="en-US" sz="2200" dirty="0" smtClean="0"/>
              <a:t>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7. </a:t>
            </a:r>
            <a:r>
              <a:rPr lang="en-US" sz="2800" u="sng" dirty="0" smtClean="0"/>
              <a:t>Dissemination of Results</a:t>
            </a:r>
            <a:r>
              <a:rPr lang="en-US" sz="2800" dirty="0" smtClean="0"/>
              <a:t>: </a:t>
            </a:r>
          </a:p>
          <a:p>
            <a:pPr marL="1109662" lvl="2" indent="-514350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Think realistic and attainable! Publications &amp; Conference Presentations; Webpage?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8. </a:t>
            </a:r>
            <a:r>
              <a:rPr lang="en-US" sz="2800" u="sng" dirty="0" smtClean="0"/>
              <a:t>Future Activities and Impact</a:t>
            </a:r>
            <a:r>
              <a:rPr lang="en-US" sz="2800" dirty="0" smtClean="0"/>
              <a:t>:</a:t>
            </a:r>
            <a:endParaRPr lang="en-US" sz="2800" u="sng" dirty="0" smtClean="0"/>
          </a:p>
          <a:p>
            <a:pPr marL="1098550" lvl="2" indent="-457200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Sustainability: $$$/infrastructure; You &amp; your field</a:t>
            </a:r>
          </a:p>
          <a:p>
            <a:pPr marL="1098550" lvl="2" indent="-457200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If seed or start-up, this is very important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</a:rPr>
              <a:t>9.	</a:t>
            </a:r>
            <a:r>
              <a:rPr lang="en-US" sz="3600" u="sng" smtClean="0">
                <a:latin typeface="Tahoma" pitchFamily="34" charset="0"/>
              </a:rPr>
              <a:t>Proposal Summary or Abstract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Stands alone at beginning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i="1" dirty="0" smtClean="0"/>
              <a:t>First for agency staff and reviewers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i="1" dirty="0" smtClean="0"/>
              <a:t>Important as public summary of project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i="1" dirty="0" smtClean="0"/>
              <a:t>“Professional  English” as well as “Plain English”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May have special content requirements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Limited length – usually one page </a:t>
            </a:r>
            <a:r>
              <a:rPr lang="en-US" sz="2400" i="1" dirty="0" smtClean="0"/>
              <a:t>or less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Touches on all key details of project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Ones that define the importance, impact and scope of the project: Goal, objectives &amp; outcome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Ones that are most important to the funder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Ones that distinguish your project from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latin typeface="Tahoma" pitchFamily="34" charset="0"/>
              </a:rPr>
              <a:t>Appendices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Summary Vita/Resume or Biographical Sketch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Education and work history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Related programmatic, research, publication or professional activities and experiences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Leadership and peer-acknowledgement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Letters of support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Work or publicity samples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Agency history, background and plans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Agency tax status and financial statements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5511800" cy="4171950"/>
          </a:xfrm>
        </p:spPr>
        <p:txBody>
          <a:bodyPr>
            <a:normAutofit/>
          </a:bodyPr>
          <a:lstStyle/>
          <a:p>
            <a:pPr eaLnBrk="1" hangingPunct="1">
              <a:buFont typeface="Monotype Sorts" pitchFamily="2" charset="2"/>
              <a:buNone/>
            </a:pPr>
            <a:r>
              <a:rPr lang="en-US" sz="6000" smtClean="0"/>
              <a:t>	</a:t>
            </a:r>
            <a:r>
              <a:rPr lang="en-US" sz="4800" i="1" smtClean="0"/>
              <a:t>How you probably feel right now !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4400" smtClean="0"/>
              <a:t>  Grant proposals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4400" smtClean="0"/>
              <a:t>  are hard – but very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4400" smtClean="0"/>
              <a:t>  “do-able.”</a:t>
            </a:r>
          </a:p>
        </p:txBody>
      </p:sp>
      <p:graphicFrame>
        <p:nvGraphicFramePr>
          <p:cNvPr id="5122" name="Object 1028"/>
          <p:cNvGraphicFramePr>
            <a:graphicFrameLocks noChangeAspect="1"/>
          </p:cNvGraphicFramePr>
          <p:nvPr/>
        </p:nvGraphicFramePr>
        <p:xfrm>
          <a:off x="5945190" y="1600200"/>
          <a:ext cx="2187575" cy="4648200"/>
        </p:xfrm>
        <a:graphic>
          <a:graphicData uri="http://schemas.openxmlformats.org/presentationml/2006/ole">
            <p:oleObj spid="_x0000_s5122" name="Clip" r:id="rId4" imgW="1083600" imgH="2299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latin typeface="Tahoma" pitchFamily="34" charset="0"/>
              </a:rPr>
              <a:t>Helpful Hints</a:t>
            </a:r>
            <a:r>
              <a:rPr lang="en-US" sz="3600" smtClean="0">
                <a:latin typeface="Tahoma" pitchFamily="34" charset="0"/>
              </a:rPr>
              <a:t>: Content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Be innovative wherever possible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Based on what others are doing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Focus on key questions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Be convincing and thorough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Demonstrate knowledge of subject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State the expected contributions (outcomes) to your field of work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u="sng" smtClean="0"/>
              <a:t>Convey excitement and commitment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Clearly link to the funder’s priorities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latin typeface="Tahoma" pitchFamily="34" charset="0"/>
              </a:rPr>
              <a:t>Helpful Hints</a:t>
            </a:r>
            <a:r>
              <a:rPr lang="en-US" sz="3600" smtClean="0">
                <a:latin typeface="Tahoma" pitchFamily="34" charset="0"/>
              </a:rPr>
              <a:t>: Structure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Clear, concise sentences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Use section- and sub-headings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Use page headings and number pages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Avoid or define jargon or technical terms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Be specific – Do not make readers assume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Objective: “To increase rate by 25% in 2 years.”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Activity: “The PI and a student will travel to North Park to collect samples on ten consecutive Saturdays.  A sample will consist of . . 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u="sng" smtClean="0"/>
              <a:t>Pre-award Services &amp; Resources</a:t>
            </a:r>
            <a:r>
              <a:rPr lang="en-US" sz="3600" smtClean="0"/>
              <a:t>:</a:t>
            </a:r>
            <a:endParaRPr lang="en-US" sz="3600" u="sng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610600" cy="4724400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Funder identification, reference center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Publications: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Dates, Updates &amp; Insights (DUI) email announcements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STAR Report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Web site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Training: at WPU and conferences; funder visits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Idea and project development, proposal preparation guidance/assistance, institutional review, submission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Support and encouragement: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Senate Research Council, University Research &amp; Scholarship Day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Conferences, meetings with funding agencies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u="sng" smtClean="0">
                <a:latin typeface="Tahoma" pitchFamily="34" charset="0"/>
              </a:rPr>
              <a:t>Helpful Hints</a:t>
            </a:r>
            <a:r>
              <a:rPr lang="en-US" sz="3600" smtClean="0">
                <a:latin typeface="Tahoma" pitchFamily="34" charset="0"/>
              </a:rPr>
              <a:t>:</a:t>
            </a:r>
            <a:r>
              <a:rPr lang="en-US" sz="3200" smtClean="0">
                <a:latin typeface="Tahoma" pitchFamily="34" charset="0"/>
              </a:rPr>
              <a:t> </a:t>
            </a:r>
            <a:r>
              <a:rPr lang="en-US" sz="3600" smtClean="0">
                <a:latin typeface="Tahoma" pitchFamily="34" charset="0"/>
              </a:rPr>
              <a:t>General Tips for Success</a:t>
            </a:r>
            <a:endParaRPr lang="en-US" sz="3200" smtClean="0"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71650"/>
            <a:ext cx="7772400" cy="478155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smtClean="0"/>
              <a:t>Follow the directions/answer their questions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smtClean="0"/>
              <a:t>Talk to the Program Officer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smtClean="0"/>
              <a:t>Fulfill their review criteria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smtClean="0"/>
              <a:t>Ask for what you need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smtClean="0"/>
              <a:t>Be thorough in describing the project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smtClean="0"/>
              <a:t>Do not do the project or writing alone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smtClean="0"/>
              <a:t>Schedule time to write 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i="1" u="sng" smtClean="0"/>
              <a:t>Start early to insure there is enough time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smtClean="0"/>
              <a:t>Everything must “fit together”: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latin typeface="Tahoma" pitchFamily="34" charset="0"/>
              </a:rPr>
              <a:t>The Ultimate Goal of a Proposal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1868489" y="1600201"/>
          <a:ext cx="5407025" cy="4708525"/>
        </p:xfrm>
        <a:graphic>
          <a:graphicData uri="http://schemas.openxmlformats.org/presentationml/2006/ole">
            <p:oleObj spid="_x0000_s6146" name="Photo Editor Photo" r:id="rId3" imgW="16952381" imgH="14761905" progId="">
              <p:embed/>
            </p:oleObj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962400" y="3429001"/>
            <a:ext cx="10668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Abstract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latin typeface="Tahoma" pitchFamily="34" charset="0"/>
              </a:rPr>
              <a:t>Contact Information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u="sng" dirty="0" smtClean="0"/>
              <a:t>Staff</a:t>
            </a:r>
            <a:r>
              <a:rPr lang="en-US" sz="2800" dirty="0" smtClean="0"/>
              <a:t>:</a:t>
            </a:r>
            <a:endParaRPr lang="en-US" sz="2800" u="sng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Martin Williams, Director		EXT 3263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Lourdes Bastas, </a:t>
            </a:r>
            <a:r>
              <a:rPr lang="en-US" sz="2800" dirty="0" smtClean="0"/>
              <a:t>Assistant </a:t>
            </a:r>
            <a:r>
              <a:rPr lang="en-US" sz="2800" dirty="0" smtClean="0"/>
              <a:t>Director, </a:t>
            </a:r>
            <a:r>
              <a:rPr lang="en-US" sz="2800" dirty="0" smtClean="0"/>
              <a:t>                 Pre-Award Services</a:t>
            </a:r>
            <a:r>
              <a:rPr lang="en-US" sz="2800" dirty="0" smtClean="0"/>
              <a:t>			</a:t>
            </a:r>
            <a:r>
              <a:rPr lang="en-US" sz="2800" dirty="0" smtClean="0"/>
              <a:t>EXT </a:t>
            </a:r>
            <a:r>
              <a:rPr lang="en-US" sz="2800" dirty="0" smtClean="0"/>
              <a:t>3794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Beth Ann Bates, Program Assistant	EXT 2852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Nina Jemmott, </a:t>
            </a:r>
            <a:r>
              <a:rPr lang="en-US" sz="2800" dirty="0" smtClean="0"/>
              <a:t>Associate </a:t>
            </a:r>
            <a:r>
              <a:rPr lang="en-US" sz="2800" dirty="0" smtClean="0"/>
              <a:t>VP &amp; Dean,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Graduate Studies and Research	EXT 3093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u="sng" dirty="0" smtClean="0"/>
              <a:t>Office</a:t>
            </a:r>
            <a:r>
              <a:rPr lang="en-US" sz="2800" dirty="0" smtClean="0"/>
              <a:t>: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Raubinger Hall 107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Fax: 973-720-3573</a:t>
            </a:r>
          </a:p>
          <a:p>
            <a:pPr marL="0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u="sng" dirty="0" smtClean="0"/>
              <a:t>Webpage</a:t>
            </a:r>
            <a:r>
              <a:rPr lang="en-US" sz="2800" dirty="0" smtClean="0"/>
              <a:t>: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002060"/>
                </a:solidFill>
                <a:hlinkClick r:id="rId2"/>
              </a:rPr>
              <a:t>www.wpunj.edu/osp</a:t>
            </a:r>
            <a:endParaRPr lang="en-US" sz="32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/>
              <a:t>Contact Information</a:t>
            </a:r>
            <a:r>
              <a:rPr lang="en-US" sz="3600" smtClean="0"/>
              <a:t>:</a:t>
            </a:r>
            <a:endParaRPr lang="en-US" sz="3600" u="sng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78800" cy="48006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Staff</a:t>
            </a:r>
            <a:r>
              <a:rPr lang="en-US" sz="2800" dirty="0" smtClean="0"/>
              <a:t>:</a:t>
            </a:r>
            <a:endParaRPr lang="en-US" sz="2400" u="sng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Martin Williams, Director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Lourdes Bastas, Assistant Director for Pre-Award Services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Beth Ann Bates, Program Assistant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Graduate &amp; Undergraduate Assistants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Nina Jemmott, Associate Vice President and Dean, Graduate Studies and Research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Office</a:t>
            </a:r>
            <a:r>
              <a:rPr lang="en-US" sz="2800" dirty="0" smtClean="0"/>
              <a:t>: 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Raubinger Hall 107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Phone: 973-720-2852, fax: 973-720-3573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Email: </a:t>
            </a:r>
            <a:r>
              <a:rPr lang="en-US" sz="2400" dirty="0" smtClean="0">
                <a:hlinkClick r:id="rId3"/>
              </a:rPr>
              <a:t>williamsm@wpunj.edu</a:t>
            </a:r>
            <a:r>
              <a:rPr lang="en-US" sz="2400" dirty="0" smtClean="0"/>
              <a:t>; </a:t>
            </a:r>
            <a:r>
              <a:rPr lang="en-US" sz="2400" dirty="0" smtClean="0">
                <a:hlinkClick r:id="rId4"/>
              </a:rPr>
              <a:t>bastasl@wpunj.edu</a:t>
            </a:r>
            <a:r>
              <a:rPr lang="en-US" sz="2400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Webpage</a:t>
            </a:r>
            <a:r>
              <a:rPr lang="en-US" sz="2800" dirty="0" smtClean="0"/>
              <a:t>: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hlinkClick r:id="rId5"/>
              </a:rPr>
              <a:t>www.wpunj.edu/osp</a:t>
            </a:r>
            <a:endParaRPr lang="en-US" sz="2000" dirty="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u="sng" smtClean="0"/>
              <a:t>Resource #2</a:t>
            </a:r>
            <a:r>
              <a:rPr lang="en-US" sz="3600" smtClean="0"/>
              <a:t>: Search Tools: Print Format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Directories and Newsletters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Comprehensive or General Interest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Special Interest: Agency, association and third-party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smtClean="0"/>
              <a:t>Multiple indexes: subject, type, location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Featured Element in a general interest publication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Other publications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Professional journals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/>
              <a:t>Newspapers</a:t>
            </a:r>
          </a:p>
          <a:p>
            <a:pPr eaLnBrk="1" hangingPunct="1">
              <a:buFont typeface="Monotype Sort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>
                <a:latin typeface="Tahoma" pitchFamily="34" charset="0"/>
              </a:rPr>
              <a:t>Resource #3</a:t>
            </a:r>
            <a:r>
              <a:rPr lang="en-US" sz="3200" smtClean="0">
                <a:latin typeface="Tahoma" pitchFamily="34" charset="0"/>
              </a:rPr>
              <a:t>: Search Tools: People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2777" y="1600200"/>
            <a:ext cx="8226425" cy="4495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Office of Sponsored Programs Staff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Colleagues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In department, professional associations, peers</a:t>
            </a:r>
            <a:endParaRPr lang="en-US" sz="2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Conferences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Grants Major Element: 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u="sng" dirty="0" smtClean="0"/>
              <a:t>Grant Resource Center, Training Workshops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u="sng" dirty="0" smtClean="0"/>
              <a:t>N</a:t>
            </a:r>
            <a:r>
              <a:rPr lang="en-US" sz="2400" u="sng" dirty="0" smtClean="0"/>
              <a:t>ational Council of University Research</a:t>
            </a:r>
          </a:p>
          <a:p>
            <a:pPr lvl="3" eaLnBrk="1" hangingPunct="1">
              <a:buNone/>
            </a:pPr>
            <a:endParaRPr lang="en-US" sz="2400" u="sng" dirty="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Grants Minor Element: Session or exhibitor</a:t>
            </a:r>
            <a:endParaRPr lang="en-US" sz="2800" dirty="0" smtClean="0"/>
          </a:p>
          <a:p>
            <a:pPr eaLnBrk="1" hangingPunct="1">
              <a:buFont typeface="Monotype Sort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u="sng" smtClean="0"/>
              <a:t>Resource #4</a:t>
            </a:r>
            <a:r>
              <a:rPr lang="en-US" sz="3600" smtClean="0"/>
              <a:t>: Search Tools: The Internet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788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Internet-based Databases Subscriptions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>
                <a:hlinkClick r:id="rId2"/>
              </a:rPr>
              <a:t>Grant Search</a:t>
            </a:r>
            <a:endParaRPr lang="en-US" sz="2400" dirty="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>
                <a:hlinkClick r:id="rId3"/>
              </a:rPr>
              <a:t>COS Funding Opportunities</a:t>
            </a:r>
            <a:endParaRPr lang="en-US" sz="2400" dirty="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>
                <a:hlinkClick r:id="rId4"/>
              </a:rPr>
              <a:t>Grants.Gov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Free Internet Search Tools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What’s your favorite search </a:t>
            </a:r>
            <a:r>
              <a:rPr lang="en-US" sz="2400" dirty="0" smtClean="0">
                <a:hlinkClick r:id="rId5"/>
              </a:rPr>
              <a:t>engine</a:t>
            </a:r>
            <a:r>
              <a:rPr lang="en-US" sz="2400" dirty="0" smtClean="0"/>
              <a:t>?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Organizations: e.g. </a:t>
            </a:r>
            <a:r>
              <a:rPr lang="en-US" sz="2400" dirty="0" smtClean="0">
                <a:hlinkClick r:id="rId6"/>
              </a:rPr>
              <a:t>Foundation Center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i="1" dirty="0" smtClean="0"/>
              <a:t>Helpful Hints</a:t>
            </a:r>
            <a:r>
              <a:rPr lang="en-US" sz="2800" dirty="0" smtClean="0"/>
              <a:t>: Use “Keywords” or funder’s terms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/>
              <a:t>Start narrow then broaden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3261</TotalTime>
  <Words>1954</Words>
  <Application>Microsoft Office PowerPoint</Application>
  <PresentationFormat>On-screen Show (4:3)</PresentationFormat>
  <Paragraphs>372</Paragraphs>
  <Slides>42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Apex</vt:lpstr>
      <vt:lpstr>Worksheet</vt:lpstr>
      <vt:lpstr>Clip</vt:lpstr>
      <vt:lpstr>Photo Editor Photo</vt:lpstr>
      <vt:lpstr>Microsoft Office Excel 97-2003 Worksheet</vt:lpstr>
      <vt:lpstr>Finding &amp; Applying for Grants “ It’s All About the Program”</vt:lpstr>
      <vt:lpstr>Agenda</vt:lpstr>
      <vt:lpstr>  Resource #1:   The Office of Sponsored Programs</vt:lpstr>
      <vt:lpstr>Pre-award Services &amp; Resources:</vt:lpstr>
      <vt:lpstr>Contact Information:</vt:lpstr>
      <vt:lpstr>Resource #2: Search Tools: Print Format</vt:lpstr>
      <vt:lpstr>Resource #3: Search Tools: People</vt:lpstr>
      <vt:lpstr>Resource #4: Search Tools: The Internet</vt:lpstr>
      <vt:lpstr>Slide 9</vt:lpstr>
      <vt:lpstr>Slide 10</vt:lpstr>
      <vt:lpstr>Slide 11</vt:lpstr>
      <vt:lpstr>Grant Development Process</vt:lpstr>
      <vt:lpstr>WPUNJ Policies &amp; Procedures:</vt:lpstr>
      <vt:lpstr>Slide 14</vt:lpstr>
      <vt:lpstr>How to Develop a Fundable Proposal</vt:lpstr>
      <vt:lpstr>Overview of a Complete Proposal</vt:lpstr>
      <vt:lpstr>Guidelines First!</vt:lpstr>
      <vt:lpstr>Review Criteria: Content</vt:lpstr>
      <vt:lpstr>Other Aspects of Intellectual Quality/Merit/Significance</vt:lpstr>
      <vt:lpstr>Review Criteria: Content</vt:lpstr>
      <vt:lpstr>Other Aspects of Potential Broader Impact</vt:lpstr>
      <vt:lpstr>Review Criteria: Technical</vt:lpstr>
      <vt:lpstr>Review Process</vt:lpstr>
      <vt:lpstr>Developing Each Component</vt:lpstr>
      <vt:lpstr>Slide 25</vt:lpstr>
      <vt:lpstr>Before the Proposal</vt:lpstr>
      <vt:lpstr>1. Activity Plan or Methodology</vt:lpstr>
      <vt:lpstr>2.  Budget</vt:lpstr>
      <vt:lpstr>Sample Budget</vt:lpstr>
      <vt:lpstr> Typical Budget Categories </vt:lpstr>
      <vt:lpstr>3.  Goals, Objectives, Outcomes</vt:lpstr>
      <vt:lpstr>4.  Problem and Need Statement</vt:lpstr>
      <vt:lpstr>5. Introduction: Credibility</vt:lpstr>
      <vt:lpstr>Discipline, Project &amp; Grant Program-Specific Activity Plan Components</vt:lpstr>
      <vt:lpstr>9. Proposal Summary or Abstract</vt:lpstr>
      <vt:lpstr>Appendices</vt:lpstr>
      <vt:lpstr>Slide 37</vt:lpstr>
      <vt:lpstr>Helpful Hints: Content</vt:lpstr>
      <vt:lpstr>Helpful Hints: Structure</vt:lpstr>
      <vt:lpstr>Helpful Hints: General Tips for Success</vt:lpstr>
      <vt:lpstr>The Ultimate Goal of a Proposal</vt:lpstr>
      <vt:lpstr>Contact Information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Writing                           November 2004</dc:title>
  <dc:creator>Martin Williams</dc:creator>
  <cp:lastModifiedBy>bastasl</cp:lastModifiedBy>
  <cp:revision>177</cp:revision>
  <cp:lastPrinted>2004-12-09T20:12:37Z</cp:lastPrinted>
  <dcterms:created xsi:type="dcterms:W3CDTF">2004-11-09T02:03:45Z</dcterms:created>
  <dcterms:modified xsi:type="dcterms:W3CDTF">2010-11-15T19:53:12Z</dcterms:modified>
</cp:coreProperties>
</file>