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99" r:id="rId4"/>
    <p:sldId id="279" r:id="rId5"/>
    <p:sldId id="266" r:id="rId6"/>
    <p:sldId id="267" r:id="rId7"/>
    <p:sldId id="264" r:id="rId8"/>
    <p:sldId id="273" r:id="rId9"/>
    <p:sldId id="268" r:id="rId10"/>
    <p:sldId id="274" r:id="rId11"/>
    <p:sldId id="280" r:id="rId12"/>
    <p:sldId id="285" r:id="rId13"/>
    <p:sldId id="286" r:id="rId14"/>
    <p:sldId id="275" r:id="rId15"/>
    <p:sldId id="276" r:id="rId16"/>
    <p:sldId id="278" r:id="rId17"/>
    <p:sldId id="270" r:id="rId18"/>
    <p:sldId id="271" r:id="rId19"/>
    <p:sldId id="283" r:id="rId20"/>
    <p:sldId id="284" r:id="rId21"/>
    <p:sldId id="257" r:id="rId22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3366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80" autoAdjust="0"/>
  </p:normalViewPr>
  <p:slideViewPr>
    <p:cSldViewPr>
      <p:cViewPr>
        <p:scale>
          <a:sx n="70" d="100"/>
          <a:sy n="70" d="100"/>
        </p:scale>
        <p:origin x="-2178" y="-85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defTabSz="916201" eaLnBrk="0" hangingPunct="0">
              <a:defRPr kumimoji="0"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defTabSz="916201" eaLnBrk="0" hangingPunct="0">
              <a:defRPr kumimoji="0" sz="1100"/>
            </a:lvl1pPr>
          </a:lstStyle>
          <a:p>
            <a:pPr>
              <a:defRPr/>
            </a:pPr>
            <a:fld id="{E8F87295-F841-4462-BA48-B7E42E7EB851}" type="datetime1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defTabSz="916201" eaLnBrk="0" hangingPunct="0">
              <a:defRPr kumimoji="0"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defTabSz="916201" eaLnBrk="0" hangingPunct="0">
              <a:defRPr kumimoji="0" sz="1100"/>
            </a:lvl1pPr>
          </a:lstStyle>
          <a:p>
            <a:pPr>
              <a:defRPr/>
            </a:pPr>
            <a:fld id="{D95F901B-A86C-4080-A5A7-A4A4CF78E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defTabSz="916201" eaLnBrk="0" hangingPunct="0">
              <a:defRPr kumimoji="0"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-88900" y="685800"/>
            <a:ext cx="7027863" cy="5272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6019800"/>
            <a:ext cx="5029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defTabSz="916201" eaLnBrk="0" hangingPunct="0">
              <a:defRPr kumimoji="0" sz="1100"/>
            </a:lvl1pPr>
          </a:lstStyle>
          <a:p>
            <a:pPr>
              <a:defRPr/>
            </a:pPr>
            <a:fld id="{0B32F2FC-6BE4-4D75-BF18-BDB0207F58DF}" type="datetime1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defTabSz="916201" eaLnBrk="0" hangingPunct="0">
              <a:defRPr kumimoji="0"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defTabSz="916201" eaLnBrk="0" hangingPunct="0">
              <a:defRPr kumimoji="0" sz="1100"/>
            </a:lvl1pPr>
          </a:lstStyle>
          <a:p>
            <a:pPr>
              <a:defRPr/>
            </a:pPr>
            <a:fld id="{3C0896EF-C8F7-4FB8-9E25-3A47F3B55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FDC98989-A0CB-466F-9D30-49FA4DD28E74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0E421396-8B9B-4AB3-8618-4405370156EC}" type="slidenum">
              <a:rPr lang="en-US" smtClean="0"/>
              <a:pPr defTabSz="914400"/>
              <a:t>1</a:t>
            </a:fld>
            <a:endParaRPr lang="en-US" smtClean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A87A224C-2DB8-4EF5-8CF9-0425B39E97B6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686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B1DB8BAB-B225-4073-B8E0-85C05150CA71}" type="slidenum">
              <a:rPr lang="en-US" smtClean="0"/>
              <a:pPr defTabSz="914400"/>
              <a:t>10</a:t>
            </a:fld>
            <a:endParaRPr lang="en-US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282CFA96-CCB6-4E83-96C0-5C16214B2735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789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7CF0029F-151F-47C0-A51F-F98B519F6AB3}" type="slidenum">
              <a:rPr lang="en-US" smtClean="0"/>
              <a:pPr defTabSz="914400"/>
              <a:t>11</a:t>
            </a:fld>
            <a:endParaRPr lang="en-US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A5CE839B-0055-4B02-AF23-E4FAFCA51DD7}" type="datetime1">
              <a:rPr lang="en-US" smtClean="0"/>
              <a:pPr defTabSz="915988"/>
              <a:t>5/24/2011</a:t>
            </a:fld>
            <a:endParaRPr lang="en-US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FEF05DC0-4AC4-44F7-9093-B5A998602765}" type="slidenum">
              <a:rPr lang="en-US" smtClean="0"/>
              <a:pPr defTabSz="915988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5D2C60C9-3206-4536-8F44-11CF2EE409CF}" type="datetime1">
              <a:rPr lang="en-US" smtClean="0"/>
              <a:pPr defTabSz="915988"/>
              <a:t>5/24/2011</a:t>
            </a:fld>
            <a:endParaRPr lang="en-US" smtClean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EA2A406E-FECB-44A5-A4C6-25637172F2E4}" type="slidenum">
              <a:rPr lang="en-US" smtClean="0"/>
              <a:pPr defTabSz="915988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3CE3184E-0E17-4F33-BFC9-F49EA8CA8753}" type="datetime1">
              <a:rPr lang="en-US" smtClean="0"/>
              <a:pPr defTabSz="915988"/>
              <a:t>5/24/2011</a:t>
            </a:fld>
            <a:endParaRPr lang="en-US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38C67DB3-E89F-4D12-8CD4-5E9BDDC2A1B6}" type="slidenum">
              <a:rPr lang="en-US" smtClean="0"/>
              <a:pPr defTabSz="915988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E2B59C82-76E3-4139-9129-B987C2D2CE43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4198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2D67773E-FFB2-4761-93F9-C074EEA15377}" type="slidenum">
              <a:rPr lang="en-US" smtClean="0"/>
              <a:pPr defTabSz="914400"/>
              <a:t>15</a:t>
            </a:fld>
            <a:endParaRPr lang="en-US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985E47F4-82ED-4253-B8DD-BDDB2CE1EA23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4608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2D347C58-4183-4CE1-BE4F-45D54EAC4F54}" type="slidenum">
              <a:rPr lang="en-US" smtClean="0"/>
              <a:pPr defTabSz="914400"/>
              <a:t>16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60F9CFA8-D213-4A51-A135-A459A1FCB803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4505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FF8ECB5-6190-4B25-AA8A-137A2A94C60E}" type="slidenum">
              <a:rPr lang="en-US" smtClean="0"/>
              <a:pPr defTabSz="914400"/>
              <a:t>17</a:t>
            </a:fld>
            <a:endParaRPr lang="en-US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CFAE2BF8-9DDB-45A7-8AB5-DCD76A3B2995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471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B46021C8-08C1-48D5-9D19-D930C57C2897}" type="slidenum">
              <a:rPr lang="en-US" smtClean="0"/>
              <a:pPr defTabSz="914400"/>
              <a:t>18</a:t>
            </a:fld>
            <a:endParaRPr lang="en-US" smtClean="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D3DE5BCA-FF66-4D4B-9B3C-D2EB859D4393}" type="datetime1">
              <a:rPr lang="en-US" smtClean="0"/>
              <a:pPr defTabSz="915988"/>
              <a:t>5/24/2011</a:t>
            </a:fld>
            <a:endParaRPr lang="en-US" smtClean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0BD43D71-D3E0-4BE9-B9E3-53B9F90469F6}" type="slidenum">
              <a:rPr lang="en-US" smtClean="0"/>
              <a:pPr defTabSz="915988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FB4A1864-5553-4A38-A133-D9C28E1EB0CD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87F2AFFA-83C4-455E-904F-320D159437A9}" type="slidenum">
              <a:rPr lang="en-US" smtClean="0"/>
              <a:pPr defTabSz="914400"/>
              <a:t>2</a:t>
            </a:fld>
            <a:endParaRPr 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00076617-2476-43CF-8CD8-2CA1834CC7B6}" type="datetime1">
              <a:rPr lang="en-US" smtClean="0"/>
              <a:pPr defTabSz="915988"/>
              <a:t>5/24/2011</a:t>
            </a:fld>
            <a:endParaRPr lang="en-US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ADB029A1-2438-46F4-9980-0FC5F140911C}" type="slidenum">
              <a:rPr lang="en-US" smtClean="0"/>
              <a:pPr defTabSz="915988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DB0F83B0-913C-407B-A544-7E8FA36D8430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501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318227BA-4508-4EDF-A12E-ECDE5C55725B}" type="slidenum">
              <a:rPr lang="en-US" smtClean="0"/>
              <a:pPr defTabSz="914400"/>
              <a:t>21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5988"/>
            <a:fld id="{87E238AD-BF11-41AD-BCC5-9EC28ADB26E3}" type="datetime1">
              <a:rPr lang="en-US" smtClean="0"/>
              <a:pPr defTabSz="915988"/>
              <a:t>5/24/2011</a:t>
            </a:fld>
            <a:endParaRPr lang="en-US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988"/>
            <a:fld id="{94AF52C1-24B7-49E5-9102-07144C284AB8}" type="slidenum">
              <a:rPr lang="en-US" smtClean="0"/>
              <a:pPr defTabSz="915988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7644EB70-9257-404F-9F00-5F521E21174F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FA4A9FE2-F7D1-4334-BDC9-A9DD67AB08B8}" type="slidenum">
              <a:rPr lang="en-US" smtClean="0"/>
              <a:pPr defTabSz="914400"/>
              <a:t>4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C7E263C9-2B62-47F4-9335-49AD449E50FD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17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F5C167D-719A-4851-8AEC-06ECD9BBA1A7}" type="slidenum">
              <a:rPr lang="en-US" smtClean="0"/>
              <a:pPr defTabSz="914400"/>
              <a:t>5</a:t>
            </a:fld>
            <a:endParaRPr lang="en-US" smtClean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26F6CB70-1984-4617-8C3B-DC9D60A3DFBC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690F4FA-F20E-4FA8-8982-213416AD3F2C}" type="slidenum">
              <a:rPr lang="en-US" smtClean="0"/>
              <a:pPr defTabSz="914400"/>
              <a:t>6</a:t>
            </a:fld>
            <a:endParaRPr lang="en-US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CC328A57-F33A-4604-BD02-7DCF73FF2DF0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379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6A8075EE-8676-4F76-BB9C-C9009BAE4258}" type="slidenum">
              <a:rPr lang="en-US" smtClean="0"/>
              <a:pPr defTabSz="914400"/>
              <a:t>7</a:t>
            </a:fld>
            <a:endParaRPr lang="en-US" smtClean="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7C7941AE-8203-4792-A267-094AF750E125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481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D9AD482F-812D-4043-89BB-4E2BA1A8C871}" type="slidenum">
              <a:rPr lang="en-US" smtClean="0"/>
              <a:pPr defTabSz="914400"/>
              <a:t>8</a:t>
            </a:fld>
            <a:endParaRPr lang="en-US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14400"/>
            <a:fld id="{112EDBD2-97E9-4853-828A-7705C4EBEE2B}" type="datetime1">
              <a:rPr lang="en-US" smtClean="0"/>
              <a:pPr defTabSz="914400"/>
              <a:t>5/24/2011</a:t>
            </a:fld>
            <a:endParaRPr lang="en-US" smtClean="0"/>
          </a:p>
        </p:txBody>
      </p:sp>
      <p:sp>
        <p:nvSpPr>
          <p:cNvPr id="358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9BF6A9AD-9B8E-4B2E-83DC-9CCFC50C08D7}" type="slidenum">
              <a:rPr lang="en-US" smtClean="0"/>
              <a:pPr defTabSz="914400"/>
              <a:t>9</a:t>
            </a:fld>
            <a:endParaRPr lang="en-US" smtClean="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" y="685800"/>
            <a:ext cx="7027863" cy="5272088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4233" y="1981200"/>
            <a:ext cx="9148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6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1" y="427435"/>
            <a:ext cx="6398684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C1B5-C1BB-4F32-B277-7CE78202C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81CC-8C19-49C0-B353-D9464149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368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8734-4F3C-4B57-9791-5EC766048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8330-F17E-4CC6-A8B4-0AA474BD1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D0B7-0C52-4FDD-9A77-6758C913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4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9000" y="1981200"/>
            <a:ext cx="294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E2A9-ED54-4E86-8D6A-44E520AEE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18F9-CBEB-4FEF-9EFD-4DD807E1A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8A7E-EDD0-47AA-8BD9-C991DF826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0476-F963-400D-B7B5-1EA5C953E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C15-D37E-4ED7-B21E-F0FF3E2E7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92FB-80A0-423C-8BFB-E8C273DDF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61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7D38207B-9AAD-4525-BA4B-19DD60053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Wingdings" pitchFamily="2" charset="2"/>
        <a:buChar char="u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65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unj.edu/os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olliaB@wpunj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punj.edu/osp" TargetMode="External"/><Relationship Id="rId5" Type="http://schemas.openxmlformats.org/officeDocument/2006/relationships/hyperlink" Target="mailto:BatesB@wpunj.edu" TargetMode="External"/><Relationship Id="rId4" Type="http://schemas.openxmlformats.org/officeDocument/2006/relationships/hyperlink" Target="mailto:WilliamsM@wpunj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7008284" cy="4743450"/>
          </a:xfrm>
        </p:spPr>
        <p:txBody>
          <a:bodyPr/>
          <a:lstStyle/>
          <a:p>
            <a:r>
              <a:rPr lang="en-US" dirty="0" smtClean="0"/>
              <a:t>Human Subject Research by Students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at</a:t>
            </a:r>
            <a:br>
              <a:rPr lang="en-US" sz="2800" dirty="0" smtClean="0"/>
            </a:br>
            <a:r>
              <a:rPr lang="en-US" sz="4800" dirty="0" smtClean="0"/>
              <a:t>William Paterson University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800" dirty="0" smtClean="0"/>
              <a:t>May 2011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FF107-B45F-451E-A3AF-188CFC1D550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629400" cy="914400"/>
          </a:xfrm>
        </p:spPr>
        <p:txBody>
          <a:bodyPr/>
          <a:lstStyle/>
          <a:p>
            <a:r>
              <a:rPr lang="en-US" smtClean="0"/>
              <a:t>Protocol Review Request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600" y="1543050"/>
            <a:ext cx="7213600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Investigator provides answers to  questions concerning the research plan and subjects.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Hypothesis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Research Plan/Methodology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Human Subjects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Outcomes, Risks and Benefits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Schedule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Must be signed by investigator and his/her professor/advisor.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smtClean="0"/>
              <a:t/>
            </a:r>
            <a:br>
              <a:rPr lang="en-US" sz="2400" smtClean="0"/>
            </a:br>
            <a:endParaRPr lang="en-US" sz="130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Available online in Word and .PDF at: </a:t>
            </a:r>
            <a:r>
              <a:rPr lang="en-US" sz="2400" smtClean="0">
                <a:hlinkClick r:id="rId3"/>
              </a:rPr>
              <a:t>http://www.wpunj.edu/osp/</a:t>
            </a:r>
            <a:endParaRPr lang="en-US" sz="240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CC36C-4D67-43AD-BDA3-C7E91236FF5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629400" cy="914400"/>
          </a:xfrm>
        </p:spPr>
        <p:txBody>
          <a:bodyPr/>
          <a:lstStyle/>
          <a:p>
            <a:r>
              <a:rPr lang="en-US" smtClean="0"/>
              <a:t>Protocol Review Request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1543050"/>
            <a:ext cx="7416800" cy="5029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Professor/advisor decides whether or not to forward protocol to the IRB.</a:t>
            </a:r>
            <a:br>
              <a:rPr lang="en-US" sz="2400" smtClean="0"/>
            </a:br>
            <a:endParaRPr lang="en-US" sz="240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The IRB looks at how the research will be carried out and what impact it will have subjects</a:t>
            </a:r>
            <a:br>
              <a:rPr lang="en-US" sz="2400" smtClean="0"/>
            </a:br>
            <a:endParaRPr lang="en-US" sz="240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The IRB does not review or approve the subject matter or research topic, this is agreed to by the student and their professor/advisor, but the IRB can ask about it as it relates to subjects and proposed research plan.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28003-1755-4F77-9291-D091B22C0F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 b="27993"/>
          <a:stretch>
            <a:fillRect/>
          </a:stretch>
        </p:blipFill>
        <p:spPr bwMode="auto">
          <a:xfrm>
            <a:off x="2895601" y="178594"/>
            <a:ext cx="5162550" cy="64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3C174-F84A-4CBE-94DF-8764118E1D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86000" y="228600"/>
            <a:ext cx="5791200" cy="6400800"/>
            <a:chOff x="0" y="457200"/>
            <a:chExt cx="5121276" cy="4476750"/>
          </a:xfrm>
        </p:grpSpPr>
        <p:pic>
          <p:nvPicPr>
            <p:cNvPr id="15363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457200"/>
              <a:ext cx="5121276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1065610"/>
              <a:ext cx="5045076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94677"/>
            <a:stretch>
              <a:fillRect/>
            </a:stretch>
          </p:blipFill>
          <p:spPr bwMode="auto">
            <a:xfrm>
              <a:off x="0" y="1943100"/>
              <a:ext cx="5086349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74525"/>
            <a:stretch>
              <a:fillRect/>
            </a:stretch>
          </p:blipFill>
          <p:spPr bwMode="auto">
            <a:xfrm>
              <a:off x="0" y="3657600"/>
              <a:ext cx="5086349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1065" b="48289"/>
            <a:stretch>
              <a:fillRect/>
            </a:stretch>
          </p:blipFill>
          <p:spPr bwMode="auto">
            <a:xfrm>
              <a:off x="0" y="2971800"/>
              <a:ext cx="508634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18251" b="72624"/>
            <a:stretch>
              <a:fillRect/>
            </a:stretch>
          </p:blipFill>
          <p:spPr bwMode="auto">
            <a:xfrm>
              <a:off x="0" y="2362200"/>
              <a:ext cx="508634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A2A29-5096-4414-854D-54FCCDF4E20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533400"/>
            <a:ext cx="7493000" cy="914400"/>
          </a:xfrm>
        </p:spPr>
        <p:txBody>
          <a:bodyPr/>
          <a:lstStyle/>
          <a:p>
            <a:r>
              <a:rPr lang="en-US" dirty="0" smtClean="0"/>
              <a:t>Data Collection Tools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600" y="1447800"/>
            <a:ext cx="7289800" cy="4800600"/>
          </a:xfrm>
        </p:spPr>
        <p:txBody>
          <a:bodyPr/>
          <a:lstStyle/>
          <a:p>
            <a:r>
              <a:rPr lang="en-US" dirty="0" smtClean="0"/>
              <a:t>Survey or questionnaire</a:t>
            </a:r>
          </a:p>
          <a:p>
            <a:pPr lvl="1"/>
            <a:r>
              <a:rPr lang="en-US" dirty="0" smtClean="0"/>
              <a:t>Original</a:t>
            </a:r>
          </a:p>
          <a:p>
            <a:pPr lvl="1"/>
            <a:r>
              <a:rPr lang="en-US" dirty="0" smtClean="0"/>
              <a:t>Acquired</a:t>
            </a:r>
          </a:p>
          <a:p>
            <a:pPr lvl="2"/>
            <a:r>
              <a:rPr lang="en-US" dirty="0" smtClean="0"/>
              <a:t>Purchased</a:t>
            </a:r>
          </a:p>
          <a:p>
            <a:pPr lvl="2"/>
            <a:r>
              <a:rPr lang="en-US" dirty="0" smtClean="0"/>
              <a:t>Available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Interview Questions</a:t>
            </a:r>
          </a:p>
          <a:p>
            <a:endParaRPr lang="en-US" sz="1200" dirty="0" smtClean="0"/>
          </a:p>
          <a:p>
            <a:r>
              <a:rPr lang="en-US" dirty="0" smtClean="0"/>
              <a:t>Observation sheet</a:t>
            </a:r>
          </a:p>
          <a:p>
            <a:endParaRPr lang="en-US" sz="1200" dirty="0" smtClean="0"/>
          </a:p>
          <a:p>
            <a:r>
              <a:rPr lang="en-US" dirty="0" smtClean="0"/>
              <a:t>Other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3F5E0-B3AA-40EE-B1B5-77125DD4979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654800" cy="628650"/>
          </a:xfrm>
        </p:spPr>
        <p:txBody>
          <a:bodyPr/>
          <a:lstStyle/>
          <a:p>
            <a:r>
              <a:rPr lang="en-US" smtClean="0"/>
              <a:t>Informed Consent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8636000" cy="5715000"/>
          </a:xfrm>
        </p:spPr>
        <p:txBody>
          <a:bodyPr/>
          <a:lstStyle/>
          <a:p>
            <a:r>
              <a:rPr lang="en-US" sz="2400" b="1" dirty="0" smtClean="0"/>
              <a:t>An Informed Consent Statement must provide enough information to insure that subjects…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Have the freedom to choose whether or not to participate in the research,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May leave the study at any time without penalty,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Understand and agree to do what is expected to participate in the research,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Understand and agree to the risks and benefits associated with participating,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Understand how their participation is kept confidential,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Understand whether or not their participation will be anonymous and who will know their identity if it is not,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Understand who to contact with questions or concerns about the research project or the way it is conducted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49A07-CDA6-4BC0-9D77-7B6FAE5BDF3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381000"/>
            <a:ext cx="8204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format of an Informed Consent Statement is based on the amount of detail required by the research plan and the extent of contact with subjects: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Invitation to participate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Spoken formula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Short statement at top of page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Separate sheet without signature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Separate sheet with signature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First page online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Minors must have opportunity to assent to participate, even with parental consent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Permission to use a site does not provide consent for the subjects at that site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Observation of public behavior does not require informed consent by subjects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67C2-D124-497D-A429-6DC2F27977A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400050"/>
            <a:ext cx="8534400" cy="6115050"/>
          </a:xfrm>
        </p:spPr>
        <p:txBody>
          <a:bodyPr/>
          <a:lstStyle/>
          <a:p>
            <a:r>
              <a:rPr lang="en-US" sz="2400" b="1" dirty="0" smtClean="0"/>
              <a:t>There are two types of Informed Consent Statements used at WPUNJ</a:t>
            </a:r>
          </a:p>
          <a:p>
            <a:pPr>
              <a:buFont typeface="Wingdings" pitchFamily="2" charset="2"/>
              <a:buNone/>
            </a:pPr>
            <a:endParaRPr lang="en-US" sz="1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Passive consent or agreement</a:t>
            </a:r>
            <a:r>
              <a:rPr lang="en-US" sz="2400" dirty="0" smtClean="0"/>
              <a:t> </a:t>
            </a:r>
            <a:endParaRPr lang="en-US" sz="20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Participation is subject’s statement of consent to participate in the research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Limited to anonymous surveys</a:t>
            </a:r>
          </a:p>
          <a:p>
            <a:r>
              <a:rPr lang="en-US" sz="2400" b="1" dirty="0" smtClean="0"/>
              <a:t>Active consent or agreement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Signature required prior to participation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For interviews and physical contact with subjects, collection of personally identifying information, and ongoing contact with subject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For young children and minors, will include their assent along with parent/guardian consent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Witnesses are only needed when the subject is unable to provide effective informed consent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D201-6291-4BCC-B19A-F4CACBEB92B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028700"/>
            <a:ext cx="8204200" cy="5600700"/>
          </a:xfrm>
        </p:spPr>
        <p:txBody>
          <a:bodyPr/>
          <a:lstStyle/>
          <a:p>
            <a:pPr lvl="4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Names cannot be connected directly to data tools or instruments.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Use a coding system that connects data tools or connects data to subjects without revealing subject identity.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Maintain data and code key separately.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/>
              <a:t>The WPU IRB provides samples</a:t>
            </a:r>
            <a:r>
              <a:rPr lang="en-US" sz="2400" smtClean="0"/>
              <a:t> of Passive and Active Informed Consent Statements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DO NO NOT USE AS IS!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DO NOT SIGN!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90806-B648-4394-9BE6-A94DA3EF66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41E00-6681-4BE4-9442-99CA91144B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391400" cy="2057400"/>
          </a:xfrm>
        </p:spPr>
        <p:txBody>
          <a:bodyPr/>
          <a:lstStyle/>
          <a:p>
            <a:r>
              <a:rPr lang="en-US" smtClean="0"/>
              <a:t>Institutional Review Board for Human Subject Research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2286000"/>
            <a:ext cx="6680200" cy="41719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Empowered by the University to insure we are in compliance with Federal regulations</a:t>
            </a:r>
            <a:endParaRPr lang="en-US" sz="10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Committee of faculty, staff and an outside, unassociated member</a:t>
            </a:r>
            <a:endParaRPr lang="en-US" sz="10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Guided by the standards in the Belmont Report and regulations in The Common Rule (45 CFR Part 46)</a:t>
            </a:r>
            <a:endParaRPr lang="en-US" sz="10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Main focus is faculty research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C4873-5245-4FA9-B6C6-9B5851C66E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4579" name="Picture 3" descr="StudentIRBConsent_Page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0" name="Straight Connector 5"/>
          <p:cNvCxnSpPr>
            <a:cxnSpLocks noChangeShapeType="1"/>
          </p:cNvCxnSpPr>
          <p:nvPr/>
        </p:nvCxnSpPr>
        <p:spPr bwMode="auto">
          <a:xfrm>
            <a:off x="5080000" y="6286500"/>
            <a:ext cx="34141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609CC-DED7-4EB1-BC98-20B53516CF6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096000" cy="1143000"/>
          </a:xfrm>
        </p:spPr>
        <p:txBody>
          <a:bodyPr/>
          <a:lstStyle/>
          <a:p>
            <a:r>
              <a:rPr lang="en-US" smtClean="0"/>
              <a:t>Questions . . . 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200150"/>
            <a:ext cx="8026400" cy="5486400"/>
          </a:xfrm>
        </p:spPr>
        <p:txBody>
          <a:bodyPr/>
          <a:lstStyle/>
          <a:p>
            <a:pPr>
              <a:tabLst>
                <a:tab pos="2295525" algn="l"/>
              </a:tabLst>
            </a:pPr>
            <a:r>
              <a:rPr lang="en-US" sz="2400" dirty="0" smtClean="0"/>
              <a:t>Contact</a:t>
            </a:r>
            <a:endParaRPr lang="en-US" sz="600" dirty="0" smtClean="0"/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2000" b="1" dirty="0" smtClean="0"/>
              <a:t>--Betty Kollia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/>
              <a:t>Chair, WPUNJ IRB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err="1" smtClean="0"/>
              <a:t>Asso</a:t>
            </a:r>
            <a:r>
              <a:rPr lang="en-US" sz="1600" dirty="0" smtClean="0"/>
              <a:t>. Professor, Comm. Disorders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>
                <a:hlinkClick r:id="rId3"/>
              </a:rPr>
              <a:t>KolliaB@wpunj.edu</a:t>
            </a:r>
            <a:r>
              <a:rPr lang="en-US" sz="1600" dirty="0" smtClean="0"/>
              <a:t> 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2000" b="1" dirty="0" smtClean="0"/>
              <a:t>--Martin Williams</a:t>
            </a:r>
            <a:endParaRPr lang="en-US" sz="1600" b="1" dirty="0" smtClean="0"/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/>
              <a:t>IRB Administrator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/>
              <a:t>Director, Office of Sponsored Programs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>
                <a:hlinkClick r:id="rId4"/>
              </a:rPr>
              <a:t>WilliamsM@wpunj.edu</a:t>
            </a:r>
            <a:endParaRPr lang="en-US" sz="1600" dirty="0" smtClean="0"/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2000" b="1" dirty="0" smtClean="0"/>
              <a:t>--Beth Ann Bates</a:t>
            </a:r>
            <a:endParaRPr lang="en-US" sz="1600" b="1" dirty="0" smtClean="0"/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/>
              <a:t>Program Assistant, Office of Sponsored Programs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>
                <a:hlinkClick r:id="rId5"/>
              </a:rPr>
              <a:t>BatesB@wpunj.edu</a:t>
            </a:r>
            <a:endParaRPr lang="en-US" sz="1600" dirty="0" smtClean="0"/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endParaRPr lang="en-US" sz="1600" dirty="0" smtClean="0"/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/>
              <a:t>Phone:  	973-720-2852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/>
              <a:t>Location: 	Raubinger Hall, Room 107</a:t>
            </a:r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dirty="0" smtClean="0"/>
              <a:t>Website:	</a:t>
            </a:r>
            <a:r>
              <a:rPr lang="en-US" sz="1600" dirty="0" smtClean="0">
                <a:hlinkClick r:id="rId6"/>
              </a:rPr>
              <a:t>http://www.wpunj.edu/osp</a:t>
            </a:r>
            <a:endParaRPr lang="en-US" sz="1600" dirty="0" smtClean="0"/>
          </a:p>
          <a:p>
            <a:pPr lvl="2">
              <a:buFont typeface="Wingdings" pitchFamily="2" charset="2"/>
              <a:buNone/>
              <a:tabLst>
                <a:tab pos="2295525" algn="l"/>
              </a:tabLst>
            </a:pPr>
            <a:r>
              <a:rPr lang="en-US" sz="1600" b="1" dirty="0" smtClean="0"/>
              <a:t>All Forms Available On Website!</a:t>
            </a:r>
            <a:endParaRPr lang="en-US" sz="2000" b="1" dirty="0" smtClean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6229350"/>
            <a:ext cx="8305800" cy="6286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700" dirty="0" smtClean="0"/>
          </a:p>
          <a:p>
            <a:pPr algn="ctr">
              <a:buFont typeface="Wingdings" pitchFamily="2" charset="2"/>
              <a:buNone/>
            </a:pPr>
            <a:r>
              <a:rPr lang="en-US" sz="2400" b="1" dirty="0" smtClean="0"/>
              <a:t>http://www.wpunj.edu/osp/irb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59F17-118A-44FC-B1E5-351AEA11CD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000" r="21429" b="1714"/>
          <a:stretch>
            <a:fillRect/>
          </a:stretch>
        </p:blipFill>
        <p:spPr bwMode="auto">
          <a:xfrm>
            <a:off x="0" y="0"/>
            <a:ext cx="91440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9B717-2023-42C1-A4E1-E9C0937F850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400050"/>
            <a:ext cx="78232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The IRB is concerned with: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Research involving </a:t>
            </a:r>
            <a:r>
              <a:rPr lang="en-US" sz="2000" u="sng" dirty="0" smtClean="0"/>
              <a:t>living</a:t>
            </a:r>
            <a:r>
              <a:rPr lang="en-US" sz="2000" dirty="0" smtClean="0"/>
              <a:t> human subjects that results in the advancement </a:t>
            </a:r>
            <a:r>
              <a:rPr lang="en-US" sz="2000" b="1" dirty="0" smtClean="0"/>
              <a:t>and</a:t>
            </a:r>
            <a:r>
              <a:rPr lang="en-US" sz="2000" dirty="0" smtClean="0"/>
              <a:t> dissemination of </a:t>
            </a:r>
            <a:r>
              <a:rPr lang="en-US" sz="2000" u="sng" dirty="0" err="1" smtClean="0"/>
              <a:t>generalizable</a:t>
            </a:r>
            <a:r>
              <a:rPr lang="en-US" sz="2000" dirty="0" smtClean="0"/>
              <a:t> knowledge.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That is conducted by: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Faculty and Staff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Undergraduate and Graduate Students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Ethical Basis (Belmont Report):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Respect for Persons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Autonomous individuals entitled to be protected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Beneficence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Do no harm; maximize benefits and minimize risks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Justice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Burdens and benefits are appropriately distributed between subjects and beneficiaries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20217-C907-4906-A08B-743667154A0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20000" cy="1143000"/>
          </a:xfrm>
        </p:spPr>
        <p:txBody>
          <a:bodyPr/>
          <a:lstStyle/>
          <a:p>
            <a:r>
              <a:rPr lang="en-US" smtClean="0"/>
              <a:t>What the IRB reviews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26400" cy="52006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Biomedical or social/behavioral research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WPU policy specifically </a:t>
            </a:r>
            <a:r>
              <a:rPr lang="en-US" sz="2400" b="1" smtClean="0"/>
              <a:t>excludes: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classroom demonstrations, exercises and/or experiments designed for the exclusive purpose of education.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Pedagogical research done in the investigator’s own classroom.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Oral history interviews done for historical research purposes and some sociological and anthropological purposes but not any social/behavioral or biomedical purposes.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Research conducted by the University (or parts thereof) concerning its activities and with its own constituencies.</a:t>
            </a: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49D20-F692-44C1-B85B-315985279D6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4350"/>
            <a:ext cx="8001000" cy="60579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/>
              <a:t>Student research is reviewed when: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The research involves a vulnerable population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The research collects identifying information on the research subject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The research goes beyond what is normally expected for the course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The research concerns a highly sensitive subject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The research plan has potential serious physical or psychological risk for the subject or the researcher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2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/>
              <a:t>Faculty or Research Mentors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Decide what student work needs review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Supervise their students and are responsible for what their students do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Must complete and provide IRB with Certification of Training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00704-F7F7-46BA-976D-733ED5E22DD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42900"/>
            <a:ext cx="8111067" cy="1066800"/>
          </a:xfrm>
        </p:spPr>
        <p:txBody>
          <a:bodyPr/>
          <a:lstStyle/>
          <a:p>
            <a:r>
              <a:rPr lang="en-US" dirty="0" smtClean="0"/>
              <a:t>Vulnerable populations: Federal Regulations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428750"/>
            <a:ext cx="7797800" cy="5429250"/>
          </a:xfrm>
        </p:spPr>
        <p:txBody>
          <a:bodyPr/>
          <a:lstStyle/>
          <a:p>
            <a:r>
              <a:rPr lang="en-US" sz="2400" dirty="0" smtClean="0"/>
              <a:t>Federal guidelines define vulnerable populations as those people who do not have the ability or capacity to </a:t>
            </a:r>
            <a:r>
              <a:rPr lang="en-US" sz="2400" b="1" dirty="0" smtClean="0"/>
              <a:t>freely</a:t>
            </a:r>
            <a:r>
              <a:rPr lang="en-US" sz="2400" dirty="0" smtClean="0"/>
              <a:t> choose to participate in the proposed research.</a:t>
            </a:r>
          </a:p>
          <a:p>
            <a:r>
              <a:rPr lang="en-US" sz="2400" dirty="0" smtClean="0"/>
              <a:t>Specifically Identifies &amp; Protects:</a:t>
            </a:r>
          </a:p>
          <a:p>
            <a:pPr lvl="1"/>
            <a:r>
              <a:rPr lang="en-US" dirty="0" smtClean="0"/>
              <a:t>children and minors</a:t>
            </a:r>
          </a:p>
          <a:p>
            <a:pPr lvl="1"/>
            <a:r>
              <a:rPr lang="en-US" dirty="0" smtClean="0"/>
              <a:t>prisoners</a:t>
            </a:r>
          </a:p>
          <a:p>
            <a:pPr lvl="1"/>
            <a:r>
              <a:rPr lang="en-US" dirty="0" smtClean="0"/>
              <a:t>fetuses</a:t>
            </a:r>
          </a:p>
          <a:p>
            <a:pPr lvl="1"/>
            <a:r>
              <a:rPr lang="en-US" dirty="0" smtClean="0"/>
              <a:t>pregnant women</a:t>
            </a:r>
          </a:p>
          <a:p>
            <a:r>
              <a:rPr lang="en-US" sz="2400" dirty="0" smtClean="0"/>
              <a:t>Other Covered Populations:</a:t>
            </a:r>
          </a:p>
          <a:p>
            <a:pPr lvl="1"/>
            <a:r>
              <a:rPr lang="en-US" dirty="0" smtClean="0"/>
              <a:t>persons with diminished capacity</a:t>
            </a:r>
          </a:p>
          <a:p>
            <a:pPr lvl="1"/>
            <a:r>
              <a:rPr lang="en-US" dirty="0" smtClean="0"/>
              <a:t>English language limitations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1BBAB-0D47-40E9-875B-44EE9385EB8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153400" y="457200"/>
            <a:ext cx="304800" cy="457200"/>
          </a:xfrm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981200"/>
            <a:ext cx="7899400" cy="4114800"/>
          </a:xfrm>
        </p:spPr>
        <p:txBody>
          <a:bodyPr/>
          <a:lstStyle/>
          <a:p>
            <a:r>
              <a:rPr lang="en-US" sz="2400" smtClean="0"/>
              <a:t>WPUNJ expanded specifically identified groups to include respondents who may perceive that their responses may have an impact on them, such as: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residents of nursing homes</a:t>
            </a:r>
          </a:p>
          <a:p>
            <a:pPr lvl="1"/>
            <a:r>
              <a:rPr lang="en-US" sz="2400" smtClean="0"/>
              <a:t>patients in hospitals</a:t>
            </a:r>
          </a:p>
          <a:p>
            <a:pPr lvl="1"/>
            <a:r>
              <a:rPr lang="en-US" sz="2400" smtClean="0"/>
              <a:t>students in classes of the researcher</a:t>
            </a:r>
          </a:p>
          <a:p>
            <a:pPr lvl="1"/>
            <a:r>
              <a:rPr lang="en-US" sz="2400" smtClean="0"/>
              <a:t>employees of businesses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295400" y="457200"/>
            <a:ext cx="752686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70000"/>
              </a:lnSpc>
            </a:pPr>
            <a:r>
              <a:rPr lang="en-US" sz="4800" b="1" dirty="0">
                <a:solidFill>
                  <a:schemeClr val="tx2"/>
                </a:solidFill>
                <a:latin typeface="Arial Narrow" pitchFamily="34" charset="0"/>
              </a:rPr>
              <a:t>Vulnerable populations: WPUNJ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AD5C8-284E-448E-B14A-8BEB2132C38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467600" cy="762000"/>
          </a:xfrm>
        </p:spPr>
        <p:txBody>
          <a:bodyPr/>
          <a:lstStyle/>
          <a:p>
            <a:r>
              <a:rPr lang="en-US" smtClean="0"/>
              <a:t>Student Research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200" y="1428750"/>
            <a:ext cx="7416800" cy="5143500"/>
          </a:xfrm>
        </p:spPr>
        <p:txBody>
          <a:bodyPr/>
          <a:lstStyle/>
          <a:p>
            <a:r>
              <a:rPr lang="en-US" sz="2400" smtClean="0"/>
              <a:t>Student develops research plan, including data collection instruments and informed consent statements, which is approved by professor or research supervisor</a:t>
            </a:r>
          </a:p>
          <a:p>
            <a:endParaRPr lang="en-US" sz="1600" smtClean="0"/>
          </a:p>
          <a:p>
            <a:r>
              <a:rPr lang="en-US" sz="2400" smtClean="0"/>
              <a:t>Student prepares the </a:t>
            </a:r>
            <a:r>
              <a:rPr lang="en-US" sz="2400" i="1" smtClean="0"/>
              <a:t>Student Research Protocol Review Request</a:t>
            </a:r>
            <a:r>
              <a:rPr lang="en-US" sz="2400" smtClean="0"/>
              <a:t>  and obtains faculty signature</a:t>
            </a:r>
          </a:p>
          <a:p>
            <a:endParaRPr lang="en-US" sz="1600" smtClean="0"/>
          </a:p>
          <a:p>
            <a:r>
              <a:rPr lang="en-US" sz="2400" smtClean="0"/>
              <a:t>Student delivers the Protocol to the IRB with attached copies of the data collection instrument(s) and proposed Informed Consent Statement</a:t>
            </a:r>
          </a:p>
          <a:p>
            <a:endParaRPr lang="en-US" sz="1600" smtClean="0"/>
          </a:p>
          <a:p>
            <a:r>
              <a:rPr lang="en-US" sz="2400" smtClean="0"/>
              <a:t>IRB completes review unless there are questions or issues to resolve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 (Standard)">
  <a:themeElements>
    <a:clrScheme name="Generic (Standard).pot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.po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.pot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.pot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.po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(Standard).pot</Template>
  <TotalTime>653</TotalTime>
  <Words>980</Words>
  <Application>Microsoft Office PowerPoint</Application>
  <PresentationFormat>Overhead</PresentationFormat>
  <Paragraphs>213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Generic (Standard)</vt:lpstr>
      <vt:lpstr>Human Subject Research by Students  at William Paterson University  May 2011</vt:lpstr>
      <vt:lpstr>Institutional Review Board for Human Subject Research</vt:lpstr>
      <vt:lpstr>Slide 3</vt:lpstr>
      <vt:lpstr>Slide 4</vt:lpstr>
      <vt:lpstr>What the IRB reviews</vt:lpstr>
      <vt:lpstr>Slide 6</vt:lpstr>
      <vt:lpstr>Vulnerable populations: Federal Regulations </vt:lpstr>
      <vt:lpstr> </vt:lpstr>
      <vt:lpstr>Student Research </vt:lpstr>
      <vt:lpstr>Protocol Review Request</vt:lpstr>
      <vt:lpstr>Protocol Review Request</vt:lpstr>
      <vt:lpstr>Slide 12</vt:lpstr>
      <vt:lpstr>Slide 13</vt:lpstr>
      <vt:lpstr>Data Collection Tools</vt:lpstr>
      <vt:lpstr>Informed Consent</vt:lpstr>
      <vt:lpstr>Slide 16</vt:lpstr>
      <vt:lpstr>Slide 17</vt:lpstr>
      <vt:lpstr>Slide 18</vt:lpstr>
      <vt:lpstr>Slide 19</vt:lpstr>
      <vt:lpstr>Slide 20</vt:lpstr>
      <vt:lpstr>Questions . . .  </vt:lpstr>
    </vt:vector>
  </TitlesOfParts>
  <Company>William Paterson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Subject Research by Students  at William Paterson University</dc:title>
  <dc:creator>William Paterson University</dc:creator>
  <cp:lastModifiedBy>williamsm</cp:lastModifiedBy>
  <cp:revision>40</cp:revision>
  <cp:lastPrinted>2003-02-26T21:53:36Z</cp:lastPrinted>
  <dcterms:created xsi:type="dcterms:W3CDTF">2001-10-11T15:19:30Z</dcterms:created>
  <dcterms:modified xsi:type="dcterms:W3CDTF">2011-05-24T16:26:05Z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williamsm@wpunj.edu</vt:lpwstr>
  </property>
  <property fmtid="{D5CDD505-2E9C-101B-9397-08002B2CF9AE}" pid="8" name="HomePage">
    <vt:lpwstr>http://www.wpunj.edu/spongrog/osphome.html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E:\workshops</vt:lpwstr>
  </property>
</Properties>
</file>