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7" r:id="rId1"/>
  </p:sldMasterIdLst>
  <p:notesMasterIdLst>
    <p:notesMasterId r:id="rId13"/>
  </p:notesMasterIdLst>
  <p:handoutMasterIdLst>
    <p:handoutMasterId r:id="rId14"/>
  </p:handoutMasterIdLst>
  <p:sldIdLst>
    <p:sldId id="369" r:id="rId2"/>
    <p:sldId id="370" r:id="rId3"/>
    <p:sldId id="371" r:id="rId4"/>
    <p:sldId id="404" r:id="rId5"/>
    <p:sldId id="375" r:id="rId6"/>
    <p:sldId id="403" r:id="rId7"/>
    <p:sldId id="304" r:id="rId8"/>
    <p:sldId id="342" r:id="rId9"/>
    <p:sldId id="383" r:id="rId10"/>
    <p:sldId id="366" r:id="rId11"/>
    <p:sldId id="372" r:id="rId12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1395" autoAdjust="0"/>
  </p:normalViewPr>
  <p:slideViewPr>
    <p:cSldViewPr>
      <p:cViewPr varScale="1">
        <p:scale>
          <a:sx n="80" d="100"/>
          <a:sy n="80" d="100"/>
        </p:scale>
        <p:origin x="1908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dirty="0"/>
              <a:t>Office of Sponsored Programs, WPUNJ</a:t>
            </a:r>
          </a:p>
        </p:txBody>
      </p:sp>
      <p:sp>
        <p:nvSpPr>
          <p:cNvPr id="253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57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405B31-86B8-4AA2-B4B9-E1F1D14C11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7A383730-1563-4736-A0A8-208FA66EB7F4}" type="datetimeFigureOut">
              <a:rPr lang="en-US" smtClean="0"/>
              <a:pPr/>
              <a:t>11/16/2015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9786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00" y="542925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dirty="0"/>
              <a:t>Office of Sponsored Programs, WPUNJ</a:t>
            </a:r>
          </a:p>
        </p:txBody>
      </p:sp>
      <p:sp>
        <p:nvSpPr>
          <p:cNvPr id="10" name="Notes Placeholder 9"/>
          <p:cNvSpPr>
            <a:spLocks noGrp="1"/>
          </p:cNvSpPr>
          <p:nvPr>
            <p:ph type="body" sz="quarter" idx="3"/>
          </p:nvPr>
        </p:nvSpPr>
        <p:spPr>
          <a:xfrm>
            <a:off x="701993" y="4420950"/>
            <a:ext cx="5615940" cy="4187349"/>
          </a:xfrm>
          <a:prstGeom prst="rect">
            <a:avLst/>
          </a:prstGeom>
        </p:spPr>
        <p:txBody>
          <a:bodyPr vert="horz" lIns="92409" tIns="46205" rIns="92409" bIns="462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5"/>
          </p:nvPr>
        </p:nvSpPr>
        <p:spPr>
          <a:xfrm>
            <a:off x="3976333" y="8838722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30E518D2-AC0F-4CAC-A7FB-00578DD99B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7143701D-C94F-410E-9EAB-87BE7D6B8059}" type="datetimeFigureOut">
              <a:rPr lang="en-US" smtClean="0"/>
              <a:pPr/>
              <a:t>11/16/2015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057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5990" y="4420315"/>
            <a:ext cx="5147945" cy="418766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Logon:	/</a:t>
            </a:r>
            <a:r>
              <a:rPr lang="en-US" dirty="0" err="1" smtClean="0"/>
              <a:t>wpc</a:t>
            </a:r>
            <a:r>
              <a:rPr lang="en-US" dirty="0" smtClean="0"/>
              <a:t>/[username]</a:t>
            </a:r>
            <a:r>
              <a:rPr lang="en-US" baseline="0" dirty="0" smtClean="0"/>
              <a:t> and then password</a:t>
            </a:r>
          </a:p>
          <a:p>
            <a:endParaRPr lang="en-US" baseline="0" dirty="0" smtClean="0"/>
          </a:p>
          <a:p>
            <a:r>
              <a:rPr lang="en-US" baseline="0" dirty="0" smtClean="0"/>
              <a:t>Open web browser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OSP Website &gt; Workshops &gt; Toolkit 2015 workshop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977957" y="0"/>
            <a:ext cx="3041968" cy="4652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4/14/2011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Office of Sponsored Programs, WPUNJ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77957" y="8840629"/>
            <a:ext cx="3041968" cy="4652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DAADB8C-E894-4B97-9B32-4001EA4E31D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36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what we mean by these steps</a:t>
            </a:r>
          </a:p>
          <a:p>
            <a:r>
              <a:rPr lang="en-US" baseline="0" dirty="0" smtClean="0"/>
              <a:t>	Keywords: 		Start broad and then narrow</a:t>
            </a:r>
          </a:p>
          <a:p>
            <a:r>
              <a:rPr lang="en-US" baseline="0" dirty="0" smtClean="0"/>
              <a:t>	Outcomes:		What will the activity produce? So what?</a:t>
            </a:r>
          </a:p>
          <a:p>
            <a:r>
              <a:rPr lang="en-US" baseline="0" dirty="0" smtClean="0"/>
              <a:t>	Type of activity:	Research, public service, publication, curriculum/course development</a:t>
            </a:r>
          </a:p>
          <a:p>
            <a:r>
              <a:rPr lang="en-US" baseline="0" dirty="0" smtClean="0"/>
              <a:t>	Location:		Here or there</a:t>
            </a:r>
          </a:p>
          <a:p>
            <a:r>
              <a:rPr lang="en-US" baseline="0" dirty="0" smtClean="0"/>
              <a:t>	Who is involved:	You and who else will be doing the project?  Who is going to benefit?</a:t>
            </a:r>
          </a:p>
          <a:p>
            <a:r>
              <a:rPr lang="en-US" baseline="0" dirty="0" smtClean="0"/>
              <a:t>	Expenses:		Just what you think at that time. Small, Modest, Expensive</a:t>
            </a:r>
          </a:p>
          <a:p>
            <a:r>
              <a:rPr lang="en-US" baseline="0" dirty="0" smtClean="0"/>
              <a:t>	Facility:		Do you have what you will need?</a:t>
            </a:r>
          </a:p>
          <a:p>
            <a:r>
              <a:rPr lang="en-US" baseline="0" dirty="0" smtClean="0"/>
              <a:t>	Scale of project:	Local, statewide, national? 10, 100 or 1,000 people involved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Now: Tell us about your idea using these parameters.  One or two words per item unless I ask for more.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Office of Sponsored Programs, WPUNJ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E518D2-AC0F-4CAC-A7FB-00578DD99BB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41C9D5DC-B50C-4451-BEFE-544FD012F265}" type="datetime1">
              <a:rPr lang="en-US" smtClean="0"/>
              <a:t>11/16/2015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0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</a:t>
            </a:r>
            <a:r>
              <a:rPr lang="en-US" baseline="0" dirty="0" smtClean="0"/>
              <a:t> the databases in general.</a:t>
            </a:r>
          </a:p>
          <a:p>
            <a:r>
              <a:rPr lang="en-US" baseline="0" dirty="0" smtClean="0"/>
              <a:t>Talk about the other resources in general.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Sample Searches: Assign who will do which one.</a:t>
            </a:r>
          </a:p>
          <a:p>
            <a:r>
              <a:rPr lang="en-US" baseline="0" dirty="0" smtClean="0"/>
              <a:t>	What do you look for?  </a:t>
            </a:r>
          </a:p>
          <a:p>
            <a:r>
              <a:rPr lang="en-US" baseline="0" dirty="0" smtClean="0"/>
              <a:t>		Details to support/contradict your keywords and ideas</a:t>
            </a:r>
          </a:p>
          <a:p>
            <a:r>
              <a:rPr lang="en-US" baseline="0" dirty="0" smtClean="0"/>
              <a:t>		The specifics of what they want you to accomplish</a:t>
            </a:r>
          </a:p>
          <a:p>
            <a:r>
              <a:rPr lang="en-US" baseline="0" dirty="0" smtClean="0"/>
              <a:t>		Things you would not want to do as part of your project</a:t>
            </a:r>
          </a:p>
          <a:p>
            <a:endParaRPr lang="en-US" baseline="0" dirty="0" smtClean="0"/>
          </a:p>
          <a:p>
            <a:r>
              <a:rPr lang="en-US" baseline="0" dirty="0" smtClean="0"/>
              <a:t>Pivot Profiles: Everyone sets up an account and, if they can, claim a profile.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Office of Sponsored Programs, WPUNJ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E518D2-AC0F-4CAC-A7FB-00578DD99BB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E42D4DB-1C64-4A96-A023-6A2AF33719C7}" type="datetime1">
              <a:rPr lang="en-US" smtClean="0"/>
              <a:t>11/16/2015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32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others know about this funding opportunity and/or this agency?</a:t>
            </a:r>
          </a:p>
          <a:p>
            <a:r>
              <a:rPr lang="en-US" dirty="0" smtClean="0"/>
              <a:t>What can you find about either?</a:t>
            </a:r>
          </a:p>
          <a:p>
            <a:endParaRPr lang="en-US" dirty="0" smtClean="0"/>
          </a:p>
          <a:p>
            <a:r>
              <a:rPr lang="en-US" dirty="0" smtClean="0"/>
              <a:t>Contact Program Officer!</a:t>
            </a:r>
          </a:p>
          <a:p>
            <a:r>
              <a:rPr lang="en-US" dirty="0" smtClean="0"/>
              <a:t>	Save you and them time later on</a:t>
            </a:r>
          </a:p>
          <a:p>
            <a:r>
              <a:rPr lang="en-US" dirty="0" smtClean="0"/>
              <a:t>	Get insights into areas of proposal/project</a:t>
            </a:r>
            <a:r>
              <a:rPr lang="en-US" baseline="0" dirty="0" smtClean="0"/>
              <a:t> you are unsure about</a:t>
            </a:r>
          </a:p>
          <a:p>
            <a:r>
              <a:rPr lang="en-US" baseline="0" dirty="0" smtClean="0"/>
              <a:t>	Get yourself known</a:t>
            </a:r>
          </a:p>
          <a:p>
            <a:r>
              <a:rPr lang="en-US" baseline="0" dirty="0" smtClean="0"/>
              <a:t>	Foundation of a “long-term relationship” and set yourself up to be a review later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does the agency have that will help you develop / submit your proposal?  Is there an “Application Guide” that you will need along with the RFP/Guidelines?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is the electronic system they use and what will it require you to do to have your project ready to be accepted?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Office of Sponsored Programs, WPUNJ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E518D2-AC0F-4CAC-A7FB-00578DD99BB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A3C2E9D2-6311-4EA1-9AEF-62A1992822FA}" type="datetime1">
              <a:rPr lang="en-US" smtClean="0"/>
              <a:t>11/16/2015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4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7957" y="8840629"/>
            <a:ext cx="3041968" cy="465296"/>
          </a:xfrm>
          <a:prstGeom prst="rect">
            <a:avLst/>
          </a:prstGeom>
          <a:noFill/>
        </p:spPr>
        <p:txBody>
          <a:bodyPr/>
          <a:lstStyle/>
          <a:p>
            <a:fld id="{088DA7FF-A5E9-4FCC-B4B4-858776EEFA51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8275" y="696913"/>
            <a:ext cx="4656138" cy="3490912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90" y="4420315"/>
            <a:ext cx="5147945" cy="4187666"/>
          </a:xfrm>
          <a:prstGeom prst="rect">
            <a:avLst/>
          </a:prstGeom>
          <a:noFill/>
          <a:ln/>
        </p:spPr>
        <p:txBody>
          <a:bodyPr>
            <a:normAutofit fontScale="85000" lnSpcReduction="20000"/>
          </a:bodyPr>
          <a:lstStyle/>
          <a:p>
            <a:pPr lvl="1" eaLnBrk="1" hangingPunct="1">
              <a:spcAft>
                <a:spcPts val="606"/>
              </a:spcAft>
              <a:buFont typeface="Wingdings" pitchFamily="2" charset="2"/>
              <a:buChar char="Ø"/>
            </a:pPr>
            <a:r>
              <a:rPr lang="en-US" sz="2400" dirty="0"/>
              <a:t>Other Intellectual Quality Issues:</a:t>
            </a:r>
          </a:p>
          <a:p>
            <a:pPr lvl="2" eaLnBrk="1" hangingPunct="1">
              <a:spcAft>
                <a:spcPts val="606"/>
              </a:spcAft>
              <a:buFont typeface="Wingdings" pitchFamily="2" charset="2"/>
              <a:buChar char="Ø"/>
            </a:pPr>
            <a:r>
              <a:rPr lang="en-US" sz="2400" dirty="0"/>
              <a:t>Originality/Innovation: Does it address an innovative hypothesis or employ novel concepts, approaches, methodologies, tools or techniques?</a:t>
            </a:r>
          </a:p>
          <a:p>
            <a:pPr lvl="2" eaLnBrk="1" hangingPunct="1">
              <a:spcAft>
                <a:spcPts val="606"/>
              </a:spcAft>
              <a:buFont typeface="Wingdings" pitchFamily="2" charset="2"/>
              <a:buChar char="Ø"/>
            </a:pPr>
            <a:r>
              <a:rPr lang="en-US" sz="2400" dirty="0"/>
              <a:t>Validity of the need, goals, objectives and supporting information as presented</a:t>
            </a:r>
          </a:p>
          <a:p>
            <a:pPr lvl="2" eaLnBrk="1" hangingPunct="1">
              <a:spcAft>
                <a:spcPts val="606"/>
              </a:spcAft>
              <a:buFont typeface="Wingdings" pitchFamily="2" charset="2"/>
              <a:buChar char="Ø"/>
            </a:pPr>
            <a:r>
              <a:rPr lang="en-US" sz="2400" dirty="0"/>
              <a:t>Quality of participants</a:t>
            </a:r>
          </a:p>
          <a:p>
            <a:pPr lvl="2" eaLnBrk="1" hangingPunct="1">
              <a:spcAft>
                <a:spcPts val="606"/>
              </a:spcAft>
              <a:buFont typeface="Wingdings" pitchFamily="2" charset="2"/>
              <a:buChar char="Ø"/>
            </a:pPr>
            <a:r>
              <a:rPr lang="en-US" sz="2400" dirty="0"/>
              <a:t>Realistic design and likelihood for success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sz="2400" dirty="0"/>
              <a:t>Conducive facilities and environment</a:t>
            </a:r>
          </a:p>
          <a:p>
            <a:endParaRPr lang="en-US" dirty="0" smtClean="0"/>
          </a:p>
        </p:txBody>
      </p:sp>
      <p:sp>
        <p:nvSpPr>
          <p:cNvPr id="645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77957" y="0"/>
            <a:ext cx="3041968" cy="46529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4/14/2011</a:t>
            </a:r>
            <a:endParaRPr lang="en-US" dirty="0"/>
          </a:p>
        </p:txBody>
      </p:sp>
      <p:sp>
        <p:nvSpPr>
          <p:cNvPr id="645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Office of Sponsored Programs, WPUNJ</a:t>
            </a:r>
          </a:p>
        </p:txBody>
      </p:sp>
    </p:spTree>
    <p:extLst>
      <p:ext uri="{BB962C8B-B14F-4D97-AF65-F5344CB8AC3E}">
        <p14:creationId xmlns:p14="http://schemas.microsoft.com/office/powerpoint/2010/main" val="3972401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Other Broader Impact Issues: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How well will the project/activity:</a:t>
            </a:r>
          </a:p>
          <a:p>
            <a:pPr lvl="3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Promote integration of service, research and education?</a:t>
            </a:r>
          </a:p>
          <a:p>
            <a:pPr lvl="3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Broaden the participation of underrepresented groups (e.g. genders, racial/ethnic minorities, persons with disabilities)?</a:t>
            </a:r>
          </a:p>
          <a:p>
            <a:pPr lvl="3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Benefit your community and society in general?</a:t>
            </a:r>
          </a:p>
          <a:p>
            <a:pPr lvl="3"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/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Is your project supposed to be a model for … ?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Office of Sponsored Programs, WPUNJ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E518D2-AC0F-4CAC-A7FB-00578DD99BB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BBA82751-4F67-4B90-90B8-8B260A327181}" type="datetime1">
              <a:rPr lang="en-US" smtClean="0"/>
              <a:t>11/16/2015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63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31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7957" y="8840629"/>
            <a:ext cx="3041968" cy="465296"/>
          </a:xfrm>
          <a:prstGeom prst="rect">
            <a:avLst/>
          </a:prstGeom>
          <a:noFill/>
        </p:spPr>
        <p:txBody>
          <a:bodyPr/>
          <a:lstStyle/>
          <a:p>
            <a:fld id="{F29CC110-74CC-4708-B116-9079652D396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8275" y="696913"/>
            <a:ext cx="4656138" cy="3490912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90" y="4420315"/>
            <a:ext cx="5147945" cy="4187666"/>
          </a:xfrm>
          <a:prstGeom prst="rect">
            <a:avLst/>
          </a:prstGeom>
          <a:noFill/>
          <a:ln/>
        </p:spPr>
        <p:txBody>
          <a:bodyPr>
            <a:normAutofit fontScale="85000" lnSpcReduction="20000"/>
          </a:bodyPr>
          <a:lstStyle/>
          <a:p>
            <a:pPr eaLnBrk="1" hangingPunct="1">
              <a:spcAft>
                <a:spcPts val="606"/>
              </a:spcAft>
              <a:buFont typeface="Wingdings" pitchFamily="2" charset="2"/>
              <a:buChar char="Ø"/>
            </a:pPr>
            <a:r>
              <a:rPr lang="en-US" sz="2800" dirty="0"/>
              <a:t>Be innovative wherever possible</a:t>
            </a:r>
          </a:p>
          <a:p>
            <a:pPr lvl="1" eaLnBrk="1" hangingPunct="1">
              <a:spcAft>
                <a:spcPts val="606"/>
              </a:spcAft>
              <a:buFont typeface="Wingdings" pitchFamily="2" charset="2"/>
              <a:buChar char="Ø"/>
            </a:pPr>
            <a:r>
              <a:rPr lang="en-US" sz="2400" dirty="0"/>
              <a:t>Based on what others are doing</a:t>
            </a:r>
          </a:p>
          <a:p>
            <a:pPr eaLnBrk="1" hangingPunct="1">
              <a:spcAft>
                <a:spcPts val="606"/>
              </a:spcAft>
              <a:buFont typeface="Wingdings" pitchFamily="2" charset="2"/>
              <a:buChar char="Ø"/>
            </a:pPr>
            <a:r>
              <a:rPr lang="en-US" sz="2800" dirty="0"/>
              <a:t>Focus on key questions</a:t>
            </a:r>
          </a:p>
          <a:p>
            <a:pPr eaLnBrk="1" hangingPunct="1">
              <a:spcAft>
                <a:spcPts val="606"/>
              </a:spcAft>
              <a:buFont typeface="Wingdings" pitchFamily="2" charset="2"/>
              <a:buChar char="Ø"/>
            </a:pPr>
            <a:r>
              <a:rPr lang="en-US" sz="2800" dirty="0"/>
              <a:t>Be convincing and thorough</a:t>
            </a:r>
          </a:p>
          <a:p>
            <a:pPr eaLnBrk="1" hangingPunct="1">
              <a:spcAft>
                <a:spcPts val="606"/>
              </a:spcAft>
              <a:buFont typeface="Wingdings" pitchFamily="2" charset="2"/>
              <a:buChar char="Ø"/>
            </a:pPr>
            <a:r>
              <a:rPr lang="en-US" sz="2800" dirty="0"/>
              <a:t>Demonstrate knowledge of subject</a:t>
            </a:r>
          </a:p>
          <a:p>
            <a:pPr eaLnBrk="1" hangingPunct="1">
              <a:spcAft>
                <a:spcPts val="606"/>
              </a:spcAft>
              <a:buFont typeface="Wingdings" pitchFamily="2" charset="2"/>
              <a:buChar char="Ø"/>
            </a:pPr>
            <a:r>
              <a:rPr lang="en-US" sz="2800" dirty="0"/>
              <a:t>State the expected contributions (outcomes) to your field of work</a:t>
            </a:r>
          </a:p>
          <a:p>
            <a:pPr eaLnBrk="1" hangingPunct="1">
              <a:spcAft>
                <a:spcPts val="606"/>
              </a:spcAft>
              <a:buFont typeface="Wingdings" pitchFamily="2" charset="2"/>
              <a:buChar char="Ø"/>
            </a:pPr>
            <a:r>
              <a:rPr lang="en-US" sz="2800" u="sng" dirty="0"/>
              <a:t>Convey excitement and commitment</a:t>
            </a:r>
          </a:p>
          <a:p>
            <a:pPr eaLnBrk="1" hangingPunct="1">
              <a:spcAft>
                <a:spcPts val="606"/>
              </a:spcAft>
              <a:buFont typeface="Wingdings" pitchFamily="2" charset="2"/>
              <a:buChar char="Ø"/>
            </a:pPr>
            <a:r>
              <a:rPr lang="en-US" sz="2800" dirty="0"/>
              <a:t>Clearly link to the funder’s priorities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5781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77957" y="0"/>
            <a:ext cx="3041968" cy="46529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4/14/2011</a:t>
            </a:r>
            <a:endParaRPr lang="en-US" dirty="0"/>
          </a:p>
        </p:txBody>
      </p:sp>
      <p:sp>
        <p:nvSpPr>
          <p:cNvPr id="7578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Office of Sponsored Programs, WPUNJ</a:t>
            </a:r>
          </a:p>
        </p:txBody>
      </p:sp>
    </p:spTree>
    <p:extLst>
      <p:ext uri="{BB962C8B-B14F-4D97-AF65-F5344CB8AC3E}">
        <p14:creationId xmlns:p14="http://schemas.microsoft.com/office/powerpoint/2010/main" val="72559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" y="696913"/>
            <a:ext cx="4654550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5990" y="4420315"/>
            <a:ext cx="5147945" cy="418766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977957" y="0"/>
            <a:ext cx="3041968" cy="4652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4/14/2011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Office of Sponsored Programs, WPUNJ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77957" y="8840629"/>
            <a:ext cx="3041968" cy="46529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DAADB8C-E894-4B97-9B32-4001EA4E31D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26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1/8/2008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Office of Sponsored Programs, WPUNJ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714BA13-053B-4BD1-BD61-CFD56DDA49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1/8/2008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Office of Sponsored Programs, WPUNJ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29DD1-FE61-4D56-AA78-AD1995743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1/8/2008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Office of Sponsored Programs, WPUNJ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20C1B-3A8A-40DA-8407-10A97739BE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1/8/2008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Office of Sponsored Programs, WPUNJ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8E08-8C2B-4B59-803D-9A02480E98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1/8/2008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Office of Sponsored Programs, WPUNJ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3FD49-A758-48B8-905E-A4D3B0D6B6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1/8/2008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Office of Sponsored Programs, WPUNJ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B3E527-5AA1-4E99-9ABB-2991D85CA7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1/8/2008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F10637E-8B46-445C-9467-06F3AF737B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Office of Sponsored Programs, WPUNJ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1/8/2008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Office of Sponsored Programs, WPUNJ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1B2F5F26-9A38-4C9A-9530-DD6CAFB7B1F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1/8/2008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Office of Sponsored Programs, WPUNJ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A94BA-4501-40BD-A284-76FE252E6B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1/8/2008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Office of Sponsored Programs, WPUNJ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CA503-1A99-491C-AFC6-F657FE72E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1/8/2008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Office of Sponsored Programs, WPUNJ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36F20-7F6C-4719-A10C-1E1951FB5B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1/8/2008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Office of Sponsored Programs, WPUNJ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23AE64-EF4F-4A60-B284-A8DCE428A5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punj.edu/o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ivot.cos.com/funding_mai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ascu.org/GRC/Default.aspx" TargetMode="External"/><Relationship Id="rId5" Type="http://schemas.openxmlformats.org/officeDocument/2006/relationships/hyperlink" Target="http://www.grants.gov/" TargetMode="External"/><Relationship Id="rId4" Type="http://schemas.openxmlformats.org/officeDocument/2006/relationships/hyperlink" Target="http://www.aascu.org/GRC/gs/Default.asp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229600" cy="1676400"/>
          </a:xfr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Toolkit </a:t>
            </a:r>
            <a:r>
              <a:rPr lang="en-US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for Finding Grants: Elements for a Successful Grant Search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b="1" i="1" dirty="0" smtClean="0">
                <a:latin typeface="Tahoma" pitchFamily="34" charset="0"/>
              </a:rPr>
              <a:t/>
            </a:r>
            <a:br>
              <a:rPr lang="en-US" b="1" i="1" dirty="0" smtClean="0">
                <a:latin typeface="Tahoma" pitchFamily="34" charset="0"/>
              </a:rPr>
            </a:br>
            <a:endParaRPr lang="en-US" dirty="0" smtClean="0">
              <a:latin typeface="Tahoma" pitchFamily="34" charset="0"/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81000" y="4038600"/>
            <a:ext cx="8153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sz="2800" dirty="0">
                <a:latin typeface="Tahoma" pitchFamily="34" charset="0"/>
              </a:rPr>
              <a:t>Office of Sponsored Programs</a:t>
            </a:r>
          </a:p>
          <a:p>
            <a:r>
              <a:rPr kumimoji="1" lang="en-US" sz="2800" dirty="0">
                <a:latin typeface="Tahoma" pitchFamily="34" charset="0"/>
              </a:rPr>
              <a:t>Raubinger Hall, Room </a:t>
            </a:r>
            <a:r>
              <a:rPr kumimoji="1" lang="en-US" sz="2800" dirty="0" smtClean="0">
                <a:latin typeface="Tahoma" pitchFamily="34" charset="0"/>
              </a:rPr>
              <a:t>309</a:t>
            </a:r>
            <a:endParaRPr kumimoji="1" lang="en-US" sz="2800" dirty="0">
              <a:latin typeface="Tahoma" pitchFamily="34" charset="0"/>
            </a:endParaRPr>
          </a:p>
          <a:p>
            <a:r>
              <a:rPr kumimoji="1" lang="en-US" sz="2800" dirty="0">
                <a:latin typeface="Tahoma" pitchFamily="34" charset="0"/>
              </a:rPr>
              <a:t>William Paterson University</a:t>
            </a:r>
          </a:p>
          <a:p>
            <a:r>
              <a:rPr kumimoji="1" lang="en-US" sz="2800" dirty="0" smtClean="0">
                <a:latin typeface="Tahoma" pitchFamily="34" charset="0"/>
              </a:rPr>
              <a:t>973-720-2852</a:t>
            </a:r>
          </a:p>
          <a:p>
            <a:endParaRPr kumimoji="1" lang="en-US" sz="2800" dirty="0">
              <a:latin typeface="Tahoma" pitchFamily="34" charset="0"/>
            </a:endParaRPr>
          </a:p>
          <a:p>
            <a:r>
              <a:rPr kumimoji="1" lang="en-US" sz="2000" dirty="0" smtClean="0">
                <a:latin typeface="Tahoma" pitchFamily="34" charset="0"/>
              </a:rPr>
              <a:t>						November 2015</a:t>
            </a:r>
            <a:r>
              <a:rPr kumimoji="1" lang="en-US" sz="2800" dirty="0">
                <a:latin typeface="Tahoma" pitchFamily="34" charset="0"/>
              </a:rPr>
              <a:t>		</a:t>
            </a:r>
            <a:r>
              <a:rPr kumimoji="1" lang="en-US" sz="2800" dirty="0" smtClean="0">
                <a:latin typeface="Tahoma" pitchFamily="34" charset="0"/>
              </a:rPr>
              <a:t>          </a:t>
            </a:r>
            <a:r>
              <a:rPr kumimoji="1" lang="en-US" sz="2800" dirty="0">
                <a:latin typeface="Tahoma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467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General Tips for Success</a:t>
            </a:r>
            <a:endParaRPr lang="en-US" sz="32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772400" cy="5257800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dirty="0" smtClean="0"/>
              <a:t>Follow the directions/answer their questions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dirty="0" smtClean="0"/>
              <a:t>Talk to the Program Officer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dirty="0" smtClean="0"/>
              <a:t>Fulfill their review criteria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dirty="0" smtClean="0"/>
              <a:t>Ask for what you need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dirty="0" smtClean="0"/>
              <a:t>Be thorough in describing the project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dirty="0" smtClean="0"/>
              <a:t>Do not do the project or writing alone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dirty="0" smtClean="0"/>
              <a:t>Schedule time to write 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i="1" u="sng" dirty="0" smtClean="0"/>
              <a:t>Start early to insure there is enough time</a:t>
            </a:r>
          </a:p>
          <a:p>
            <a:pPr marL="609600" indent="-609600" eaLnBrk="1" hangingPunct="1">
              <a:buFont typeface="Monotype Sorts" pitchFamily="2" charset="2"/>
              <a:buAutoNum type="arabicPeriod"/>
            </a:pPr>
            <a:r>
              <a:rPr lang="en-US" sz="2800" dirty="0" smtClean="0"/>
              <a:t>Everything must “fit together”: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Contact Information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US" sz="2400" u="sng" dirty="0" smtClean="0"/>
              <a:t>Staff</a:t>
            </a:r>
            <a:r>
              <a:rPr lang="en-US" sz="2400" dirty="0" smtClean="0"/>
              <a:t>:</a:t>
            </a:r>
            <a:endParaRPr lang="en-US" sz="2400" u="sng" dirty="0" smtClean="0"/>
          </a:p>
          <a:p>
            <a:pPr lvl="2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Martin Williams, Director				EXT </a:t>
            </a:r>
            <a:r>
              <a:rPr lang="en-US" dirty="0" smtClean="0"/>
              <a:t>3263</a:t>
            </a:r>
          </a:p>
          <a:p>
            <a:pPr lvl="2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/>
              <a:t>T</a:t>
            </a:r>
            <a:r>
              <a:rPr lang="en-US" dirty="0" smtClean="0"/>
              <a:t>BH, </a:t>
            </a:r>
            <a:r>
              <a:rPr lang="en-US" dirty="0" smtClean="0"/>
              <a:t>Assistant Director, </a:t>
            </a:r>
            <a:r>
              <a:rPr lang="en-US" dirty="0"/>
              <a:t>Pre-Award </a:t>
            </a:r>
            <a:r>
              <a:rPr lang="en-US" dirty="0" smtClean="0"/>
              <a:t>Services	EXT 3794</a:t>
            </a:r>
          </a:p>
          <a:p>
            <a:pPr lvl="2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Maureen </a:t>
            </a:r>
            <a:r>
              <a:rPr lang="en-US" dirty="0" smtClean="0"/>
              <a:t>Peters, Program </a:t>
            </a:r>
            <a:r>
              <a:rPr lang="en-US" dirty="0" smtClean="0"/>
              <a:t>Assistant		EXT 2852</a:t>
            </a:r>
          </a:p>
          <a:p>
            <a:pPr lvl="2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Maria Slump, </a:t>
            </a:r>
            <a:r>
              <a:rPr lang="en-US" dirty="0" smtClean="0"/>
              <a:t>Post Award Coordinator 	</a:t>
            </a:r>
            <a:r>
              <a:rPr lang="en-US" dirty="0" smtClean="0"/>
              <a:t>	EXT 3895</a:t>
            </a:r>
            <a:endParaRPr lang="en-US" sz="500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dirty="0" smtClean="0"/>
              <a:t>Stephen Hahn, Associate Provost			EXT </a:t>
            </a:r>
            <a:r>
              <a:rPr lang="en-US" dirty="0" smtClean="0"/>
              <a:t>2565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704088" lvl="2" indent="0">
              <a:lnSpc>
                <a:spcPct val="80000"/>
              </a:lnSpc>
              <a:buNone/>
              <a:defRPr/>
            </a:pPr>
            <a:r>
              <a:rPr lang="en-US" sz="500" dirty="0" smtClean="0"/>
              <a:t>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400" u="sng" dirty="0" smtClean="0"/>
              <a:t>Office</a:t>
            </a:r>
            <a:endParaRPr lang="en-US" sz="2400" dirty="0" smtClean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dirty="0" smtClean="0"/>
              <a:t>Raubinger Hall 309</a:t>
            </a:r>
          </a:p>
          <a:p>
            <a:pPr lvl="2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Fax: </a:t>
            </a:r>
            <a:r>
              <a:rPr lang="en-US" dirty="0" smtClean="0"/>
              <a:t>973-720-3573</a:t>
            </a:r>
          </a:p>
          <a:p>
            <a:pPr lvl="2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en-US" u="sng" dirty="0">
              <a:solidFill>
                <a:schemeClr val="tx1"/>
              </a:solidFill>
            </a:endParaRPr>
          </a:p>
          <a:p>
            <a:pPr marL="109728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400" u="sng" dirty="0" smtClean="0">
                <a:solidFill>
                  <a:schemeClr val="tx1"/>
                </a:solidFill>
              </a:rPr>
              <a:t>Webpage</a:t>
            </a:r>
            <a:r>
              <a:rPr lang="en-US" sz="2400" dirty="0" smtClean="0"/>
              <a:t>:</a:t>
            </a:r>
          </a:p>
          <a:p>
            <a:pPr marL="667512" lvl="2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dirty="0" smtClean="0">
                <a:solidFill>
                  <a:srgbClr val="002060"/>
                </a:solidFill>
                <a:hlinkClick r:id="rId3"/>
              </a:rPr>
              <a:t>www.wpunj.edu/osp</a:t>
            </a:r>
            <a:endParaRPr lang="en-US" dirty="0" smtClean="0">
              <a:solidFill>
                <a:srgbClr val="002060"/>
              </a:solidFill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52400"/>
            <a:ext cx="7467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Tahoma" pitchFamily="34" charset="0"/>
              </a:rPr>
              <a:t>  </a:t>
            </a:r>
            <a:br>
              <a:rPr lang="en-US" sz="3600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/>
            </a:r>
            <a:br>
              <a:rPr lang="en-US" sz="3600" dirty="0" smtClean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/>
            </a:r>
            <a:br>
              <a:rPr lang="en-US" sz="3600" dirty="0" smtClean="0">
                <a:latin typeface="Tahoma" pitchFamily="34" charset="0"/>
              </a:rPr>
            </a:b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/>
            </a:r>
            <a:b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</a:b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</a:rPr>
              <a:t> The Office of Sponsored Programs</a:t>
            </a:r>
            <a:endParaRPr lang="en-US" sz="3600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7467600" cy="41148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u="sng" dirty="0" smtClean="0"/>
              <a:t>Primary Focus</a:t>
            </a:r>
            <a:r>
              <a:rPr lang="en-US" sz="2800" dirty="0" smtClean="0"/>
              <a:t>: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Proposals to government agencies, public charities and </a:t>
            </a:r>
            <a:r>
              <a:rPr lang="en-US" sz="2400" dirty="0" smtClean="0"/>
              <a:t>professional/scholarly organizations</a:t>
            </a:r>
            <a:endParaRPr lang="en-US" sz="2400" dirty="0" smtClean="0"/>
          </a:p>
          <a:p>
            <a:pPr lvl="1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Support for research, teaching, community service, public programs, creative endeavors, conferences, other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u="sng" dirty="0" smtClean="0"/>
              <a:t>Three Major Areas of Activity</a:t>
            </a:r>
            <a:r>
              <a:rPr lang="en-US" sz="2800" dirty="0" smtClean="0"/>
              <a:t>:</a:t>
            </a:r>
            <a:endParaRPr lang="en-US" sz="2800" u="sng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Pre-Award Services &amp; Resources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Post-Award Services &amp; Support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Compliance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467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Pre-award Services &amp; Resources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334000"/>
          </a:xfrm>
        </p:spPr>
        <p:txBody>
          <a:bodyPr>
            <a:normAutofit lnSpcReduction="10000"/>
          </a:bodyPr>
          <a:lstStyle/>
          <a:p>
            <a:pPr marL="320040" indent="-320040">
              <a:buFont typeface="Wingdings" pitchFamily="2" charset="2"/>
              <a:buChar char="Ø"/>
              <a:defRPr/>
            </a:pPr>
            <a:r>
              <a:rPr lang="en-US" sz="3000" dirty="0"/>
              <a:t>Training by WPU and outside experts</a:t>
            </a:r>
          </a:p>
          <a:p>
            <a:pPr marL="320040" indent="-320040">
              <a:buFont typeface="Wingdings" pitchFamily="2" charset="2"/>
              <a:buChar char="Ø"/>
              <a:defRPr/>
            </a:pPr>
            <a:r>
              <a:rPr lang="en-US" sz="3000" dirty="0" smtClean="0"/>
              <a:t>Idea </a:t>
            </a:r>
            <a:r>
              <a:rPr lang="en-US" sz="3000" dirty="0"/>
              <a:t>and project development </a:t>
            </a:r>
            <a:endParaRPr lang="en-US" sz="3000" dirty="0" smtClean="0"/>
          </a:p>
          <a:p>
            <a:pPr marL="320040" indent="-320040">
              <a:buFont typeface="Wingdings" pitchFamily="2" charset="2"/>
              <a:buChar char="Ø"/>
              <a:defRPr/>
            </a:pPr>
            <a:r>
              <a:rPr lang="en-US" sz="3000" dirty="0" smtClean="0"/>
              <a:t>Funder </a:t>
            </a:r>
            <a:r>
              <a:rPr lang="en-US" sz="3000" dirty="0" smtClean="0"/>
              <a:t>identification</a:t>
            </a:r>
            <a:endParaRPr lang="en-US" sz="3000" dirty="0" smtClean="0"/>
          </a:p>
          <a:p>
            <a:pPr marL="320040" indent="-320040">
              <a:buFont typeface="Wingdings" pitchFamily="2" charset="2"/>
              <a:buChar char="Ø"/>
              <a:defRPr/>
            </a:pPr>
            <a:r>
              <a:rPr lang="en-US" sz="3000" dirty="0"/>
              <a:t>Proposal preparation guidance/assistance, institutional review, submission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30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000" dirty="0" smtClean="0"/>
              <a:t>Publications</a:t>
            </a:r>
            <a:r>
              <a:rPr lang="en-US" sz="3000" dirty="0" smtClean="0"/>
              <a:t>:</a:t>
            </a:r>
          </a:p>
          <a:p>
            <a:pPr marL="640080" lvl="1" indent="-274320">
              <a:buFont typeface="Wingdings" pitchFamily="2" charset="2"/>
              <a:buChar char="Ø"/>
              <a:defRPr/>
            </a:pPr>
            <a:r>
              <a:rPr lang="en-US" dirty="0"/>
              <a:t>Web site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Funding Opportunity Announcement emails</a:t>
            </a: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000" dirty="0" smtClean="0"/>
              <a:t>Support </a:t>
            </a:r>
            <a:r>
              <a:rPr lang="en-US" sz="3000" dirty="0" smtClean="0"/>
              <a:t>and encouragement: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University </a:t>
            </a:r>
            <a:r>
              <a:rPr lang="en-US" dirty="0" smtClean="0"/>
              <a:t>Research &amp; Scholarship </a:t>
            </a:r>
            <a:r>
              <a:rPr lang="en-US" dirty="0" smtClean="0"/>
              <a:t>“Day”</a:t>
            </a:r>
            <a:endParaRPr lang="en-US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Conferences, meetings with funding agencies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Step 1: Idea 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terms that describe your project</a:t>
            </a:r>
          </a:p>
          <a:p>
            <a:pPr lvl="1"/>
            <a:r>
              <a:rPr lang="en-US" dirty="0" smtClean="0"/>
              <a:t>Keywords related to your topic, area of interest</a:t>
            </a:r>
          </a:p>
          <a:p>
            <a:pPr lvl="1"/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Type of activity</a:t>
            </a:r>
          </a:p>
          <a:p>
            <a:pPr lvl="1"/>
            <a:r>
              <a:rPr lang="en-US" dirty="0" smtClean="0"/>
              <a:t>Location of activity</a:t>
            </a:r>
          </a:p>
          <a:p>
            <a:pPr lvl="1"/>
            <a:r>
              <a:rPr lang="en-US" dirty="0" smtClean="0"/>
              <a:t>Who is involved in the activity</a:t>
            </a:r>
          </a:p>
          <a:p>
            <a:pPr lvl="1"/>
            <a:r>
              <a:rPr lang="en-US" dirty="0" smtClean="0"/>
              <a:t>Necessary/obvious expenses</a:t>
            </a:r>
          </a:p>
          <a:p>
            <a:pPr lvl="1"/>
            <a:r>
              <a:rPr lang="en-US" dirty="0" smtClean="0"/>
              <a:t>Facility or equipment needed to support activity</a:t>
            </a:r>
          </a:p>
          <a:p>
            <a:pPr lvl="1"/>
            <a:r>
              <a:rPr lang="en-US" dirty="0" smtClean="0"/>
              <a:t>Scale of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24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178800" cy="419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Database searches using your terms</a:t>
            </a:r>
          </a:p>
          <a:p>
            <a:pPr lvl="1"/>
            <a:r>
              <a:rPr lang="en-US" dirty="0" smtClean="0">
                <a:hlinkClick r:id="rId3"/>
              </a:rPr>
              <a:t>PIVOT</a:t>
            </a:r>
            <a:endParaRPr lang="en-US" dirty="0"/>
          </a:p>
          <a:p>
            <a:pPr lvl="1"/>
            <a:r>
              <a:rPr lang="en-US" dirty="0" err="1" smtClean="0">
                <a:hlinkClick r:id="rId4"/>
              </a:rPr>
              <a:t>GrantSearch</a:t>
            </a:r>
            <a:endParaRPr lang="en-US" dirty="0"/>
          </a:p>
          <a:p>
            <a:pPr lvl="1"/>
            <a:r>
              <a:rPr lang="en-US" dirty="0" err="1">
                <a:hlinkClick r:id="rId5"/>
              </a:rPr>
              <a:t>Grants.Gov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Other sources of information</a:t>
            </a:r>
            <a:endParaRPr lang="en-US" dirty="0" smtClean="0"/>
          </a:p>
          <a:p>
            <a:pPr lvl="1"/>
            <a:r>
              <a:rPr lang="en-US" dirty="0" smtClean="0"/>
              <a:t>Professional associations, conferences</a:t>
            </a:r>
            <a:endParaRPr lang="en-US" dirty="0"/>
          </a:p>
          <a:p>
            <a:pPr lvl="1"/>
            <a:r>
              <a:rPr lang="en-US" dirty="0" err="1" smtClean="0"/>
              <a:t>ListServs</a:t>
            </a:r>
            <a:r>
              <a:rPr lang="en-US" dirty="0"/>
              <a:t>, </a:t>
            </a:r>
            <a:r>
              <a:rPr lang="en-US" dirty="0" smtClean="0"/>
              <a:t>announcements</a:t>
            </a:r>
            <a:endParaRPr lang="en-US" dirty="0"/>
          </a:p>
          <a:p>
            <a:pPr lvl="1"/>
            <a:r>
              <a:rPr lang="en-US" dirty="0" smtClean="0">
                <a:hlinkClick r:id="rId6"/>
              </a:rPr>
              <a:t>Grants Resource Center (GRC)</a:t>
            </a:r>
            <a:endParaRPr lang="en-US" dirty="0" smtClean="0"/>
          </a:p>
          <a:p>
            <a:pPr lvl="1"/>
            <a:r>
              <a:rPr lang="en-US" dirty="0" smtClean="0"/>
              <a:t>Agencies related to your discipline or idea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Step 2: Hunt!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through your ideas and potential funders with others, unit leaders, OSP</a:t>
            </a:r>
          </a:p>
          <a:p>
            <a:r>
              <a:rPr lang="en-US" dirty="0" smtClean="0"/>
              <a:t>Study the sponsor and opportunity</a:t>
            </a:r>
          </a:p>
          <a:p>
            <a:r>
              <a:rPr lang="en-US" dirty="0" smtClean="0"/>
              <a:t>Contact the Program Officer</a:t>
            </a:r>
          </a:p>
          <a:p>
            <a:pPr lvl="2"/>
            <a:r>
              <a:rPr lang="en-US" dirty="0" smtClean="0"/>
              <a:t>Email introduction then conference call</a:t>
            </a:r>
          </a:p>
          <a:p>
            <a:r>
              <a:rPr lang="en-US" dirty="0" smtClean="0"/>
              <a:t>Gather support materials</a:t>
            </a:r>
          </a:p>
          <a:p>
            <a:pPr lvl="2"/>
            <a:r>
              <a:rPr lang="en-US" dirty="0" smtClean="0"/>
              <a:t>People/advisors</a:t>
            </a:r>
          </a:p>
          <a:p>
            <a:pPr lvl="2"/>
            <a:r>
              <a:rPr lang="en-US" dirty="0" smtClean="0"/>
              <a:t>Sample winning proposals</a:t>
            </a:r>
          </a:p>
          <a:p>
            <a:pPr lvl="2"/>
            <a:r>
              <a:rPr lang="en-US" dirty="0" smtClean="0"/>
              <a:t>Sponsor guides and “how to” materials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Step 3: Confirm Your Findings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663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</a:rPr>
              <a:t>Review Criteria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: Content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78825" cy="5410200"/>
          </a:xfrm>
        </p:spPr>
        <p:txBody>
          <a:bodyPr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000" i="1" dirty="0" smtClean="0"/>
              <a:t>The first and  most important review issue is </a:t>
            </a:r>
          </a:p>
          <a:p>
            <a:pPr marL="640080" lvl="1" indent="-274320" eaLnBrk="1" fontAlgn="auto" hangingPunct="1">
              <a:spcAft>
                <a:spcPts val="600"/>
              </a:spcAft>
              <a:buFont typeface="Monotype Sorts" pitchFamily="2" charset="2"/>
              <a:buNone/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	</a:t>
            </a:r>
            <a:r>
              <a:rPr lang="en-US" sz="3000" i="1" u="sng" dirty="0" smtClean="0">
                <a:solidFill>
                  <a:schemeClr val="tx1"/>
                </a:solidFill>
              </a:rPr>
              <a:t>Intellectual Quality/Merit/Significance</a:t>
            </a:r>
            <a:r>
              <a:rPr lang="en-US" sz="3000" i="1" dirty="0" smtClean="0">
                <a:solidFill>
                  <a:schemeClr val="tx1"/>
                </a:solidFill>
              </a:rPr>
              <a:t>:</a:t>
            </a:r>
          </a:p>
          <a:p>
            <a:pPr marL="640080" lvl="1" indent="-274320" eaLnBrk="1" fontAlgn="auto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How will the project advance “knowledge and understanding in its own field or across different fields?” (NSF)</a:t>
            </a:r>
          </a:p>
          <a:p>
            <a:pPr marL="640080" lvl="1" indent="-274320" eaLnBrk="1" fontAlgn="auto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Does it “address an important problem?” &amp; “How will</a:t>
            </a:r>
          </a:p>
          <a:p>
            <a:pPr marL="365760" lvl="1" indent="0" eaLnBrk="1" fontAlgn="auto" hangingPunct="1">
              <a:spcAft>
                <a:spcPts val="600"/>
              </a:spcAft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   scientific knowledge or practice be advanced?” (NIH)</a:t>
            </a:r>
          </a:p>
          <a:p>
            <a:pPr marL="640080" lvl="1" indent="-274320" eaLnBrk="1" fontAlgn="auto" hangingPunct="1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”Is it “broadly conceived, based on sound scholarship, and appropriately analytical?” (NEH)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” The extent to which the design of the proposed project reflects up-to-date knowledge from research and effective practice.” (US Dept of Education)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467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Review Criteria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: Content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686800" cy="5181600"/>
          </a:xfrm>
        </p:spPr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/>
              <a:t>The </a:t>
            </a:r>
            <a:r>
              <a:rPr lang="en-US" sz="2800" i="1" dirty="0" smtClean="0"/>
              <a:t>second most important</a:t>
            </a:r>
            <a:r>
              <a:rPr lang="en-US" sz="2800" dirty="0" smtClean="0"/>
              <a:t> review issue is</a:t>
            </a:r>
          </a:p>
          <a:p>
            <a:pPr marL="834390" lvl="1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i="1" dirty="0" smtClean="0">
                <a:solidFill>
                  <a:schemeClr val="tx1"/>
                </a:solidFill>
              </a:rPr>
              <a:t>		</a:t>
            </a:r>
            <a:r>
              <a:rPr lang="en-US" sz="2800" u="sng" dirty="0" smtClean="0">
                <a:solidFill>
                  <a:schemeClr val="tx1"/>
                </a:solidFill>
              </a:rPr>
              <a:t>Potential Broader Impact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On </a:t>
            </a:r>
            <a:r>
              <a:rPr lang="en-US" sz="2400" dirty="0" smtClean="0">
                <a:solidFill>
                  <a:schemeClr val="tx1"/>
                </a:solidFill>
              </a:rPr>
              <a:t>project participants (you, others; direct, indirect)?</a:t>
            </a:r>
          </a:p>
          <a:p>
            <a:pPr marL="1161288" lvl="3" indent="-274320"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On </a:t>
            </a:r>
            <a:r>
              <a:rPr lang="en-US" sz="2400" dirty="0" smtClean="0">
                <a:solidFill>
                  <a:schemeClr val="tx1"/>
                </a:solidFill>
              </a:rPr>
              <a:t>the service/support </a:t>
            </a:r>
            <a:r>
              <a:rPr lang="en-US" sz="2400" dirty="0" smtClean="0">
                <a:solidFill>
                  <a:schemeClr val="tx1"/>
                </a:solidFill>
              </a:rPr>
              <a:t>environment/infrastructure of your project, department, the University?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1161288" lvl="3" indent="-274320"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Of </a:t>
            </a:r>
            <a:r>
              <a:rPr lang="en-US" sz="2400" dirty="0" smtClean="0">
                <a:solidFill>
                  <a:schemeClr val="tx1"/>
                </a:solidFill>
              </a:rPr>
              <a:t>the data or insights to be produced?</a:t>
            </a:r>
          </a:p>
          <a:p>
            <a:pPr marL="1161288" lvl="3" indent="-274320"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Of </a:t>
            </a:r>
            <a:r>
              <a:rPr lang="en-US" sz="2400" dirty="0" smtClean="0">
                <a:solidFill>
                  <a:schemeClr val="tx1"/>
                </a:solidFill>
              </a:rPr>
              <a:t>how others will use the outcomes?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Dissemination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How will your project inform others doing similar work?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Review Criteria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: Technical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153400" cy="47244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Was a Letter of Intent or Preliminary Proposal Required?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Forms: Cover sheet, summaries, assurances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Format: Length, margins, font size, attachments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Organization: Specific sections in specific order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Special Requirements: Human Subjects, ADA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Letters of Commitment: Partners, Evaluators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sym typeface="Wingdings 2" pitchFamily="18" charset="2"/>
              </a:rPr>
              <a:t> THESE ARE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EASY EXCUSES TO REJECT PROPOSALS</a:t>
            </a:r>
          </a:p>
          <a:p>
            <a:pPr eaLnBrk="1" hangingPunct="1">
              <a:buFont typeface="Monotype Sorts" pitchFamily="2" charset="2"/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4050</TotalTime>
  <Words>661</Words>
  <Application>Microsoft Office PowerPoint</Application>
  <PresentationFormat>On-screen Show (4:3)</PresentationFormat>
  <Paragraphs>195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Georgia</vt:lpstr>
      <vt:lpstr>Monotype Sorts</vt:lpstr>
      <vt:lpstr>Tahoma</vt:lpstr>
      <vt:lpstr>Times New Roman</vt:lpstr>
      <vt:lpstr>Trebuchet MS</vt:lpstr>
      <vt:lpstr>Wingdings</vt:lpstr>
      <vt:lpstr>Wingdings 2</vt:lpstr>
      <vt:lpstr>Urban</vt:lpstr>
      <vt:lpstr> Toolkit for Finding Grants: Elements for a Successful Grant Search  </vt:lpstr>
      <vt:lpstr>       The Office of Sponsored Programs</vt:lpstr>
      <vt:lpstr>Pre-award Services &amp; Resources</vt:lpstr>
      <vt:lpstr>Step 1: Idea Development</vt:lpstr>
      <vt:lpstr>Step 2: Hunt!</vt:lpstr>
      <vt:lpstr>Step 3: Confirm Your Findings</vt:lpstr>
      <vt:lpstr>Review Criteria: Content</vt:lpstr>
      <vt:lpstr>Review Criteria: Content</vt:lpstr>
      <vt:lpstr>Review Criteria: Technical</vt:lpstr>
      <vt:lpstr>General Tips for Success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Writing                           November 2004</dc:title>
  <dc:creator>Martin Williams</dc:creator>
  <cp:lastModifiedBy>Williams, Martin</cp:lastModifiedBy>
  <cp:revision>298</cp:revision>
  <cp:lastPrinted>2004-12-09T20:12:37Z</cp:lastPrinted>
  <dcterms:created xsi:type="dcterms:W3CDTF">2004-11-09T02:03:45Z</dcterms:created>
  <dcterms:modified xsi:type="dcterms:W3CDTF">2015-11-16T22:17:02Z</dcterms:modified>
</cp:coreProperties>
</file>